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1325880"/>
            <a:ext cx="10881360" cy="365760"/>
          </a:xfrm>
          <a:prstGeom prst="rect">
            <a:avLst/>
          </a:prstGeom>
          <a:noFill/>
          <a:ln/>
        </p:spPr>
        <p:txBody>
          <a:bodyPr wrap="square" rtlCol="0" anchor="ctr"/>
          <a:lstStyle/>
          <a:p>
            <a:pPr indent="0" marL="0">
              <a:buNone/>
            </a:pPr>
            <a:r>
              <a:rPr lang="en-US" sz="1300" b="1" spc="300" kern="0" dirty="0">
                <a:solidFill>
                  <a:srgbClr val="F4B740"/>
                </a:solidFill>
                <a:latin typeface="Calibri" pitchFamily="34" charset="0"/>
                <a:ea typeface="Calibri" pitchFamily="34" charset="-122"/>
                <a:cs typeface="Calibri" pitchFamily="34" charset="-120"/>
              </a:rPr>
              <a:t>OWASP TOP 10 FOR AGENTIC APPLICATIONS · 2026</a:t>
            </a:r>
            <a:endParaRPr lang="en-US" sz="1300" dirty="0"/>
          </a:p>
        </p:txBody>
      </p:sp>
      <p:sp>
        <p:nvSpPr>
          <p:cNvPr id="3" name="Text 1"/>
          <p:cNvSpPr/>
          <p:nvPr/>
        </p:nvSpPr>
        <p:spPr>
          <a:xfrm>
            <a:off x="594360" y="1783080"/>
            <a:ext cx="10881360" cy="1554480"/>
          </a:xfrm>
          <a:prstGeom prst="rect">
            <a:avLst/>
          </a:prstGeom>
          <a:noFill/>
          <a:ln/>
        </p:spPr>
        <p:txBody>
          <a:bodyPr wrap="square" rtlCol="0" anchor="ctr"/>
          <a:lstStyle/>
          <a:p>
            <a:pPr indent="0" marL="0">
              <a:buNone/>
            </a:pPr>
            <a:r>
              <a:rPr lang="en-US" sz="6600" b="1" dirty="0">
                <a:solidFill>
                  <a:srgbClr val="EBEDF3"/>
                </a:solidFill>
                <a:latin typeface="Cambria" pitchFamily="34" charset="0"/>
                <a:ea typeface="Cambria" pitchFamily="34" charset="-122"/>
                <a:cs typeface="Cambria" pitchFamily="34" charset="-120"/>
              </a:rPr>
              <a:t>Cascading </a:t>
            </a:r>
            <a:pPr indent="0" marL="0">
              <a:buNone/>
            </a:pPr>
            <a:r>
              <a:rPr lang="en-US" sz="6600" b="1" dirty="0">
                <a:solidFill>
                  <a:srgbClr val="F4B740"/>
                </a:solidFill>
                <a:latin typeface="Cambria" pitchFamily="34" charset="0"/>
                <a:ea typeface="Cambria" pitchFamily="34" charset="-122"/>
                <a:cs typeface="Cambria" pitchFamily="34" charset="-120"/>
              </a:rPr>
              <a:t>Agent Failures</a:t>
            </a:r>
            <a:endParaRPr lang="en-US" sz="6600" dirty="0"/>
          </a:p>
        </p:txBody>
      </p:sp>
      <p:sp>
        <p:nvSpPr>
          <p:cNvPr id="4" name="Text 2"/>
          <p:cNvSpPr/>
          <p:nvPr/>
        </p:nvSpPr>
        <p:spPr>
          <a:xfrm>
            <a:off x="640080" y="3520440"/>
            <a:ext cx="9326880" cy="914400"/>
          </a:xfrm>
          <a:prstGeom prst="rect">
            <a:avLst/>
          </a:prstGeom>
          <a:noFill/>
          <a:ln/>
        </p:spPr>
        <p:txBody>
          <a:bodyPr wrap="square" rtlCol="0" anchor="ctr"/>
          <a:lstStyle/>
          <a:p>
            <a:pPr indent="0" marL="0">
              <a:lnSpc>
                <a:spcPct val="115000"/>
              </a:lnSpc>
              <a:buNone/>
            </a:pPr>
            <a:r>
              <a:rPr lang="en-US" sz="1700" dirty="0">
                <a:solidFill>
                  <a:srgbClr val="A6ADC0"/>
                </a:solidFill>
                <a:latin typeface="Calibri" pitchFamily="34" charset="0"/>
                <a:ea typeface="Calibri" pitchFamily="34" charset="-122"/>
                <a:cs typeface="Calibri" pitchFamily="34" charset="-120"/>
              </a:rPr>
              <a:t>In a web of connected agents, one small failure doesn't stay small — it ripples outward until the whole system is down.</a:t>
            </a:r>
            <a:endParaRPr lang="en-US" sz="1700" dirty="0"/>
          </a:p>
        </p:txBody>
      </p:sp>
      <p:sp>
        <p:nvSpPr>
          <p:cNvPr id="5" name="Shape 3"/>
          <p:cNvSpPr/>
          <p:nvPr/>
        </p:nvSpPr>
        <p:spPr>
          <a:xfrm>
            <a:off x="640080" y="4709160"/>
            <a:ext cx="1737360" cy="384048"/>
          </a:xfrm>
          <a:prstGeom prst="roundRect">
            <a:avLst>
              <a:gd name="adj" fmla="val 50000"/>
            </a:avLst>
          </a:prstGeom>
          <a:solidFill>
            <a:srgbClr val="1A1F2E"/>
          </a:solidFill>
          <a:ln w="12700">
            <a:solidFill>
              <a:srgbClr val="F4B740"/>
            </a:solidFill>
            <a:prstDash val="solid"/>
          </a:ln>
        </p:spPr>
      </p:sp>
      <p:sp>
        <p:nvSpPr>
          <p:cNvPr id="6" name="Text 4"/>
          <p:cNvSpPr/>
          <p:nvPr/>
        </p:nvSpPr>
        <p:spPr>
          <a:xfrm>
            <a:off x="640080" y="4709160"/>
            <a:ext cx="1737360" cy="384048"/>
          </a:xfrm>
          <a:prstGeom prst="rect">
            <a:avLst/>
          </a:prstGeom>
          <a:noFill/>
          <a:ln/>
        </p:spPr>
        <p:txBody>
          <a:bodyPr wrap="square" lIns="0" tIns="0" rIns="0" bIns="0" rtlCol="0" anchor="ctr"/>
          <a:lstStyle/>
          <a:p>
            <a:pPr algn="ctr" indent="0" marL="0">
              <a:buNone/>
            </a:pPr>
            <a:r>
              <a:rPr lang="en-US" sz="1100" b="1" spc="100" kern="0" dirty="0">
                <a:solidFill>
                  <a:srgbClr val="F4B740"/>
                </a:solidFill>
                <a:latin typeface="Calibri" pitchFamily="34" charset="0"/>
                <a:ea typeface="Calibri" pitchFamily="34" charset="-122"/>
                <a:cs typeface="Calibri" pitchFamily="34" charset="-120"/>
              </a:rPr>
              <a:t>ASI08:2026</a:t>
            </a:r>
            <a:endParaRPr lang="en-US" sz="1100" dirty="0"/>
          </a:p>
        </p:txBody>
      </p:sp>
      <p:sp>
        <p:nvSpPr>
          <p:cNvPr id="7" name="Shape 5"/>
          <p:cNvSpPr/>
          <p:nvPr/>
        </p:nvSpPr>
        <p:spPr>
          <a:xfrm>
            <a:off x="2514600" y="4709160"/>
            <a:ext cx="1463040" cy="384048"/>
          </a:xfrm>
          <a:prstGeom prst="roundRect">
            <a:avLst>
              <a:gd name="adj" fmla="val 50000"/>
            </a:avLst>
          </a:prstGeom>
          <a:solidFill>
            <a:srgbClr val="1A1F2E"/>
          </a:solidFill>
          <a:ln w="12700">
            <a:solidFill>
              <a:srgbClr val="F4B740"/>
            </a:solidFill>
            <a:prstDash val="solid"/>
          </a:ln>
        </p:spPr>
      </p:sp>
      <p:sp>
        <p:nvSpPr>
          <p:cNvPr id="8" name="Text 6"/>
          <p:cNvSpPr/>
          <p:nvPr/>
        </p:nvSpPr>
        <p:spPr>
          <a:xfrm>
            <a:off x="2514600" y="4709160"/>
            <a:ext cx="1463040" cy="384048"/>
          </a:xfrm>
          <a:prstGeom prst="rect">
            <a:avLst/>
          </a:prstGeom>
          <a:noFill/>
          <a:ln/>
        </p:spPr>
        <p:txBody>
          <a:bodyPr wrap="square" lIns="0" tIns="0" rIns="0" bIns="0" rtlCol="0" anchor="ctr"/>
          <a:lstStyle/>
          <a:p>
            <a:pPr algn="ctr" indent="0" marL="0">
              <a:buNone/>
            </a:pPr>
            <a:r>
              <a:rPr lang="en-US" sz="1100" b="1" spc="100" kern="0" dirty="0">
                <a:solidFill>
                  <a:srgbClr val="F4B740"/>
                </a:solidFill>
                <a:latin typeface="Calibri" pitchFamily="34" charset="0"/>
                <a:ea typeface="Calibri" pitchFamily="34" charset="-122"/>
                <a:cs typeface="Calibri" pitchFamily="34" charset="-120"/>
              </a:rPr>
              <a:t>ELEVATED</a:t>
            </a:r>
            <a:endParaRPr lang="en-US" sz="1100" dirty="0"/>
          </a:p>
        </p:txBody>
      </p:sp>
      <p:sp>
        <p:nvSpPr>
          <p:cNvPr id="9" name="Shape 7"/>
          <p:cNvSpPr/>
          <p:nvPr/>
        </p:nvSpPr>
        <p:spPr>
          <a:xfrm>
            <a:off x="4114800" y="4709160"/>
            <a:ext cx="2286000" cy="384048"/>
          </a:xfrm>
          <a:prstGeom prst="roundRect">
            <a:avLst>
              <a:gd name="adj" fmla="val 50000"/>
            </a:avLst>
          </a:prstGeom>
          <a:solidFill>
            <a:srgbClr val="1A1F2E"/>
          </a:solidFill>
          <a:ln w="12700">
            <a:solidFill>
              <a:srgbClr val="A6ADC0"/>
            </a:solidFill>
            <a:prstDash val="solid"/>
          </a:ln>
        </p:spPr>
      </p:sp>
      <p:sp>
        <p:nvSpPr>
          <p:cNvPr id="10" name="Text 8"/>
          <p:cNvSpPr/>
          <p:nvPr/>
        </p:nvSpPr>
        <p:spPr>
          <a:xfrm>
            <a:off x="4114800" y="4709160"/>
            <a:ext cx="2286000" cy="384048"/>
          </a:xfrm>
          <a:prstGeom prst="rect">
            <a:avLst/>
          </a:prstGeom>
          <a:noFill/>
          <a:ln/>
        </p:spPr>
        <p:txBody>
          <a:bodyPr wrap="square" lIns="0" tIns="0" rIns="0" bIns="0" rtlCol="0" anchor="ctr"/>
          <a:lstStyle/>
          <a:p>
            <a:pPr algn="ctr" indent="0" marL="0">
              <a:buNone/>
            </a:pPr>
            <a:r>
              <a:rPr lang="en-US" sz="1100" b="1" spc="100" kern="0" dirty="0">
                <a:solidFill>
                  <a:srgbClr val="A6ADC0"/>
                </a:solidFill>
                <a:latin typeface="Calibri" pitchFamily="34" charset="0"/>
                <a:ea typeface="Calibri" pitchFamily="34" charset="-122"/>
                <a:cs typeface="Calibri" pitchFamily="34" charset="-120"/>
              </a:rPr>
              <a:t>RISK 08 OF 10</a:t>
            </a:r>
            <a:endParaRPr lang="en-US" sz="1100" dirty="0"/>
          </a:p>
        </p:txBody>
      </p:sp>
      <p:sp>
        <p:nvSpPr>
          <p:cNvPr id="11" name="Shape 9"/>
          <p:cNvSpPr/>
          <p:nvPr/>
        </p:nvSpPr>
        <p:spPr>
          <a:xfrm>
            <a:off x="640080" y="5394960"/>
            <a:ext cx="5486400" cy="0"/>
          </a:xfrm>
          <a:prstGeom prst="line">
            <a:avLst/>
          </a:prstGeom>
          <a:noFill/>
          <a:ln w="19050">
            <a:solidFill>
              <a:srgbClr val="F4B740"/>
            </a:solidFill>
            <a:prstDash val="solid"/>
          </a:ln>
        </p:spPr>
      </p:sp>
      <p:sp>
        <p:nvSpPr>
          <p:cNvPr id="12" name="Text 10"/>
          <p:cNvSpPr/>
          <p:nvPr/>
        </p:nvSpPr>
        <p:spPr>
          <a:xfrm>
            <a:off x="640080" y="5532120"/>
            <a:ext cx="10881360" cy="274320"/>
          </a:xfrm>
          <a:prstGeom prst="rect">
            <a:avLst/>
          </a:prstGeom>
          <a:noFill/>
          <a:ln/>
        </p:spPr>
        <p:txBody>
          <a:bodyPr wrap="square" rtlCol="0" anchor="ctr"/>
          <a:lstStyle/>
          <a:p>
            <a:pPr indent="0" marL="0">
              <a:buNone/>
            </a:pPr>
            <a:r>
              <a:rPr lang="en-US" sz="1100" dirty="0">
                <a:solidFill>
                  <a:srgbClr val="6C7488"/>
                </a:solidFill>
                <a:latin typeface="Calibri" pitchFamily="34" charset="0"/>
                <a:ea typeface="Calibri" pitchFamily="34" charset="-122"/>
                <a:cs typeface="Calibri" pitchFamily="34" charset="-120"/>
              </a:rPr>
              <a:t>Employee + developer security training</a:t>
            </a:r>
            <a:endParaRPr lang="en-US" sz="1100" dirty="0"/>
          </a:p>
        </p:txBody>
      </p:sp>
      <p:sp>
        <p:nvSpPr>
          <p:cNvPr id="13" name="Text 11"/>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14" name="Text 12"/>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ATTACK VECTOR 03</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Trust-relationship propagation</a:t>
            </a:r>
            <a:endParaRPr lang="en-US" sz="3800" dirty="0"/>
          </a:p>
        </p:txBody>
      </p:sp>
      <p:sp>
        <p:nvSpPr>
          <p:cNvPr id="4" name="Text 2"/>
          <p:cNvSpPr/>
          <p:nvPr/>
        </p:nvSpPr>
        <p:spPr>
          <a:xfrm>
            <a:off x="640080" y="1783080"/>
            <a:ext cx="4846320" cy="274320"/>
          </a:xfrm>
          <a:prstGeom prst="rect">
            <a:avLst/>
          </a:prstGeom>
          <a:noFill/>
          <a:ln/>
        </p:spPr>
        <p:txBody>
          <a:bodyPr wrap="square" rtlCol="0" anchor="ctr"/>
          <a:lstStyle/>
          <a:p>
            <a:pPr indent="0" marL="0">
              <a:buNone/>
            </a:pPr>
            <a:r>
              <a:rPr lang="en-US" sz="1200" b="1" spc="200" kern="0" dirty="0">
                <a:solidFill>
                  <a:srgbClr val="FF5A5A"/>
                </a:solidFill>
                <a:latin typeface="Calibri" pitchFamily="34" charset="0"/>
                <a:ea typeface="Calibri" pitchFamily="34" charset="-122"/>
                <a:cs typeface="Calibri" pitchFamily="34" charset="-120"/>
              </a:rPr>
              <a:t>HOW IT WORKS</a:t>
            </a:r>
            <a:endParaRPr lang="en-US" sz="1200" dirty="0"/>
          </a:p>
        </p:txBody>
      </p:sp>
      <p:sp>
        <p:nvSpPr>
          <p:cNvPr id="5" name="Text 3"/>
          <p:cNvSpPr/>
          <p:nvPr/>
        </p:nvSpPr>
        <p:spPr>
          <a:xfrm>
            <a:off x="640080" y="2148840"/>
            <a:ext cx="4846320" cy="1463040"/>
          </a:xfrm>
          <a:prstGeom prst="rect">
            <a:avLst/>
          </a:prstGeom>
          <a:noFill/>
          <a:ln/>
        </p:spPr>
        <p:txBody>
          <a:bodyPr wrap="square" rtlCol="0" anchor="t"/>
          <a:lstStyle/>
          <a:p>
            <a:pPr indent="0" marL="0">
              <a:lnSpc>
                <a:spcPct val="120000"/>
              </a:lnSpc>
              <a:buNone/>
            </a:pPr>
            <a:r>
              <a:rPr lang="en-US" sz="1450" dirty="0">
                <a:solidFill>
                  <a:srgbClr val="A6ADC0"/>
                </a:solidFill>
                <a:latin typeface="Calibri" pitchFamily="34" charset="0"/>
                <a:ea typeface="Calibri" pitchFamily="34" charset="-122"/>
                <a:cs typeface="Calibri" pitchFamily="34" charset="-120"/>
              </a:rPr>
              <a:t>A compromised or failing agent is still trusted by its peers, so its bad state or actions flow along the trust graph.</a:t>
            </a:r>
            <a:endParaRPr lang="en-US" sz="1450" dirty="0"/>
          </a:p>
        </p:txBody>
      </p:sp>
      <p:sp>
        <p:nvSpPr>
          <p:cNvPr id="6" name="Text 4"/>
          <p:cNvSpPr/>
          <p:nvPr/>
        </p:nvSpPr>
        <p:spPr>
          <a:xfrm>
            <a:off x="640080" y="3703320"/>
            <a:ext cx="4846320" cy="1737360"/>
          </a:xfrm>
          <a:prstGeom prst="rect">
            <a:avLst/>
          </a:prstGeom>
          <a:noFill/>
          <a:ln/>
        </p:spPr>
        <p:txBody>
          <a:bodyPr wrap="square" rtlCol="0" anchor="t"/>
          <a:lstStyle/>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Peers accept a failing agent's output.</a:t>
            </a:r>
            <a:endParaRPr lang="en-US" sz="1350" dirty="0"/>
          </a:p>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A security failure spreads via trust.</a:t>
            </a:r>
            <a:endParaRPr lang="en-US" sz="1350" dirty="0"/>
          </a:p>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No isolation between trust zones.</a:t>
            </a:r>
            <a:endParaRPr lang="en-US" sz="1350" dirty="0"/>
          </a:p>
        </p:txBody>
      </p:sp>
      <p:sp>
        <p:nvSpPr>
          <p:cNvPr id="7" name="Text 5"/>
          <p:cNvSpPr/>
          <p:nvPr/>
        </p:nvSpPr>
        <p:spPr>
          <a:xfrm>
            <a:off x="640080" y="5532120"/>
            <a:ext cx="4846320" cy="365760"/>
          </a:xfrm>
          <a:prstGeom prst="rect">
            <a:avLst/>
          </a:prstGeom>
          <a:noFill/>
          <a:ln/>
        </p:spPr>
        <p:txBody>
          <a:bodyPr wrap="square" rtlCol="0" anchor="t"/>
          <a:lstStyle/>
          <a:p>
            <a:pPr indent="0" marL="0">
              <a:buNone/>
            </a:pPr>
            <a:r>
              <a:rPr lang="en-US" sz="1000" dirty="0">
                <a:solidFill>
                  <a:srgbClr val="6C7488"/>
                </a:solidFill>
                <a:latin typeface="Consolas" pitchFamily="34" charset="0"/>
                <a:ea typeface="Consolas" pitchFamily="34" charset="-122"/>
                <a:cs typeface="Consolas" pitchFamily="34" charset="-120"/>
              </a:rPr>
              <a:t>Illustrative trace — shows the mechanism, not a real transcript</a:t>
            </a:r>
            <a:endParaRPr lang="en-US" sz="1000" dirty="0"/>
          </a:p>
        </p:txBody>
      </p:sp>
      <p:sp>
        <p:nvSpPr>
          <p:cNvPr id="8" name="Shape 6"/>
          <p:cNvSpPr/>
          <p:nvPr/>
        </p:nvSpPr>
        <p:spPr>
          <a:xfrm>
            <a:off x="5943600" y="1783080"/>
            <a:ext cx="5577840" cy="4206240"/>
          </a:xfrm>
          <a:prstGeom prst="roundRect">
            <a:avLst>
              <a:gd name="adj" fmla="val 1957"/>
            </a:avLst>
          </a:prstGeom>
          <a:solidFill>
            <a:srgbClr val="0A0C11"/>
          </a:solidFill>
          <a:ln w="12700">
            <a:solidFill>
              <a:srgbClr val="2A3040"/>
            </a:solidFill>
            <a:prstDash val="solid"/>
          </a:ln>
        </p:spPr>
      </p:sp>
      <p:sp>
        <p:nvSpPr>
          <p:cNvPr id="9" name="Shape 7"/>
          <p:cNvSpPr/>
          <p:nvPr/>
        </p:nvSpPr>
        <p:spPr>
          <a:xfrm>
            <a:off x="5943600" y="1783080"/>
            <a:ext cx="5577840" cy="402336"/>
          </a:xfrm>
          <a:prstGeom prst="rect">
            <a:avLst/>
          </a:prstGeom>
          <a:solidFill>
            <a:srgbClr val="141824"/>
          </a:solidFill>
          <a:ln/>
        </p:spPr>
      </p:sp>
      <p:sp>
        <p:nvSpPr>
          <p:cNvPr id="10" name="Shape 8"/>
          <p:cNvSpPr/>
          <p:nvPr/>
        </p:nvSpPr>
        <p:spPr>
          <a:xfrm>
            <a:off x="6172200" y="1920240"/>
            <a:ext cx="128016" cy="128016"/>
          </a:xfrm>
          <a:prstGeom prst="ellipse">
            <a:avLst/>
          </a:prstGeom>
          <a:solidFill>
            <a:srgbClr val="FF5A5A"/>
          </a:solidFill>
          <a:ln/>
        </p:spPr>
      </p:sp>
      <p:sp>
        <p:nvSpPr>
          <p:cNvPr id="11" name="Shape 9"/>
          <p:cNvSpPr/>
          <p:nvPr/>
        </p:nvSpPr>
        <p:spPr>
          <a:xfrm>
            <a:off x="6428232" y="1920240"/>
            <a:ext cx="128016" cy="128016"/>
          </a:xfrm>
          <a:prstGeom prst="ellipse">
            <a:avLst/>
          </a:prstGeom>
          <a:solidFill>
            <a:srgbClr val="F4B740"/>
          </a:solidFill>
          <a:ln/>
        </p:spPr>
      </p:sp>
      <p:sp>
        <p:nvSpPr>
          <p:cNvPr id="12" name="Shape 10"/>
          <p:cNvSpPr/>
          <p:nvPr/>
        </p:nvSpPr>
        <p:spPr>
          <a:xfrm>
            <a:off x="6684264" y="1920240"/>
            <a:ext cx="128016" cy="128016"/>
          </a:xfrm>
          <a:prstGeom prst="ellipse">
            <a:avLst/>
          </a:prstGeom>
          <a:solidFill>
            <a:srgbClr val="57D6A0"/>
          </a:solidFill>
          <a:ln/>
        </p:spPr>
      </p:sp>
      <p:sp>
        <p:nvSpPr>
          <p:cNvPr id="13" name="Text 11"/>
          <p:cNvSpPr/>
          <p:nvPr/>
        </p:nvSpPr>
        <p:spPr>
          <a:xfrm>
            <a:off x="7132320" y="1837944"/>
            <a:ext cx="4297680" cy="292608"/>
          </a:xfrm>
          <a:prstGeom prst="rect">
            <a:avLst/>
          </a:prstGeom>
          <a:noFill/>
          <a:ln/>
        </p:spPr>
        <p:txBody>
          <a:bodyPr wrap="square" lIns="0" tIns="0" rIns="0" bIns="0" rtlCol="0" anchor="ctr"/>
          <a:lstStyle/>
          <a:p>
            <a:pPr indent="0" marL="0">
              <a:buNone/>
            </a:pPr>
            <a:r>
              <a:rPr lang="en-US" sz="1100" dirty="0">
                <a:solidFill>
                  <a:srgbClr val="6C7488"/>
                </a:solidFill>
                <a:latin typeface="Consolas" pitchFamily="34" charset="0"/>
                <a:ea typeface="Consolas" pitchFamily="34" charset="-122"/>
                <a:cs typeface="Consolas" pitchFamily="34" charset="-120"/>
              </a:rPr>
              <a:t>trust://propagate</a:t>
            </a:r>
            <a:endParaRPr lang="en-US" sz="1100" dirty="0"/>
          </a:p>
        </p:txBody>
      </p:sp>
      <p:sp>
        <p:nvSpPr>
          <p:cNvPr id="14" name="Text 12"/>
          <p:cNvSpPr/>
          <p:nvPr/>
        </p:nvSpPr>
        <p:spPr>
          <a:xfrm>
            <a:off x="6217920" y="2331720"/>
            <a:ext cx="5029200" cy="3474720"/>
          </a:xfrm>
          <a:prstGeom prst="rect">
            <a:avLst/>
          </a:prstGeom>
          <a:noFill/>
          <a:ln/>
        </p:spPr>
        <p:txBody>
          <a:bodyPr wrap="square" rtlCol="0" anchor="t"/>
          <a:lstStyle/>
          <a:p>
            <a:pPr indent="0" marL="0">
              <a:lnSpc>
                <a:spcPct val="125000"/>
              </a:lnSpc>
              <a:buNone/>
            </a:pPr>
            <a:r>
              <a:rPr lang="en-US" sz="1250" dirty="0">
                <a:solidFill>
                  <a:srgbClr val="FF5A5A"/>
                </a:solidFill>
                <a:latin typeface="Consolas" pitchFamily="34" charset="0"/>
                <a:ea typeface="Consolas" pitchFamily="34" charset="-122"/>
                <a:cs typeface="Consolas" pitchFamily="34" charset="-120"/>
              </a:rPr>
              <a:t>agentX compromised (still trusted)</a:t>
            </a:r>
            <a:pPr indent="0" marL="0">
              <a:lnSpc>
                <a:spcPct val="125000"/>
              </a:lnSpc>
              <a:buNone/>
            </a:pPr>
            <a:endParaRPr lang="en-US" sz="1250" dirty="0"/>
          </a:p>
          <a:p>
            <a:pPr indent="0" marL="0">
              <a:lnSpc>
                <a:spcPct val="125000"/>
              </a:lnSpc>
              <a:buNone/>
            </a:pPr>
            <a:r>
              <a:rPr lang="en-US" sz="1250" dirty="0">
                <a:solidFill>
                  <a:srgbClr val="A6ADC0"/>
                </a:solidFill>
                <a:latin typeface="Consolas" pitchFamily="34" charset="0"/>
                <a:ea typeface="Consolas" pitchFamily="34" charset="-122"/>
                <a:cs typeface="Consolas" pitchFamily="34" charset="-120"/>
              </a:rPr>
              <a:t>peers ▸ accept its results</a:t>
            </a:r>
            <a:endParaRPr lang="en-US" sz="1250" dirty="0"/>
          </a:p>
          <a:p>
            <a:pPr indent="0" marL="0">
              <a:lnSpc>
                <a:spcPct val="125000"/>
              </a:lnSpc>
              <a:buNone/>
            </a:pPr>
            <a:endParaRPr lang="en-US" sz="1250" dirty="0"/>
          </a:p>
          <a:p>
            <a:pPr indent="0" marL="0">
              <a:lnSpc>
                <a:spcPct val="125000"/>
              </a:lnSpc>
              <a:buNone/>
            </a:pPr>
            <a:r>
              <a:rPr lang="en-US" sz="1250" dirty="0">
                <a:solidFill>
                  <a:srgbClr val="FF5A5A"/>
                </a:solidFill>
                <a:latin typeface="Consolas" pitchFamily="34" charset="0"/>
                <a:ea typeface="Consolas" pitchFamily="34" charset="-122"/>
                <a:cs typeface="Consolas" pitchFamily="34" charset="-120"/>
              </a:rPr>
              <a:t>bad state spreads across zone</a:t>
            </a:r>
            <a:endParaRPr lang="en-US" sz="1250" dirty="0"/>
          </a:p>
          <a:p>
            <a:pPr indent="0" marL="0">
              <a:lnSpc>
                <a:spcPct val="125000"/>
              </a:lnSpc>
              <a:buNone/>
            </a:pPr>
            <a:endParaRPr lang="en-US" sz="1250" dirty="0"/>
          </a:p>
          <a:p>
            <a:pPr indent="0" marL="0">
              <a:lnSpc>
                <a:spcPct val="125000"/>
              </a:lnSpc>
              <a:buNone/>
            </a:pPr>
            <a:r>
              <a:rPr lang="en-US" sz="1250" b="1" dirty="0">
                <a:solidFill>
                  <a:srgbClr val="FF5A5A"/>
                </a:solidFill>
                <a:latin typeface="Consolas" pitchFamily="34" charset="0"/>
                <a:ea typeface="Consolas" pitchFamily="34" charset="-122"/>
                <a:cs typeface="Consolas" pitchFamily="34" charset="-120"/>
              </a:rPr>
              <a:t>✗ failure follows the trust graph</a:t>
            </a:r>
            <a:endParaRPr lang="en-US" sz="1250" dirty="0"/>
          </a:p>
        </p:txBody>
      </p:sp>
      <p:sp>
        <p:nvSpPr>
          <p:cNvPr id="15" name="Text 13"/>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16" name="Text 14"/>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WALKTHROUGH · ILLUSTRATIVE SCENARIO</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The malformed reply that wedged everything</a:t>
            </a:r>
            <a:endParaRPr lang="en-US" sz="3800" dirty="0"/>
          </a:p>
        </p:txBody>
      </p:sp>
      <p:sp>
        <p:nvSpPr>
          <p:cNvPr id="4" name="Text 2"/>
          <p:cNvSpPr/>
          <p:nvPr/>
        </p:nvSpPr>
        <p:spPr>
          <a:xfrm>
            <a:off x="640080" y="1737360"/>
            <a:ext cx="10881360" cy="640080"/>
          </a:xfrm>
          <a:prstGeom prst="rect">
            <a:avLst/>
          </a:prstGeom>
          <a:noFill/>
          <a:ln/>
        </p:spPr>
        <p:txBody>
          <a:bodyPr wrap="square" rtlCol="0" anchor="ctr"/>
          <a:lstStyle/>
          <a:p>
            <a:pPr indent="0" marL="0">
              <a:lnSpc>
                <a:spcPct val="110000"/>
              </a:lnSpc>
              <a:buNone/>
            </a:pPr>
            <a:r>
              <a:rPr lang="en-US" sz="1550" dirty="0">
                <a:solidFill>
                  <a:srgbClr val="A6ADC0"/>
                </a:solidFill>
                <a:latin typeface="Calibri" pitchFamily="34" charset="0"/>
                <a:ea typeface="Calibri" pitchFamily="34" charset="-122"/>
                <a:cs typeface="Calibri" pitchFamily="34" charset="-120"/>
              </a:rPr>
              <a:t>One agent returns malformed JSON. Downstream agents retry infinitely, saturating the tool API and taking the whole orchestration down.</a:t>
            </a:r>
            <a:endParaRPr lang="en-US" sz="1550" dirty="0"/>
          </a:p>
        </p:txBody>
      </p:sp>
      <p:sp>
        <p:nvSpPr>
          <p:cNvPr id="5" name="Shape 3"/>
          <p:cNvSpPr/>
          <p:nvPr/>
        </p:nvSpPr>
        <p:spPr>
          <a:xfrm>
            <a:off x="640080" y="2697480"/>
            <a:ext cx="2583180" cy="2834640"/>
          </a:xfrm>
          <a:prstGeom prst="roundRect">
            <a:avLst>
              <a:gd name="adj" fmla="val 3186"/>
            </a:avLst>
          </a:prstGeom>
          <a:solidFill>
            <a:srgbClr val="1A1F2E"/>
          </a:solidFill>
          <a:ln w="12700">
            <a:solidFill>
              <a:srgbClr val="2A3040"/>
            </a:solidFill>
            <a:prstDash val="solid"/>
          </a:ln>
        </p:spPr>
      </p:sp>
      <p:sp>
        <p:nvSpPr>
          <p:cNvPr id="6" name="Text 4"/>
          <p:cNvSpPr/>
          <p:nvPr/>
        </p:nvSpPr>
        <p:spPr>
          <a:xfrm>
            <a:off x="841248" y="2953512"/>
            <a:ext cx="2180844" cy="320040"/>
          </a:xfrm>
          <a:prstGeom prst="rect">
            <a:avLst/>
          </a:prstGeom>
          <a:noFill/>
          <a:ln/>
        </p:spPr>
        <p:txBody>
          <a:bodyPr wrap="square" rtlCol="0" anchor="ctr"/>
          <a:lstStyle/>
          <a:p>
            <a:pPr indent="0" marL="0">
              <a:buNone/>
            </a:pPr>
            <a:r>
              <a:rPr lang="en-US" sz="1100" b="1" spc="100" kern="0" dirty="0">
                <a:solidFill>
                  <a:srgbClr val="F4B740"/>
                </a:solidFill>
                <a:latin typeface="Consolas" pitchFamily="34" charset="0"/>
                <a:ea typeface="Consolas" pitchFamily="34" charset="-122"/>
                <a:cs typeface="Consolas" pitchFamily="34" charset="-120"/>
              </a:rPr>
              <a:t>SETUP</a:t>
            </a:r>
            <a:endParaRPr lang="en-US" sz="1100" dirty="0"/>
          </a:p>
        </p:txBody>
      </p:sp>
      <p:sp>
        <p:nvSpPr>
          <p:cNvPr id="7" name="Text 5"/>
          <p:cNvSpPr/>
          <p:nvPr/>
        </p:nvSpPr>
        <p:spPr>
          <a:xfrm>
            <a:off x="841248" y="3355848"/>
            <a:ext cx="2180844"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Tight coupling</a:t>
            </a:r>
            <a:endParaRPr lang="en-US" sz="1700" dirty="0"/>
          </a:p>
        </p:txBody>
      </p:sp>
      <p:sp>
        <p:nvSpPr>
          <p:cNvPr id="8" name="Text 6"/>
          <p:cNvSpPr/>
          <p:nvPr/>
        </p:nvSpPr>
        <p:spPr>
          <a:xfrm>
            <a:off x="841248" y="3922776"/>
            <a:ext cx="2180844" cy="146304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Many agents share a tool API and depend on each other's output.</a:t>
            </a:r>
            <a:endParaRPr lang="en-US" sz="1200" dirty="0"/>
          </a:p>
        </p:txBody>
      </p:sp>
      <p:sp>
        <p:nvSpPr>
          <p:cNvPr id="9" name="Text 7"/>
          <p:cNvSpPr/>
          <p:nvPr/>
        </p:nvSpPr>
        <p:spPr>
          <a:xfrm>
            <a:off x="3204972" y="361188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10" name="Shape 8"/>
          <p:cNvSpPr/>
          <p:nvPr/>
        </p:nvSpPr>
        <p:spPr>
          <a:xfrm>
            <a:off x="3406140" y="2697480"/>
            <a:ext cx="2583180" cy="2834640"/>
          </a:xfrm>
          <a:prstGeom prst="roundRect">
            <a:avLst>
              <a:gd name="adj" fmla="val 3186"/>
            </a:avLst>
          </a:prstGeom>
          <a:solidFill>
            <a:srgbClr val="1A1F2E"/>
          </a:solidFill>
          <a:ln w="12700">
            <a:solidFill>
              <a:srgbClr val="FF5A5A"/>
            </a:solidFill>
            <a:prstDash val="solid"/>
          </a:ln>
        </p:spPr>
      </p:sp>
      <p:sp>
        <p:nvSpPr>
          <p:cNvPr id="11" name="Text 9"/>
          <p:cNvSpPr/>
          <p:nvPr/>
        </p:nvSpPr>
        <p:spPr>
          <a:xfrm>
            <a:off x="3607308" y="2953512"/>
            <a:ext cx="2180844" cy="320040"/>
          </a:xfrm>
          <a:prstGeom prst="rect">
            <a:avLst/>
          </a:prstGeom>
          <a:noFill/>
          <a:ln/>
        </p:spPr>
        <p:txBody>
          <a:bodyPr wrap="square" rtlCol="0" anchor="ctr"/>
          <a:lstStyle/>
          <a:p>
            <a:pPr indent="0" marL="0">
              <a:buNone/>
            </a:pPr>
            <a:r>
              <a:rPr lang="en-US" sz="1100" b="1" spc="100" kern="0" dirty="0">
                <a:solidFill>
                  <a:srgbClr val="FF5A5A"/>
                </a:solidFill>
                <a:latin typeface="Consolas" pitchFamily="34" charset="0"/>
                <a:ea typeface="Consolas" pitchFamily="34" charset="-122"/>
                <a:cs typeface="Consolas" pitchFamily="34" charset="-120"/>
              </a:rPr>
              <a:t>FAULT</a:t>
            </a:r>
            <a:endParaRPr lang="en-US" sz="1100" dirty="0"/>
          </a:p>
        </p:txBody>
      </p:sp>
      <p:sp>
        <p:nvSpPr>
          <p:cNvPr id="12" name="Text 10"/>
          <p:cNvSpPr/>
          <p:nvPr/>
        </p:nvSpPr>
        <p:spPr>
          <a:xfrm>
            <a:off x="3607308" y="3355848"/>
            <a:ext cx="2180844"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Bad output</a:t>
            </a:r>
            <a:endParaRPr lang="en-US" sz="1700" dirty="0"/>
          </a:p>
        </p:txBody>
      </p:sp>
      <p:sp>
        <p:nvSpPr>
          <p:cNvPr id="13" name="Text 11"/>
          <p:cNvSpPr/>
          <p:nvPr/>
        </p:nvSpPr>
        <p:spPr>
          <a:xfrm>
            <a:off x="3607308" y="3922776"/>
            <a:ext cx="2180844" cy="146304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One agent emits malformed JSON that its consumers can't parse.</a:t>
            </a:r>
            <a:endParaRPr lang="en-US" sz="1200" dirty="0"/>
          </a:p>
        </p:txBody>
      </p:sp>
      <p:sp>
        <p:nvSpPr>
          <p:cNvPr id="14" name="Text 12"/>
          <p:cNvSpPr/>
          <p:nvPr/>
        </p:nvSpPr>
        <p:spPr>
          <a:xfrm>
            <a:off x="5971032" y="361188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15" name="Shape 13"/>
          <p:cNvSpPr/>
          <p:nvPr/>
        </p:nvSpPr>
        <p:spPr>
          <a:xfrm>
            <a:off x="6172200" y="2697480"/>
            <a:ext cx="2583180" cy="2834640"/>
          </a:xfrm>
          <a:prstGeom prst="roundRect">
            <a:avLst>
              <a:gd name="adj" fmla="val 3186"/>
            </a:avLst>
          </a:prstGeom>
          <a:solidFill>
            <a:srgbClr val="1A1F2E"/>
          </a:solidFill>
          <a:ln w="12700">
            <a:solidFill>
              <a:srgbClr val="FF5A5A"/>
            </a:solidFill>
            <a:prstDash val="solid"/>
          </a:ln>
        </p:spPr>
      </p:sp>
      <p:sp>
        <p:nvSpPr>
          <p:cNvPr id="16" name="Text 14"/>
          <p:cNvSpPr/>
          <p:nvPr/>
        </p:nvSpPr>
        <p:spPr>
          <a:xfrm>
            <a:off x="6373368" y="2953512"/>
            <a:ext cx="2180844" cy="320040"/>
          </a:xfrm>
          <a:prstGeom prst="rect">
            <a:avLst/>
          </a:prstGeom>
          <a:noFill/>
          <a:ln/>
        </p:spPr>
        <p:txBody>
          <a:bodyPr wrap="square" rtlCol="0" anchor="ctr"/>
          <a:lstStyle/>
          <a:p>
            <a:pPr indent="0" marL="0">
              <a:buNone/>
            </a:pPr>
            <a:r>
              <a:rPr lang="en-US" sz="1100" b="1" spc="100" kern="0" dirty="0">
                <a:solidFill>
                  <a:srgbClr val="FF5A5A"/>
                </a:solidFill>
                <a:latin typeface="Consolas" pitchFamily="34" charset="0"/>
                <a:ea typeface="Consolas" pitchFamily="34" charset="-122"/>
                <a:cs typeface="Consolas" pitchFamily="34" charset="-120"/>
              </a:rPr>
              <a:t>STORM</a:t>
            </a:r>
            <a:endParaRPr lang="en-US" sz="1100" dirty="0"/>
          </a:p>
        </p:txBody>
      </p:sp>
      <p:sp>
        <p:nvSpPr>
          <p:cNvPr id="17" name="Text 15"/>
          <p:cNvSpPr/>
          <p:nvPr/>
        </p:nvSpPr>
        <p:spPr>
          <a:xfrm>
            <a:off x="6373368" y="3355848"/>
            <a:ext cx="2180844"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Infinite retries</a:t>
            </a:r>
            <a:endParaRPr lang="en-US" sz="1700" dirty="0"/>
          </a:p>
        </p:txBody>
      </p:sp>
      <p:sp>
        <p:nvSpPr>
          <p:cNvPr id="18" name="Text 16"/>
          <p:cNvSpPr/>
          <p:nvPr/>
        </p:nvSpPr>
        <p:spPr>
          <a:xfrm>
            <a:off x="6373368" y="3922776"/>
            <a:ext cx="2180844" cy="146304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Consumers retry with no backoff, flooding the shared API.</a:t>
            </a:r>
            <a:endParaRPr lang="en-US" sz="1200" dirty="0"/>
          </a:p>
        </p:txBody>
      </p:sp>
      <p:sp>
        <p:nvSpPr>
          <p:cNvPr id="19" name="Text 17"/>
          <p:cNvSpPr/>
          <p:nvPr/>
        </p:nvSpPr>
        <p:spPr>
          <a:xfrm>
            <a:off x="8737092" y="361188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20" name="Shape 18"/>
          <p:cNvSpPr/>
          <p:nvPr/>
        </p:nvSpPr>
        <p:spPr>
          <a:xfrm>
            <a:off x="8938260" y="2697480"/>
            <a:ext cx="2583180" cy="2834640"/>
          </a:xfrm>
          <a:prstGeom prst="roundRect">
            <a:avLst>
              <a:gd name="adj" fmla="val 3186"/>
            </a:avLst>
          </a:prstGeom>
          <a:solidFill>
            <a:srgbClr val="1A1F2E"/>
          </a:solidFill>
          <a:ln w="12700">
            <a:solidFill>
              <a:srgbClr val="2A3040"/>
            </a:solidFill>
            <a:prstDash val="solid"/>
          </a:ln>
        </p:spPr>
      </p:sp>
      <p:sp>
        <p:nvSpPr>
          <p:cNvPr id="21" name="Text 19"/>
          <p:cNvSpPr/>
          <p:nvPr/>
        </p:nvSpPr>
        <p:spPr>
          <a:xfrm>
            <a:off x="9139428" y="2953512"/>
            <a:ext cx="2180844" cy="320040"/>
          </a:xfrm>
          <a:prstGeom prst="rect">
            <a:avLst/>
          </a:prstGeom>
          <a:noFill/>
          <a:ln/>
        </p:spPr>
        <p:txBody>
          <a:bodyPr wrap="square" rtlCol="0" anchor="ctr"/>
          <a:lstStyle/>
          <a:p>
            <a:pPr indent="0" marL="0">
              <a:buNone/>
            </a:pPr>
            <a:r>
              <a:rPr lang="en-US" sz="1100" b="1" spc="100" kern="0" dirty="0">
                <a:solidFill>
                  <a:srgbClr val="F4B740"/>
                </a:solidFill>
                <a:latin typeface="Consolas" pitchFamily="34" charset="0"/>
                <a:ea typeface="Consolas" pitchFamily="34" charset="-122"/>
                <a:cs typeface="Consolas" pitchFamily="34" charset="-120"/>
              </a:rPr>
              <a:t>IMPACT</a:t>
            </a:r>
            <a:endParaRPr lang="en-US" sz="1100" dirty="0"/>
          </a:p>
        </p:txBody>
      </p:sp>
      <p:sp>
        <p:nvSpPr>
          <p:cNvPr id="22" name="Text 20"/>
          <p:cNvSpPr/>
          <p:nvPr/>
        </p:nvSpPr>
        <p:spPr>
          <a:xfrm>
            <a:off x="9139428" y="3355848"/>
            <a:ext cx="2180844"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System wedged</a:t>
            </a:r>
            <a:endParaRPr lang="en-US" sz="1700" dirty="0"/>
          </a:p>
        </p:txBody>
      </p:sp>
      <p:sp>
        <p:nvSpPr>
          <p:cNvPr id="23" name="Text 21"/>
          <p:cNvSpPr/>
          <p:nvPr/>
        </p:nvSpPr>
        <p:spPr>
          <a:xfrm>
            <a:off x="9139428" y="3922776"/>
            <a:ext cx="2180844" cy="146304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The API rate-limits everyone; the orchestration stalls.</a:t>
            </a:r>
            <a:endParaRPr lang="en-US" sz="1200" dirty="0"/>
          </a:p>
        </p:txBody>
      </p:sp>
      <p:sp>
        <p:nvSpPr>
          <p:cNvPr id="24" name="Text 22"/>
          <p:cNvSpPr/>
          <p:nvPr/>
        </p:nvSpPr>
        <p:spPr>
          <a:xfrm>
            <a:off x="640080" y="5760720"/>
            <a:ext cx="10881360" cy="320040"/>
          </a:xfrm>
          <a:prstGeom prst="rect">
            <a:avLst/>
          </a:prstGeom>
          <a:noFill/>
          <a:ln/>
        </p:spPr>
        <p:txBody>
          <a:bodyPr wrap="square" rtlCol="0" anchor="ctr"/>
          <a:lstStyle/>
          <a:p>
            <a:pPr indent="0" marL="0">
              <a:buNone/>
            </a:pPr>
            <a:r>
              <a:rPr lang="en-US" sz="1050" dirty="0">
                <a:solidFill>
                  <a:srgbClr val="6C7488"/>
                </a:solidFill>
                <a:latin typeface="Consolas" pitchFamily="34" charset="0"/>
                <a:ea typeface="Consolas" pitchFamily="34" charset="-122"/>
                <a:cs typeface="Consolas" pitchFamily="34" charset="-120"/>
              </a:rPr>
              <a:t>Constructed to show the mechanism end to end — real documented cases follow</a:t>
            </a:r>
            <a:endParaRPr lang="en-US" sz="1050" dirty="0"/>
          </a:p>
        </p:txBody>
      </p:sp>
      <p:sp>
        <p:nvSpPr>
          <p:cNvPr id="25" name="Text 23"/>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26" name="Text 24"/>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DOCUMENTED INCIDENTS &amp; RESEARCH</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Has this actually happened?</a:t>
            </a:r>
            <a:endParaRPr lang="en-US" sz="3800" dirty="0"/>
          </a:p>
        </p:txBody>
      </p:sp>
      <p:sp>
        <p:nvSpPr>
          <p:cNvPr id="4" name="Text 2"/>
          <p:cNvSpPr/>
          <p:nvPr/>
        </p:nvSpPr>
        <p:spPr>
          <a:xfrm>
            <a:off x="640080" y="1691640"/>
            <a:ext cx="10881360" cy="365760"/>
          </a:xfrm>
          <a:prstGeom prst="rect">
            <a:avLst/>
          </a:prstGeom>
          <a:noFill/>
          <a:ln/>
        </p:spPr>
        <p:txBody>
          <a:bodyPr wrap="square" rtlCol="0" anchor="ctr"/>
          <a:lstStyle/>
          <a:p>
            <a:pPr indent="0" marL="0">
              <a:buNone/>
            </a:pPr>
            <a:r>
              <a:rPr lang="en-US" sz="1450" dirty="0">
                <a:solidFill>
                  <a:srgbClr val="A6ADC0"/>
                </a:solidFill>
                <a:latin typeface="Calibri" pitchFamily="34" charset="0"/>
                <a:ea typeface="Calibri" pitchFamily="34" charset="-122"/>
                <a:cs typeface="Calibri" pitchFamily="34" charset="-120"/>
              </a:rPr>
              <a:t>Yes — and here is where to check. Labels show exactly what each one is.</a:t>
            </a:r>
            <a:endParaRPr lang="en-US" sz="1450" dirty="0"/>
          </a:p>
        </p:txBody>
      </p:sp>
      <p:sp>
        <p:nvSpPr>
          <p:cNvPr id="5" name="Shape 3"/>
          <p:cNvSpPr/>
          <p:nvPr/>
        </p:nvSpPr>
        <p:spPr>
          <a:xfrm>
            <a:off x="640080" y="2148840"/>
            <a:ext cx="10881360" cy="797814"/>
          </a:xfrm>
          <a:prstGeom prst="roundRect">
            <a:avLst>
              <a:gd name="adj" fmla="val 10315"/>
            </a:avLst>
          </a:prstGeom>
          <a:solidFill>
            <a:srgbClr val="1A1F2E"/>
          </a:solidFill>
          <a:ln w="12700">
            <a:solidFill>
              <a:srgbClr val="2A3040"/>
            </a:solidFill>
            <a:prstDash val="solid"/>
          </a:ln>
        </p:spPr>
      </p:sp>
      <p:sp>
        <p:nvSpPr>
          <p:cNvPr id="6" name="Shape 4"/>
          <p:cNvSpPr/>
          <p:nvPr/>
        </p:nvSpPr>
        <p:spPr>
          <a:xfrm>
            <a:off x="868680" y="2313432"/>
            <a:ext cx="1691640" cy="310896"/>
          </a:xfrm>
          <a:prstGeom prst="roundRect">
            <a:avLst>
              <a:gd name="adj" fmla="val 14706"/>
            </a:avLst>
          </a:prstGeom>
          <a:solidFill>
            <a:srgbClr val="141824"/>
          </a:solidFill>
          <a:ln w="12700">
            <a:solidFill>
              <a:srgbClr val="FF5A5A"/>
            </a:solidFill>
            <a:prstDash val="solid"/>
          </a:ln>
        </p:spPr>
      </p:sp>
      <p:sp>
        <p:nvSpPr>
          <p:cNvPr id="7" name="Text 5"/>
          <p:cNvSpPr/>
          <p:nvPr/>
        </p:nvSpPr>
        <p:spPr>
          <a:xfrm>
            <a:off x="868680" y="2313432"/>
            <a:ext cx="1691640" cy="310896"/>
          </a:xfrm>
          <a:prstGeom prst="rect">
            <a:avLst/>
          </a:prstGeom>
          <a:noFill/>
          <a:ln/>
        </p:spPr>
        <p:txBody>
          <a:bodyPr wrap="square" lIns="0" tIns="0" rIns="0" bIns="0" rtlCol="0" anchor="ctr"/>
          <a:lstStyle/>
          <a:p>
            <a:pPr algn="ctr" indent="0" marL="0">
              <a:buNone/>
            </a:pPr>
            <a:r>
              <a:rPr lang="en-US" sz="850" b="1" dirty="0">
                <a:solidFill>
                  <a:srgbClr val="FF5A5A"/>
                </a:solidFill>
                <a:latin typeface="Consolas" pitchFamily="34" charset="0"/>
                <a:ea typeface="Consolas" pitchFamily="34" charset="-122"/>
                <a:cs typeface="Consolas" pitchFamily="34" charset="-120"/>
              </a:rPr>
              <a:t>CONFIRMED INCIDENT</a:t>
            </a:r>
            <a:endParaRPr lang="en-US" sz="850" dirty="0"/>
          </a:p>
        </p:txBody>
      </p:sp>
      <p:sp>
        <p:nvSpPr>
          <p:cNvPr id="8" name="Text 6"/>
          <p:cNvSpPr/>
          <p:nvPr/>
        </p:nvSpPr>
        <p:spPr>
          <a:xfrm>
            <a:off x="2697480" y="2286000"/>
            <a:ext cx="6766560" cy="365760"/>
          </a:xfrm>
          <a:prstGeom prst="rect">
            <a:avLst/>
          </a:prstGeom>
          <a:noFill/>
          <a:ln/>
        </p:spPr>
        <p:txBody>
          <a:bodyPr wrap="square" rtlCol="0" anchor="ctr"/>
          <a:lstStyle/>
          <a:p>
            <a:pPr indent="0" marL="0">
              <a:buNone/>
            </a:pPr>
            <a:r>
              <a:rPr lang="en-US" sz="1500" b="1" dirty="0">
                <a:solidFill>
                  <a:srgbClr val="EBEDF3"/>
                </a:solidFill>
                <a:latin typeface="Cambria" pitchFamily="34" charset="0"/>
                <a:ea typeface="Cambria" pitchFamily="34" charset="-122"/>
                <a:cs typeface="Cambria" pitchFamily="34" charset="-120"/>
              </a:rPr>
              <a:t>Knight Capital — an automated router that could not tell it was done</a:t>
            </a:r>
            <a:endParaRPr lang="en-US" sz="1500" dirty="0"/>
          </a:p>
        </p:txBody>
      </p:sp>
      <p:sp>
        <p:nvSpPr>
          <p:cNvPr id="9" name="Text 7"/>
          <p:cNvSpPr/>
          <p:nvPr/>
        </p:nvSpPr>
        <p:spPr>
          <a:xfrm>
            <a:off x="9509760" y="2313432"/>
            <a:ext cx="1920240" cy="310896"/>
          </a:xfrm>
          <a:prstGeom prst="rect">
            <a:avLst/>
          </a:prstGeom>
          <a:noFill/>
          <a:ln/>
        </p:spPr>
        <p:txBody>
          <a:bodyPr wrap="square" rtlCol="0" anchor="ctr"/>
          <a:lstStyle/>
          <a:p>
            <a:pPr algn="r" indent="0" marL="0">
              <a:buNone/>
            </a:pPr>
            <a:r>
              <a:rPr lang="en-US" sz="1000" dirty="0">
                <a:solidFill>
                  <a:srgbClr val="6C7488"/>
                </a:solidFill>
                <a:latin typeface="Consolas" pitchFamily="34" charset="0"/>
                <a:ea typeface="Consolas" pitchFamily="34" charset="-122"/>
                <a:cs typeface="Consolas" pitchFamily="34" charset="-120"/>
              </a:rPr>
              <a:t>2012-08-01</a:t>
            </a:r>
            <a:endParaRPr lang="en-US" sz="1000" dirty="0"/>
          </a:p>
        </p:txBody>
      </p:sp>
      <p:sp>
        <p:nvSpPr>
          <p:cNvPr id="10" name="Text 8"/>
          <p:cNvSpPr/>
          <p:nvPr/>
        </p:nvSpPr>
        <p:spPr>
          <a:xfrm>
            <a:off x="868680" y="2697480"/>
            <a:ext cx="8503920" cy="-70866"/>
          </a:xfrm>
          <a:prstGeom prst="rect">
            <a:avLst/>
          </a:prstGeom>
          <a:noFill/>
          <a:ln/>
        </p:spPr>
        <p:txBody>
          <a:bodyPr wrap="square" rtlCol="0" anchor="t"/>
          <a:lstStyle/>
          <a:p>
            <a:pPr indent="0" marL="0">
              <a:lnSpc>
                <a:spcPct val="110000"/>
              </a:lnSpc>
              <a:buNone/>
            </a:pPr>
            <a:r>
              <a:rPr lang="en-US" sz="1150" dirty="0">
                <a:solidFill>
                  <a:srgbClr val="A6ADC0"/>
                </a:solidFill>
                <a:latin typeface="Calibri" pitchFamily="34" charset="0"/>
                <a:ea typeface="Calibri" pitchFamily="34" charset="-122"/>
                <a:cs typeface="Calibri" pitchFamily="34" charset="-120"/>
              </a:rPr>
              <a:t>A partial deployment reactivated defective, long-dormant code in Knight Capital's equity router, which then could not recognise that orders had been filled. In 45 minutes it sent over 4 million orders to fill just 212 customer orders, and t</a:t>
            </a:r>
            <a:endParaRPr lang="en-US" sz="1150" dirty="0"/>
          </a:p>
        </p:txBody>
      </p:sp>
      <p:sp>
        <p:nvSpPr>
          <p:cNvPr id="11" name="Text 9"/>
          <p:cNvSpPr/>
          <p:nvPr/>
        </p:nvSpPr>
        <p:spPr>
          <a:xfrm>
            <a:off x="868680" y="2635758"/>
            <a:ext cx="10424160" cy="256032"/>
          </a:xfrm>
          <a:prstGeom prst="rect">
            <a:avLst/>
          </a:prstGeom>
          <a:noFill/>
          <a:ln/>
        </p:spPr>
        <p:txBody>
          <a:bodyPr wrap="square" rtlCol="0" anchor="ctr"/>
          <a:lstStyle/>
          <a:p>
            <a:pPr indent="0" marL="0">
              <a:buNone/>
            </a:pPr>
            <a:r>
              <a:rPr lang="en-US" sz="900" dirty="0">
                <a:solidFill>
                  <a:srgbClr val="46D0D8"/>
                </a:solidFill>
                <a:latin typeface="Consolas" pitchFamily="34" charset="0"/>
                <a:ea typeface="Consolas" pitchFamily="34" charset="-122"/>
                <a:cs typeface="Consolas" pitchFamily="34" charset="-120"/>
              </a:rPr>
              <a:t>https://www.sec.gov/newsroom/press-releases/2013-222</a:t>
            </a:r>
            <a:endParaRPr lang="en-US" sz="900" dirty="0"/>
          </a:p>
        </p:txBody>
      </p:sp>
      <p:sp>
        <p:nvSpPr>
          <p:cNvPr id="12" name="Shape 10"/>
          <p:cNvSpPr/>
          <p:nvPr/>
        </p:nvSpPr>
        <p:spPr>
          <a:xfrm>
            <a:off x="640080" y="3074670"/>
            <a:ext cx="10881360" cy="797814"/>
          </a:xfrm>
          <a:prstGeom prst="roundRect">
            <a:avLst>
              <a:gd name="adj" fmla="val 10315"/>
            </a:avLst>
          </a:prstGeom>
          <a:solidFill>
            <a:srgbClr val="1A1F2E"/>
          </a:solidFill>
          <a:ln w="12700">
            <a:solidFill>
              <a:srgbClr val="2A3040"/>
            </a:solidFill>
            <a:prstDash val="solid"/>
          </a:ln>
        </p:spPr>
      </p:sp>
      <p:sp>
        <p:nvSpPr>
          <p:cNvPr id="13" name="Shape 11"/>
          <p:cNvSpPr/>
          <p:nvPr/>
        </p:nvSpPr>
        <p:spPr>
          <a:xfrm>
            <a:off x="868680" y="3239262"/>
            <a:ext cx="1691640" cy="310896"/>
          </a:xfrm>
          <a:prstGeom prst="roundRect">
            <a:avLst>
              <a:gd name="adj" fmla="val 14706"/>
            </a:avLst>
          </a:prstGeom>
          <a:solidFill>
            <a:srgbClr val="141824"/>
          </a:solidFill>
          <a:ln w="12700">
            <a:solidFill>
              <a:srgbClr val="FF5A5A"/>
            </a:solidFill>
            <a:prstDash val="solid"/>
          </a:ln>
        </p:spPr>
      </p:sp>
      <p:sp>
        <p:nvSpPr>
          <p:cNvPr id="14" name="Text 12"/>
          <p:cNvSpPr/>
          <p:nvPr/>
        </p:nvSpPr>
        <p:spPr>
          <a:xfrm>
            <a:off x="868680" y="3239262"/>
            <a:ext cx="1691640" cy="310896"/>
          </a:xfrm>
          <a:prstGeom prst="rect">
            <a:avLst/>
          </a:prstGeom>
          <a:noFill/>
          <a:ln/>
        </p:spPr>
        <p:txBody>
          <a:bodyPr wrap="square" lIns="0" tIns="0" rIns="0" bIns="0" rtlCol="0" anchor="ctr"/>
          <a:lstStyle/>
          <a:p>
            <a:pPr algn="ctr" indent="0" marL="0">
              <a:buNone/>
            </a:pPr>
            <a:r>
              <a:rPr lang="en-US" sz="850" b="1" dirty="0">
                <a:solidFill>
                  <a:srgbClr val="FF5A5A"/>
                </a:solidFill>
                <a:latin typeface="Consolas" pitchFamily="34" charset="0"/>
                <a:ea typeface="Consolas" pitchFamily="34" charset="-122"/>
                <a:cs typeface="Consolas" pitchFamily="34" charset="-120"/>
              </a:rPr>
              <a:t>CONFIRMED INCIDENT</a:t>
            </a:r>
            <a:endParaRPr lang="en-US" sz="850" dirty="0"/>
          </a:p>
        </p:txBody>
      </p:sp>
      <p:sp>
        <p:nvSpPr>
          <p:cNvPr id="15" name="Text 13"/>
          <p:cNvSpPr/>
          <p:nvPr/>
        </p:nvSpPr>
        <p:spPr>
          <a:xfrm>
            <a:off x="2697480" y="3211830"/>
            <a:ext cx="6766560" cy="365760"/>
          </a:xfrm>
          <a:prstGeom prst="rect">
            <a:avLst/>
          </a:prstGeom>
          <a:noFill/>
          <a:ln/>
        </p:spPr>
        <p:txBody>
          <a:bodyPr wrap="square" rtlCol="0" anchor="ctr"/>
          <a:lstStyle/>
          <a:p>
            <a:pPr indent="0" marL="0">
              <a:buNone/>
            </a:pPr>
            <a:r>
              <a:rPr lang="en-US" sz="1500" b="1" dirty="0">
                <a:solidFill>
                  <a:srgbClr val="EBEDF3"/>
                </a:solidFill>
                <a:latin typeface="Cambria" pitchFamily="34" charset="0"/>
                <a:ea typeface="Cambria" pitchFamily="34" charset="-122"/>
                <a:cs typeface="Cambria" pitchFamily="34" charset="-120"/>
              </a:rPr>
              <a:t>AWS DynamoDB — a textbook retry storm on a metadata service</a:t>
            </a:r>
            <a:endParaRPr lang="en-US" sz="1500" dirty="0"/>
          </a:p>
        </p:txBody>
      </p:sp>
      <p:sp>
        <p:nvSpPr>
          <p:cNvPr id="16" name="Text 14"/>
          <p:cNvSpPr/>
          <p:nvPr/>
        </p:nvSpPr>
        <p:spPr>
          <a:xfrm>
            <a:off x="9509760" y="3239262"/>
            <a:ext cx="1920240" cy="310896"/>
          </a:xfrm>
          <a:prstGeom prst="rect">
            <a:avLst/>
          </a:prstGeom>
          <a:noFill/>
          <a:ln/>
        </p:spPr>
        <p:txBody>
          <a:bodyPr wrap="square" rtlCol="0" anchor="ctr"/>
          <a:lstStyle/>
          <a:p>
            <a:pPr algn="r" indent="0" marL="0">
              <a:buNone/>
            </a:pPr>
            <a:r>
              <a:rPr lang="en-US" sz="1000" dirty="0">
                <a:solidFill>
                  <a:srgbClr val="6C7488"/>
                </a:solidFill>
                <a:latin typeface="Consolas" pitchFamily="34" charset="0"/>
                <a:ea typeface="Consolas" pitchFamily="34" charset="-122"/>
                <a:cs typeface="Consolas" pitchFamily="34" charset="-120"/>
              </a:rPr>
              <a:t>2015-09-20</a:t>
            </a:r>
            <a:endParaRPr lang="en-US" sz="1000" dirty="0"/>
          </a:p>
        </p:txBody>
      </p:sp>
      <p:sp>
        <p:nvSpPr>
          <p:cNvPr id="17" name="Text 15"/>
          <p:cNvSpPr/>
          <p:nvPr/>
        </p:nvSpPr>
        <p:spPr>
          <a:xfrm>
            <a:off x="868680" y="3623310"/>
            <a:ext cx="8503920" cy="-70866"/>
          </a:xfrm>
          <a:prstGeom prst="rect">
            <a:avLst/>
          </a:prstGeom>
          <a:noFill/>
          <a:ln/>
        </p:spPr>
        <p:txBody>
          <a:bodyPr wrap="square" rtlCol="0" anchor="t"/>
          <a:lstStyle/>
          <a:p>
            <a:pPr indent="0" marL="0">
              <a:lnSpc>
                <a:spcPct val="110000"/>
              </a:lnSpc>
              <a:buNone/>
            </a:pPr>
            <a:r>
              <a:rPr lang="en-US" sz="1150" dirty="0">
                <a:solidFill>
                  <a:srgbClr val="A6ADC0"/>
                </a:solidFill>
                <a:latin typeface="Calibri" pitchFamily="34" charset="0"/>
                <a:ea typeface="Calibri" pitchFamily="34" charset="-122"/>
                <a:cs typeface="Calibri" pitchFamily="34" charset="-120"/>
              </a:rPr>
              <a:t>After a brief network disruption, storage servers could not renew their membership in time, became unavailable, and retried. In Amazon's own words, 'unavailable servers continued to retry requests for membership data, maintaining high load </a:t>
            </a:r>
            <a:endParaRPr lang="en-US" sz="1150" dirty="0"/>
          </a:p>
        </p:txBody>
      </p:sp>
      <p:sp>
        <p:nvSpPr>
          <p:cNvPr id="18" name="Text 16"/>
          <p:cNvSpPr/>
          <p:nvPr/>
        </p:nvSpPr>
        <p:spPr>
          <a:xfrm>
            <a:off x="868680" y="3561588"/>
            <a:ext cx="10424160" cy="256032"/>
          </a:xfrm>
          <a:prstGeom prst="rect">
            <a:avLst/>
          </a:prstGeom>
          <a:noFill/>
          <a:ln/>
        </p:spPr>
        <p:txBody>
          <a:bodyPr wrap="square" rtlCol="0" anchor="ctr"/>
          <a:lstStyle/>
          <a:p>
            <a:pPr indent="0" marL="0">
              <a:buNone/>
            </a:pPr>
            <a:r>
              <a:rPr lang="en-US" sz="900" dirty="0">
                <a:solidFill>
                  <a:srgbClr val="46D0D8"/>
                </a:solidFill>
                <a:latin typeface="Consolas" pitchFamily="34" charset="0"/>
                <a:ea typeface="Consolas" pitchFamily="34" charset="-122"/>
                <a:cs typeface="Consolas" pitchFamily="34" charset="-120"/>
              </a:rPr>
              <a:t>https://aws.amazon.com/message/5467D2/</a:t>
            </a:r>
            <a:endParaRPr lang="en-US" sz="900" dirty="0"/>
          </a:p>
        </p:txBody>
      </p:sp>
      <p:sp>
        <p:nvSpPr>
          <p:cNvPr id="19" name="Shape 17"/>
          <p:cNvSpPr/>
          <p:nvPr/>
        </p:nvSpPr>
        <p:spPr>
          <a:xfrm>
            <a:off x="640080" y="4000500"/>
            <a:ext cx="10881360" cy="797814"/>
          </a:xfrm>
          <a:prstGeom prst="roundRect">
            <a:avLst>
              <a:gd name="adj" fmla="val 10315"/>
            </a:avLst>
          </a:prstGeom>
          <a:solidFill>
            <a:srgbClr val="1A1F2E"/>
          </a:solidFill>
          <a:ln w="12700">
            <a:solidFill>
              <a:srgbClr val="2A3040"/>
            </a:solidFill>
            <a:prstDash val="solid"/>
          </a:ln>
        </p:spPr>
      </p:sp>
      <p:sp>
        <p:nvSpPr>
          <p:cNvPr id="20" name="Shape 18"/>
          <p:cNvSpPr/>
          <p:nvPr/>
        </p:nvSpPr>
        <p:spPr>
          <a:xfrm>
            <a:off x="868680" y="4165092"/>
            <a:ext cx="1691640" cy="310896"/>
          </a:xfrm>
          <a:prstGeom prst="roundRect">
            <a:avLst>
              <a:gd name="adj" fmla="val 14706"/>
            </a:avLst>
          </a:prstGeom>
          <a:solidFill>
            <a:srgbClr val="141824"/>
          </a:solidFill>
          <a:ln w="12700">
            <a:solidFill>
              <a:srgbClr val="FF5A5A"/>
            </a:solidFill>
            <a:prstDash val="solid"/>
          </a:ln>
        </p:spPr>
      </p:sp>
      <p:sp>
        <p:nvSpPr>
          <p:cNvPr id="21" name="Text 19"/>
          <p:cNvSpPr/>
          <p:nvPr/>
        </p:nvSpPr>
        <p:spPr>
          <a:xfrm>
            <a:off x="868680" y="4165092"/>
            <a:ext cx="1691640" cy="310896"/>
          </a:xfrm>
          <a:prstGeom prst="rect">
            <a:avLst/>
          </a:prstGeom>
          <a:noFill/>
          <a:ln/>
        </p:spPr>
        <p:txBody>
          <a:bodyPr wrap="square" lIns="0" tIns="0" rIns="0" bIns="0" rtlCol="0" anchor="ctr"/>
          <a:lstStyle/>
          <a:p>
            <a:pPr algn="ctr" indent="0" marL="0">
              <a:buNone/>
            </a:pPr>
            <a:r>
              <a:rPr lang="en-US" sz="850" b="1" dirty="0">
                <a:solidFill>
                  <a:srgbClr val="FF5A5A"/>
                </a:solidFill>
                <a:latin typeface="Consolas" pitchFamily="34" charset="0"/>
                <a:ea typeface="Consolas" pitchFamily="34" charset="-122"/>
                <a:cs typeface="Consolas" pitchFamily="34" charset="-120"/>
              </a:rPr>
              <a:t>CONFIRMED INCIDENT</a:t>
            </a:r>
            <a:endParaRPr lang="en-US" sz="850" dirty="0"/>
          </a:p>
        </p:txBody>
      </p:sp>
      <p:sp>
        <p:nvSpPr>
          <p:cNvPr id="22" name="Text 20"/>
          <p:cNvSpPr/>
          <p:nvPr/>
        </p:nvSpPr>
        <p:spPr>
          <a:xfrm>
            <a:off x="2697480" y="4137660"/>
            <a:ext cx="6766560" cy="365760"/>
          </a:xfrm>
          <a:prstGeom prst="rect">
            <a:avLst/>
          </a:prstGeom>
          <a:noFill/>
          <a:ln/>
        </p:spPr>
        <p:txBody>
          <a:bodyPr wrap="square" rtlCol="0" anchor="ctr"/>
          <a:lstStyle/>
          <a:p>
            <a:pPr indent="0" marL="0">
              <a:buNone/>
            </a:pPr>
            <a:r>
              <a:rPr lang="en-US" sz="1500" b="1" dirty="0">
                <a:solidFill>
                  <a:srgbClr val="EBEDF3"/>
                </a:solidFill>
                <a:latin typeface="Cambria" pitchFamily="34" charset="0"/>
                <a:ea typeface="Cambria" pitchFamily="34" charset="-122"/>
                <a:cs typeface="Cambria" pitchFamily="34" charset="-120"/>
              </a:rPr>
              <a:t>AWS US-EAST-1 — backoff that existed but did not engage</a:t>
            </a:r>
            <a:endParaRPr lang="en-US" sz="1500" dirty="0"/>
          </a:p>
        </p:txBody>
      </p:sp>
      <p:sp>
        <p:nvSpPr>
          <p:cNvPr id="23" name="Text 21"/>
          <p:cNvSpPr/>
          <p:nvPr/>
        </p:nvSpPr>
        <p:spPr>
          <a:xfrm>
            <a:off x="9509760" y="4165092"/>
            <a:ext cx="1920240" cy="310896"/>
          </a:xfrm>
          <a:prstGeom prst="rect">
            <a:avLst/>
          </a:prstGeom>
          <a:noFill/>
          <a:ln/>
        </p:spPr>
        <p:txBody>
          <a:bodyPr wrap="square" rtlCol="0" anchor="ctr"/>
          <a:lstStyle/>
          <a:p>
            <a:pPr algn="r" indent="0" marL="0">
              <a:buNone/>
            </a:pPr>
            <a:r>
              <a:rPr lang="en-US" sz="1000" dirty="0">
                <a:solidFill>
                  <a:srgbClr val="6C7488"/>
                </a:solidFill>
                <a:latin typeface="Consolas" pitchFamily="34" charset="0"/>
                <a:ea typeface="Consolas" pitchFamily="34" charset="-122"/>
                <a:cs typeface="Consolas" pitchFamily="34" charset="-120"/>
              </a:rPr>
              <a:t>2021-12-07</a:t>
            </a:r>
            <a:endParaRPr lang="en-US" sz="1000" dirty="0"/>
          </a:p>
        </p:txBody>
      </p:sp>
      <p:sp>
        <p:nvSpPr>
          <p:cNvPr id="24" name="Text 22"/>
          <p:cNvSpPr/>
          <p:nvPr/>
        </p:nvSpPr>
        <p:spPr>
          <a:xfrm>
            <a:off x="868680" y="4549140"/>
            <a:ext cx="8503920" cy="-70866"/>
          </a:xfrm>
          <a:prstGeom prst="rect">
            <a:avLst/>
          </a:prstGeom>
          <a:noFill/>
          <a:ln/>
        </p:spPr>
        <p:txBody>
          <a:bodyPr wrap="square" rtlCol="0" anchor="t"/>
          <a:lstStyle/>
          <a:p>
            <a:pPr indent="0" marL="0">
              <a:lnSpc>
                <a:spcPct val="110000"/>
              </a:lnSpc>
              <a:buNone/>
            </a:pPr>
            <a:r>
              <a:rPr lang="en-US" sz="1150" dirty="0">
                <a:solidFill>
                  <a:srgbClr val="A6ADC0"/>
                </a:solidFill>
                <a:latin typeface="Calibri" pitchFamily="34" charset="0"/>
                <a:ea typeface="Calibri" pitchFamily="34" charset="-122"/>
                <a:cs typeface="Calibri" pitchFamily="34" charset="-120"/>
              </a:rPr>
              <a:t>An automated scaling activity triggered a surge of connection attempts; the resulting latency and errors produced, in AWS's words, 'even more connection attempts and retries.' Clients had tested their back-off behaviour, but 'a latent issue</a:t>
            </a:r>
            <a:endParaRPr lang="en-US" sz="1150" dirty="0"/>
          </a:p>
        </p:txBody>
      </p:sp>
      <p:sp>
        <p:nvSpPr>
          <p:cNvPr id="25" name="Text 23"/>
          <p:cNvSpPr/>
          <p:nvPr/>
        </p:nvSpPr>
        <p:spPr>
          <a:xfrm>
            <a:off x="868680" y="4487418"/>
            <a:ext cx="10424160" cy="256032"/>
          </a:xfrm>
          <a:prstGeom prst="rect">
            <a:avLst/>
          </a:prstGeom>
          <a:noFill/>
          <a:ln/>
        </p:spPr>
        <p:txBody>
          <a:bodyPr wrap="square" rtlCol="0" anchor="ctr"/>
          <a:lstStyle/>
          <a:p>
            <a:pPr indent="0" marL="0">
              <a:buNone/>
            </a:pPr>
            <a:r>
              <a:rPr lang="en-US" sz="900" dirty="0">
                <a:solidFill>
                  <a:srgbClr val="46D0D8"/>
                </a:solidFill>
                <a:latin typeface="Consolas" pitchFamily="34" charset="0"/>
                <a:ea typeface="Consolas" pitchFamily="34" charset="-122"/>
                <a:cs typeface="Consolas" pitchFamily="34" charset="-120"/>
              </a:rPr>
              <a:t>https://aws.amazon.com/message/12721/</a:t>
            </a:r>
            <a:endParaRPr lang="en-US" sz="900" dirty="0"/>
          </a:p>
        </p:txBody>
      </p:sp>
      <p:sp>
        <p:nvSpPr>
          <p:cNvPr id="26" name="Shape 24"/>
          <p:cNvSpPr/>
          <p:nvPr/>
        </p:nvSpPr>
        <p:spPr>
          <a:xfrm>
            <a:off x="640080" y="4926330"/>
            <a:ext cx="10881360" cy="797814"/>
          </a:xfrm>
          <a:prstGeom prst="roundRect">
            <a:avLst>
              <a:gd name="adj" fmla="val 10315"/>
            </a:avLst>
          </a:prstGeom>
          <a:solidFill>
            <a:srgbClr val="1A1F2E"/>
          </a:solidFill>
          <a:ln w="12700">
            <a:solidFill>
              <a:srgbClr val="2A3040"/>
            </a:solidFill>
            <a:prstDash val="solid"/>
          </a:ln>
        </p:spPr>
      </p:sp>
      <p:sp>
        <p:nvSpPr>
          <p:cNvPr id="27" name="Shape 25"/>
          <p:cNvSpPr/>
          <p:nvPr/>
        </p:nvSpPr>
        <p:spPr>
          <a:xfrm>
            <a:off x="868680" y="5090922"/>
            <a:ext cx="1691640" cy="310896"/>
          </a:xfrm>
          <a:prstGeom prst="roundRect">
            <a:avLst>
              <a:gd name="adj" fmla="val 14706"/>
            </a:avLst>
          </a:prstGeom>
          <a:solidFill>
            <a:srgbClr val="141824"/>
          </a:solidFill>
          <a:ln w="12700">
            <a:solidFill>
              <a:srgbClr val="FF5A5A"/>
            </a:solidFill>
            <a:prstDash val="solid"/>
          </a:ln>
        </p:spPr>
      </p:sp>
      <p:sp>
        <p:nvSpPr>
          <p:cNvPr id="28" name="Text 26"/>
          <p:cNvSpPr/>
          <p:nvPr/>
        </p:nvSpPr>
        <p:spPr>
          <a:xfrm>
            <a:off x="868680" y="5090922"/>
            <a:ext cx="1691640" cy="310896"/>
          </a:xfrm>
          <a:prstGeom prst="rect">
            <a:avLst/>
          </a:prstGeom>
          <a:noFill/>
          <a:ln/>
        </p:spPr>
        <p:txBody>
          <a:bodyPr wrap="square" lIns="0" tIns="0" rIns="0" bIns="0" rtlCol="0" anchor="ctr"/>
          <a:lstStyle/>
          <a:p>
            <a:pPr algn="ctr" indent="0" marL="0">
              <a:buNone/>
            </a:pPr>
            <a:r>
              <a:rPr lang="en-US" sz="850" b="1" dirty="0">
                <a:solidFill>
                  <a:srgbClr val="FF5A5A"/>
                </a:solidFill>
                <a:latin typeface="Consolas" pitchFamily="34" charset="0"/>
                <a:ea typeface="Consolas" pitchFamily="34" charset="-122"/>
                <a:cs typeface="Consolas" pitchFamily="34" charset="-120"/>
              </a:rPr>
              <a:t>CONFIRMED INCIDENT</a:t>
            </a:r>
            <a:endParaRPr lang="en-US" sz="850" dirty="0"/>
          </a:p>
        </p:txBody>
      </p:sp>
      <p:sp>
        <p:nvSpPr>
          <p:cNvPr id="29" name="Text 27"/>
          <p:cNvSpPr/>
          <p:nvPr/>
        </p:nvSpPr>
        <p:spPr>
          <a:xfrm>
            <a:off x="2697480" y="5063490"/>
            <a:ext cx="6766560" cy="365760"/>
          </a:xfrm>
          <a:prstGeom prst="rect">
            <a:avLst/>
          </a:prstGeom>
          <a:noFill/>
          <a:ln/>
        </p:spPr>
        <p:txBody>
          <a:bodyPr wrap="square" rtlCol="0" anchor="ctr"/>
          <a:lstStyle/>
          <a:p>
            <a:pPr indent="0" marL="0">
              <a:buNone/>
            </a:pPr>
            <a:r>
              <a:rPr lang="en-US" sz="1500" b="1" dirty="0">
                <a:solidFill>
                  <a:srgbClr val="EBEDF3"/>
                </a:solidFill>
                <a:latin typeface="Cambria" pitchFamily="34" charset="0"/>
                <a:ea typeface="Cambria" pitchFamily="34" charset="-122"/>
                <a:cs typeface="Cambria" pitchFamily="34" charset="-120"/>
              </a:rPr>
              <a:t>Google Cloud — recovery that caused a second outage</a:t>
            </a:r>
            <a:endParaRPr lang="en-US" sz="1500" dirty="0"/>
          </a:p>
        </p:txBody>
      </p:sp>
      <p:sp>
        <p:nvSpPr>
          <p:cNvPr id="30" name="Text 28"/>
          <p:cNvSpPr/>
          <p:nvPr/>
        </p:nvSpPr>
        <p:spPr>
          <a:xfrm>
            <a:off x="9509760" y="5090922"/>
            <a:ext cx="1920240" cy="310896"/>
          </a:xfrm>
          <a:prstGeom prst="rect">
            <a:avLst/>
          </a:prstGeom>
          <a:noFill/>
          <a:ln/>
        </p:spPr>
        <p:txBody>
          <a:bodyPr wrap="square" rtlCol="0" anchor="ctr"/>
          <a:lstStyle/>
          <a:p>
            <a:pPr algn="r" indent="0" marL="0">
              <a:buNone/>
            </a:pPr>
            <a:r>
              <a:rPr lang="en-US" sz="1000" dirty="0">
                <a:solidFill>
                  <a:srgbClr val="6C7488"/>
                </a:solidFill>
                <a:latin typeface="Consolas" pitchFamily="34" charset="0"/>
                <a:ea typeface="Consolas" pitchFamily="34" charset="-122"/>
                <a:cs typeface="Consolas" pitchFamily="34" charset="-120"/>
              </a:rPr>
              <a:t>2025-06-12</a:t>
            </a:r>
            <a:endParaRPr lang="en-US" sz="1000" dirty="0"/>
          </a:p>
        </p:txBody>
      </p:sp>
      <p:sp>
        <p:nvSpPr>
          <p:cNvPr id="31" name="Text 29"/>
          <p:cNvSpPr/>
          <p:nvPr/>
        </p:nvSpPr>
        <p:spPr>
          <a:xfrm>
            <a:off x="868680" y="5474970"/>
            <a:ext cx="8503920" cy="-70866"/>
          </a:xfrm>
          <a:prstGeom prst="rect">
            <a:avLst/>
          </a:prstGeom>
          <a:noFill/>
          <a:ln/>
        </p:spPr>
        <p:txBody>
          <a:bodyPr wrap="square" rtlCol="0" anchor="t"/>
          <a:lstStyle/>
          <a:p>
            <a:pPr indent="0" marL="0">
              <a:lnSpc>
                <a:spcPct val="110000"/>
              </a:lnSpc>
              <a:buNone/>
            </a:pPr>
            <a:r>
              <a:rPr lang="en-US" sz="1150" dirty="0">
                <a:solidFill>
                  <a:srgbClr val="A6ADC0"/>
                </a:solidFill>
                <a:latin typeface="Calibri" pitchFamily="34" charset="0"/>
                <a:ea typeface="Calibri" pitchFamily="34" charset="-122"/>
                <a:cs typeface="Calibri" pitchFamily="34" charset="-120"/>
              </a:rPr>
              <a:t>An automated quota-policy update with blank fields hit an unprotected code path, crashing Service Control binaries in every region at once. The recovery then inflicted a second failure: as tasks restarted they 'created a herd effect on the </a:t>
            </a:r>
            <a:endParaRPr lang="en-US" sz="1150" dirty="0"/>
          </a:p>
        </p:txBody>
      </p:sp>
      <p:sp>
        <p:nvSpPr>
          <p:cNvPr id="32" name="Text 30"/>
          <p:cNvSpPr/>
          <p:nvPr/>
        </p:nvSpPr>
        <p:spPr>
          <a:xfrm>
            <a:off x="868680" y="5413248"/>
            <a:ext cx="10424160" cy="256032"/>
          </a:xfrm>
          <a:prstGeom prst="rect">
            <a:avLst/>
          </a:prstGeom>
          <a:noFill/>
          <a:ln/>
        </p:spPr>
        <p:txBody>
          <a:bodyPr wrap="square" rtlCol="0" anchor="ctr"/>
          <a:lstStyle/>
          <a:p>
            <a:pPr indent="0" marL="0">
              <a:buNone/>
            </a:pPr>
            <a:r>
              <a:rPr lang="en-US" sz="900" dirty="0">
                <a:solidFill>
                  <a:srgbClr val="46D0D8"/>
                </a:solidFill>
                <a:latin typeface="Consolas" pitchFamily="34" charset="0"/>
                <a:ea typeface="Consolas" pitchFamily="34" charset="-122"/>
                <a:cs typeface="Consolas" pitchFamily="34" charset="-120"/>
              </a:rPr>
              <a:t>https://status.cloud.google.com/incidents/ow5i3PPK96RduMcb1SsW</a:t>
            </a:r>
            <a:endParaRPr lang="en-US" sz="900" dirty="0"/>
          </a:p>
        </p:txBody>
      </p:sp>
      <p:sp>
        <p:nvSpPr>
          <p:cNvPr id="33" name="Text 31"/>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34" name="Text 32"/>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BLAST RADIUS</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Why it matters</a:t>
            </a:r>
            <a:endParaRPr lang="en-US" sz="3800" dirty="0"/>
          </a:p>
        </p:txBody>
      </p:sp>
      <p:sp>
        <p:nvSpPr>
          <p:cNvPr id="4" name="Shape 2"/>
          <p:cNvSpPr/>
          <p:nvPr/>
        </p:nvSpPr>
        <p:spPr>
          <a:xfrm>
            <a:off x="640080" y="2194560"/>
            <a:ext cx="3429000" cy="2103120"/>
          </a:xfrm>
          <a:prstGeom prst="roundRect">
            <a:avLst>
              <a:gd name="adj" fmla="val 3913"/>
            </a:avLst>
          </a:prstGeom>
          <a:solidFill>
            <a:srgbClr val="1A1F2E"/>
          </a:solidFill>
          <a:ln w="12700">
            <a:solidFill>
              <a:srgbClr val="2A3040"/>
            </a:solidFill>
            <a:prstDash val="solid"/>
          </a:ln>
        </p:spPr>
      </p:sp>
      <p:sp>
        <p:nvSpPr>
          <p:cNvPr id="5" name="Text 3"/>
          <p:cNvSpPr/>
          <p:nvPr/>
        </p:nvSpPr>
        <p:spPr>
          <a:xfrm>
            <a:off x="914400" y="2468880"/>
            <a:ext cx="2880360" cy="777240"/>
          </a:xfrm>
          <a:prstGeom prst="rect">
            <a:avLst/>
          </a:prstGeom>
          <a:noFill/>
          <a:ln/>
        </p:spPr>
        <p:txBody>
          <a:bodyPr wrap="square" rtlCol="0" anchor="ctr"/>
          <a:lstStyle/>
          <a:p>
            <a:pPr indent="0" marL="0">
              <a:buNone/>
            </a:pPr>
            <a:r>
              <a:rPr lang="en-US" sz="2600" b="1" dirty="0">
                <a:solidFill>
                  <a:srgbClr val="FF5A5A"/>
                </a:solidFill>
                <a:latin typeface="Cambria" pitchFamily="34" charset="0"/>
                <a:ea typeface="Cambria" pitchFamily="34" charset="-122"/>
                <a:cs typeface="Cambria" pitchFamily="34" charset="-120"/>
              </a:rPr>
              <a:t>System outage</a:t>
            </a:r>
            <a:endParaRPr lang="en-US" sz="2600" dirty="0"/>
          </a:p>
        </p:txBody>
      </p:sp>
      <p:sp>
        <p:nvSpPr>
          <p:cNvPr id="6" name="Text 4"/>
          <p:cNvSpPr/>
          <p:nvPr/>
        </p:nvSpPr>
        <p:spPr>
          <a:xfrm>
            <a:off x="914400" y="3291840"/>
            <a:ext cx="2880360" cy="86868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One fault can wedge the whole orchestration.</a:t>
            </a:r>
            <a:endParaRPr lang="en-US" sz="1350" dirty="0"/>
          </a:p>
        </p:txBody>
      </p:sp>
      <p:sp>
        <p:nvSpPr>
          <p:cNvPr id="7" name="Shape 5"/>
          <p:cNvSpPr/>
          <p:nvPr/>
        </p:nvSpPr>
        <p:spPr>
          <a:xfrm>
            <a:off x="4361688" y="2194560"/>
            <a:ext cx="3429000" cy="2103120"/>
          </a:xfrm>
          <a:prstGeom prst="roundRect">
            <a:avLst>
              <a:gd name="adj" fmla="val 3913"/>
            </a:avLst>
          </a:prstGeom>
          <a:solidFill>
            <a:srgbClr val="1A1F2E"/>
          </a:solidFill>
          <a:ln w="12700">
            <a:solidFill>
              <a:srgbClr val="2A3040"/>
            </a:solidFill>
            <a:prstDash val="solid"/>
          </a:ln>
        </p:spPr>
      </p:sp>
      <p:sp>
        <p:nvSpPr>
          <p:cNvPr id="8" name="Text 6"/>
          <p:cNvSpPr/>
          <p:nvPr/>
        </p:nvSpPr>
        <p:spPr>
          <a:xfrm>
            <a:off x="4636008" y="2468880"/>
            <a:ext cx="2880360" cy="777240"/>
          </a:xfrm>
          <a:prstGeom prst="rect">
            <a:avLst/>
          </a:prstGeom>
          <a:noFill/>
          <a:ln/>
        </p:spPr>
        <p:txBody>
          <a:bodyPr wrap="square" rtlCol="0" anchor="ctr"/>
          <a:lstStyle/>
          <a:p>
            <a:pPr indent="0" marL="0">
              <a:buNone/>
            </a:pPr>
            <a:r>
              <a:rPr lang="en-US" sz="2600" b="1" dirty="0">
                <a:solidFill>
                  <a:srgbClr val="FF5A5A"/>
                </a:solidFill>
                <a:latin typeface="Cambria" pitchFamily="34" charset="0"/>
                <a:ea typeface="Cambria" pitchFamily="34" charset="-122"/>
                <a:cs typeface="Cambria" pitchFamily="34" charset="-120"/>
              </a:rPr>
              <a:t>Amplification</a:t>
            </a:r>
            <a:endParaRPr lang="en-US" sz="2600" dirty="0"/>
          </a:p>
        </p:txBody>
      </p:sp>
      <p:sp>
        <p:nvSpPr>
          <p:cNvPr id="9" name="Text 7"/>
          <p:cNvSpPr/>
          <p:nvPr/>
        </p:nvSpPr>
        <p:spPr>
          <a:xfrm>
            <a:off x="4636008" y="3291840"/>
            <a:ext cx="2880360" cy="86868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Naive retries multiply load into a storm.</a:t>
            </a:r>
            <a:endParaRPr lang="en-US" sz="1350" dirty="0"/>
          </a:p>
        </p:txBody>
      </p:sp>
      <p:sp>
        <p:nvSpPr>
          <p:cNvPr id="10" name="Shape 8"/>
          <p:cNvSpPr/>
          <p:nvPr/>
        </p:nvSpPr>
        <p:spPr>
          <a:xfrm>
            <a:off x="8083296" y="2194560"/>
            <a:ext cx="3429000" cy="2103120"/>
          </a:xfrm>
          <a:prstGeom prst="roundRect">
            <a:avLst>
              <a:gd name="adj" fmla="val 3913"/>
            </a:avLst>
          </a:prstGeom>
          <a:solidFill>
            <a:srgbClr val="1A1F2E"/>
          </a:solidFill>
          <a:ln w="12700">
            <a:solidFill>
              <a:srgbClr val="2A3040"/>
            </a:solidFill>
            <a:prstDash val="solid"/>
          </a:ln>
        </p:spPr>
      </p:sp>
      <p:sp>
        <p:nvSpPr>
          <p:cNvPr id="11" name="Text 9"/>
          <p:cNvSpPr/>
          <p:nvPr/>
        </p:nvSpPr>
        <p:spPr>
          <a:xfrm>
            <a:off x="8357616" y="2468880"/>
            <a:ext cx="2880360" cy="777240"/>
          </a:xfrm>
          <a:prstGeom prst="rect">
            <a:avLst/>
          </a:prstGeom>
          <a:noFill/>
          <a:ln/>
        </p:spPr>
        <p:txBody>
          <a:bodyPr wrap="square" rtlCol="0" anchor="ctr"/>
          <a:lstStyle/>
          <a:p>
            <a:pPr indent="0" marL="0">
              <a:buNone/>
            </a:pPr>
            <a:r>
              <a:rPr lang="en-US" sz="2600" b="1" dirty="0">
                <a:solidFill>
                  <a:srgbClr val="FF5A5A"/>
                </a:solidFill>
                <a:latin typeface="Cambria" pitchFamily="34" charset="0"/>
                <a:ea typeface="Cambria" pitchFamily="34" charset="-122"/>
                <a:cs typeface="Cambria" pitchFamily="34" charset="-120"/>
              </a:rPr>
              <a:t>Trust spread</a:t>
            </a:r>
            <a:endParaRPr lang="en-US" sz="2600" dirty="0"/>
          </a:p>
        </p:txBody>
      </p:sp>
      <p:sp>
        <p:nvSpPr>
          <p:cNvPr id="12" name="Text 10"/>
          <p:cNvSpPr/>
          <p:nvPr/>
        </p:nvSpPr>
        <p:spPr>
          <a:xfrm>
            <a:off x="8357616" y="3291840"/>
            <a:ext cx="2880360" cy="86868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Failures follow the trust graph across zones.</a:t>
            </a:r>
            <a:endParaRPr lang="en-US" sz="1350" dirty="0"/>
          </a:p>
        </p:txBody>
      </p:sp>
      <p:sp>
        <p:nvSpPr>
          <p:cNvPr id="13" name="Text 11"/>
          <p:cNvSpPr/>
          <p:nvPr/>
        </p:nvSpPr>
        <p:spPr>
          <a:xfrm>
            <a:off x="640080" y="4617720"/>
            <a:ext cx="10881360" cy="1188720"/>
          </a:xfrm>
          <a:prstGeom prst="rect">
            <a:avLst/>
          </a:prstGeom>
          <a:noFill/>
          <a:ln/>
        </p:spPr>
        <p:txBody>
          <a:bodyPr wrap="square" rtlCol="0" anchor="t"/>
          <a:lstStyle/>
          <a:p>
            <a:pPr indent="0" marL="0">
              <a:lnSpc>
                <a:spcPct val="115000"/>
              </a:lnSpc>
              <a:buNone/>
            </a:pPr>
            <a:r>
              <a:rPr lang="en-US" sz="1500" i="1" dirty="0">
                <a:solidFill>
                  <a:srgbClr val="F4B740"/>
                </a:solidFill>
                <a:latin typeface="Calibri" pitchFamily="34" charset="0"/>
                <a:ea typeface="Calibri" pitchFamily="34" charset="-122"/>
                <a:cs typeface="Calibri" pitchFamily="34" charset="-120"/>
              </a:rPr>
              <a:t>Cascading failure is an availability and safety risk: even without a malicious actor, ordinary bugs plus tight coupling and naive retries can take down an entire agent system.</a:t>
            </a:r>
            <a:endParaRPr lang="en-US" sz="1500" dirty="0"/>
          </a:p>
        </p:txBody>
      </p:sp>
      <p:sp>
        <p:nvSpPr>
          <p:cNvPr id="14" name="Text 12"/>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15" name="Text 13"/>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57D6A0"/>
                </a:solidFill>
                <a:latin typeface="Calibri" pitchFamily="34" charset="0"/>
                <a:ea typeface="Calibri" pitchFamily="34" charset="-122"/>
                <a:cs typeface="Calibri" pitchFamily="34" charset="-120"/>
              </a:rPr>
              <a:t>CONTAINMENT</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Three layers of defence</a:t>
            </a:r>
            <a:endParaRPr lang="en-US" sz="3800" dirty="0"/>
          </a:p>
        </p:txBody>
      </p:sp>
      <p:sp>
        <p:nvSpPr>
          <p:cNvPr id="4" name="Shape 2"/>
          <p:cNvSpPr/>
          <p:nvPr/>
        </p:nvSpPr>
        <p:spPr>
          <a:xfrm>
            <a:off x="640080" y="2194560"/>
            <a:ext cx="3429000" cy="3749040"/>
          </a:xfrm>
          <a:prstGeom prst="roundRect">
            <a:avLst>
              <a:gd name="adj" fmla="val 2400"/>
            </a:avLst>
          </a:prstGeom>
          <a:solidFill>
            <a:srgbClr val="1A1F2E"/>
          </a:solidFill>
          <a:ln w="12700">
            <a:solidFill>
              <a:srgbClr val="57D6A0"/>
            </a:solidFill>
            <a:prstDash val="solid"/>
          </a:ln>
        </p:spPr>
      </p:sp>
      <p:sp>
        <p:nvSpPr>
          <p:cNvPr id="5" name="Shape 3"/>
          <p:cNvSpPr/>
          <p:nvPr/>
        </p:nvSpPr>
        <p:spPr>
          <a:xfrm>
            <a:off x="640080" y="2194560"/>
            <a:ext cx="3429000" cy="54864"/>
          </a:xfrm>
          <a:prstGeom prst="rect">
            <a:avLst/>
          </a:prstGeom>
          <a:solidFill>
            <a:srgbClr val="57D6A0"/>
          </a:solidFill>
          <a:ln/>
        </p:spPr>
      </p:sp>
      <p:sp>
        <p:nvSpPr>
          <p:cNvPr id="6" name="Text 4"/>
          <p:cNvSpPr/>
          <p:nvPr/>
        </p:nvSpPr>
        <p:spPr>
          <a:xfrm>
            <a:off x="914400" y="2468880"/>
            <a:ext cx="2880360" cy="274320"/>
          </a:xfrm>
          <a:prstGeom prst="rect">
            <a:avLst/>
          </a:prstGeom>
          <a:noFill/>
          <a:ln/>
        </p:spPr>
        <p:txBody>
          <a:bodyPr wrap="square" rtlCol="0" anchor="ctr"/>
          <a:lstStyle/>
          <a:p>
            <a:pPr indent="0" marL="0">
              <a:buNone/>
            </a:pPr>
            <a:r>
              <a:rPr lang="en-US" sz="1200" b="1" spc="200" kern="0" dirty="0">
                <a:solidFill>
                  <a:srgbClr val="57D6A0"/>
                </a:solidFill>
                <a:latin typeface="Calibri" pitchFamily="34" charset="0"/>
                <a:ea typeface="Calibri" pitchFamily="34" charset="-122"/>
                <a:cs typeface="Calibri" pitchFamily="34" charset="-120"/>
              </a:rPr>
              <a:t>LAYER 01</a:t>
            </a:r>
            <a:endParaRPr lang="en-US" sz="1200" dirty="0"/>
          </a:p>
        </p:txBody>
      </p:sp>
      <p:sp>
        <p:nvSpPr>
          <p:cNvPr id="7" name="Text 5"/>
          <p:cNvSpPr/>
          <p:nvPr/>
        </p:nvSpPr>
        <p:spPr>
          <a:xfrm>
            <a:off x="914400" y="2834640"/>
            <a:ext cx="2880360" cy="457200"/>
          </a:xfrm>
          <a:prstGeom prst="rect">
            <a:avLst/>
          </a:prstGeom>
          <a:noFill/>
          <a:ln/>
        </p:spPr>
        <p:txBody>
          <a:bodyPr wrap="square" rtlCol="0" anchor="ctr"/>
          <a:lstStyle/>
          <a:p>
            <a:pPr indent="0" marL="0">
              <a:buNone/>
            </a:pPr>
            <a:r>
              <a:rPr lang="en-US" sz="1800" b="1" dirty="0">
                <a:solidFill>
                  <a:srgbClr val="EBEDF3"/>
                </a:solidFill>
                <a:latin typeface="Cambria" pitchFamily="34" charset="0"/>
                <a:ea typeface="Cambria" pitchFamily="34" charset="-122"/>
                <a:cs typeface="Cambria" pitchFamily="34" charset="-120"/>
              </a:rPr>
              <a:t>Circuit breakers</a:t>
            </a:r>
            <a:endParaRPr lang="en-US" sz="1800" dirty="0"/>
          </a:p>
        </p:txBody>
      </p:sp>
      <p:sp>
        <p:nvSpPr>
          <p:cNvPr id="8" name="Text 6"/>
          <p:cNvSpPr/>
          <p:nvPr/>
        </p:nvSpPr>
        <p:spPr>
          <a:xfrm>
            <a:off x="914400" y="3474720"/>
            <a:ext cx="2880360" cy="2286000"/>
          </a:xfrm>
          <a:prstGeom prst="rect">
            <a:avLst/>
          </a:prstGeom>
          <a:noFill/>
          <a:ln/>
        </p:spPr>
        <p:txBody>
          <a:bodyPr wrap="square" rtlCol="0" anchor="t"/>
          <a:lstStyle/>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Trip a breaker when a dependency fails; stop calling it.</a:t>
            </a:r>
            <a:endParaRPr lang="en-US" sz="1250" dirty="0"/>
          </a:p>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Time out fast instead of hanging.</a:t>
            </a:r>
            <a:endParaRPr lang="en-US" sz="1250" dirty="0"/>
          </a:p>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Back off exponentially with jitter on retries.</a:t>
            </a:r>
            <a:endParaRPr lang="en-US" sz="1250" dirty="0"/>
          </a:p>
        </p:txBody>
      </p:sp>
      <p:sp>
        <p:nvSpPr>
          <p:cNvPr id="9" name="Shape 7"/>
          <p:cNvSpPr/>
          <p:nvPr/>
        </p:nvSpPr>
        <p:spPr>
          <a:xfrm>
            <a:off x="4361688" y="2194560"/>
            <a:ext cx="3429000" cy="3749040"/>
          </a:xfrm>
          <a:prstGeom prst="roundRect">
            <a:avLst>
              <a:gd name="adj" fmla="val 2400"/>
            </a:avLst>
          </a:prstGeom>
          <a:solidFill>
            <a:srgbClr val="1A1F2E"/>
          </a:solidFill>
          <a:ln w="12700">
            <a:solidFill>
              <a:srgbClr val="57D6A0"/>
            </a:solidFill>
            <a:prstDash val="solid"/>
          </a:ln>
        </p:spPr>
      </p:sp>
      <p:sp>
        <p:nvSpPr>
          <p:cNvPr id="10" name="Shape 8"/>
          <p:cNvSpPr/>
          <p:nvPr/>
        </p:nvSpPr>
        <p:spPr>
          <a:xfrm>
            <a:off x="4361688" y="2194560"/>
            <a:ext cx="3429000" cy="54864"/>
          </a:xfrm>
          <a:prstGeom prst="rect">
            <a:avLst/>
          </a:prstGeom>
          <a:solidFill>
            <a:srgbClr val="57D6A0"/>
          </a:solidFill>
          <a:ln/>
        </p:spPr>
      </p:sp>
      <p:sp>
        <p:nvSpPr>
          <p:cNvPr id="11" name="Text 9"/>
          <p:cNvSpPr/>
          <p:nvPr/>
        </p:nvSpPr>
        <p:spPr>
          <a:xfrm>
            <a:off x="4636008" y="2468880"/>
            <a:ext cx="2880360" cy="274320"/>
          </a:xfrm>
          <a:prstGeom prst="rect">
            <a:avLst/>
          </a:prstGeom>
          <a:noFill/>
          <a:ln/>
        </p:spPr>
        <p:txBody>
          <a:bodyPr wrap="square" rtlCol="0" anchor="ctr"/>
          <a:lstStyle/>
          <a:p>
            <a:pPr indent="0" marL="0">
              <a:buNone/>
            </a:pPr>
            <a:r>
              <a:rPr lang="en-US" sz="1200" b="1" spc="200" kern="0" dirty="0">
                <a:solidFill>
                  <a:srgbClr val="57D6A0"/>
                </a:solidFill>
                <a:latin typeface="Calibri" pitchFamily="34" charset="0"/>
                <a:ea typeface="Calibri" pitchFamily="34" charset="-122"/>
                <a:cs typeface="Calibri" pitchFamily="34" charset="-120"/>
              </a:rPr>
              <a:t>LAYER 02</a:t>
            </a:r>
            <a:endParaRPr lang="en-US" sz="1200" dirty="0"/>
          </a:p>
        </p:txBody>
      </p:sp>
      <p:sp>
        <p:nvSpPr>
          <p:cNvPr id="12" name="Text 10"/>
          <p:cNvSpPr/>
          <p:nvPr/>
        </p:nvSpPr>
        <p:spPr>
          <a:xfrm>
            <a:off x="4636008" y="2834640"/>
            <a:ext cx="2880360" cy="457200"/>
          </a:xfrm>
          <a:prstGeom prst="rect">
            <a:avLst/>
          </a:prstGeom>
          <a:noFill/>
          <a:ln/>
        </p:spPr>
        <p:txBody>
          <a:bodyPr wrap="square" rtlCol="0" anchor="ctr"/>
          <a:lstStyle/>
          <a:p>
            <a:pPr indent="0" marL="0">
              <a:buNone/>
            </a:pPr>
            <a:r>
              <a:rPr lang="en-US" sz="1800" b="1" dirty="0">
                <a:solidFill>
                  <a:srgbClr val="EBEDF3"/>
                </a:solidFill>
                <a:latin typeface="Cambria" pitchFamily="34" charset="0"/>
                <a:ea typeface="Cambria" pitchFamily="34" charset="-122"/>
                <a:cs typeface="Cambria" pitchFamily="34" charset="-120"/>
              </a:rPr>
              <a:t>Isolate &amp; bulkhead</a:t>
            </a:r>
            <a:endParaRPr lang="en-US" sz="1800" dirty="0"/>
          </a:p>
        </p:txBody>
      </p:sp>
      <p:sp>
        <p:nvSpPr>
          <p:cNvPr id="13" name="Text 11"/>
          <p:cNvSpPr/>
          <p:nvPr/>
        </p:nvSpPr>
        <p:spPr>
          <a:xfrm>
            <a:off x="4636008" y="3474720"/>
            <a:ext cx="2880360" cy="2286000"/>
          </a:xfrm>
          <a:prstGeom prst="rect">
            <a:avLst/>
          </a:prstGeom>
          <a:noFill/>
          <a:ln/>
        </p:spPr>
        <p:txBody>
          <a:bodyPr wrap="square" rtlCol="0" anchor="t"/>
          <a:lstStyle/>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Partition agents so one can't sink the fleet.</a:t>
            </a:r>
            <a:endParaRPr lang="en-US" sz="1250" dirty="0"/>
          </a:p>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Separate resource pools per zone.</a:t>
            </a:r>
            <a:endParaRPr lang="en-US" sz="1250" dirty="0"/>
          </a:p>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Cap fan-out and concurrent calls.</a:t>
            </a:r>
            <a:endParaRPr lang="en-US" sz="1250" dirty="0"/>
          </a:p>
        </p:txBody>
      </p:sp>
      <p:sp>
        <p:nvSpPr>
          <p:cNvPr id="14" name="Shape 12"/>
          <p:cNvSpPr/>
          <p:nvPr/>
        </p:nvSpPr>
        <p:spPr>
          <a:xfrm>
            <a:off x="8083296" y="2194560"/>
            <a:ext cx="3429000" cy="3749040"/>
          </a:xfrm>
          <a:prstGeom prst="roundRect">
            <a:avLst>
              <a:gd name="adj" fmla="val 2400"/>
            </a:avLst>
          </a:prstGeom>
          <a:solidFill>
            <a:srgbClr val="1A1F2E"/>
          </a:solidFill>
          <a:ln w="12700">
            <a:solidFill>
              <a:srgbClr val="57D6A0"/>
            </a:solidFill>
            <a:prstDash val="solid"/>
          </a:ln>
        </p:spPr>
      </p:sp>
      <p:sp>
        <p:nvSpPr>
          <p:cNvPr id="15" name="Shape 13"/>
          <p:cNvSpPr/>
          <p:nvPr/>
        </p:nvSpPr>
        <p:spPr>
          <a:xfrm>
            <a:off x="8083296" y="2194560"/>
            <a:ext cx="3429000" cy="54864"/>
          </a:xfrm>
          <a:prstGeom prst="rect">
            <a:avLst/>
          </a:prstGeom>
          <a:solidFill>
            <a:srgbClr val="57D6A0"/>
          </a:solidFill>
          <a:ln/>
        </p:spPr>
      </p:sp>
      <p:sp>
        <p:nvSpPr>
          <p:cNvPr id="16" name="Text 14"/>
          <p:cNvSpPr/>
          <p:nvPr/>
        </p:nvSpPr>
        <p:spPr>
          <a:xfrm>
            <a:off x="8357616" y="2468880"/>
            <a:ext cx="2880360" cy="274320"/>
          </a:xfrm>
          <a:prstGeom prst="rect">
            <a:avLst/>
          </a:prstGeom>
          <a:noFill/>
          <a:ln/>
        </p:spPr>
        <p:txBody>
          <a:bodyPr wrap="square" rtlCol="0" anchor="ctr"/>
          <a:lstStyle/>
          <a:p>
            <a:pPr indent="0" marL="0">
              <a:buNone/>
            </a:pPr>
            <a:r>
              <a:rPr lang="en-US" sz="1200" b="1" spc="200" kern="0" dirty="0">
                <a:solidFill>
                  <a:srgbClr val="57D6A0"/>
                </a:solidFill>
                <a:latin typeface="Calibri" pitchFamily="34" charset="0"/>
                <a:ea typeface="Calibri" pitchFamily="34" charset="-122"/>
                <a:cs typeface="Calibri" pitchFamily="34" charset="-120"/>
              </a:rPr>
              <a:t>LAYER 03</a:t>
            </a:r>
            <a:endParaRPr lang="en-US" sz="1200" dirty="0"/>
          </a:p>
        </p:txBody>
      </p:sp>
      <p:sp>
        <p:nvSpPr>
          <p:cNvPr id="17" name="Text 15"/>
          <p:cNvSpPr/>
          <p:nvPr/>
        </p:nvSpPr>
        <p:spPr>
          <a:xfrm>
            <a:off x="8357616" y="2834640"/>
            <a:ext cx="2880360" cy="457200"/>
          </a:xfrm>
          <a:prstGeom prst="rect">
            <a:avLst/>
          </a:prstGeom>
          <a:noFill/>
          <a:ln/>
        </p:spPr>
        <p:txBody>
          <a:bodyPr wrap="square" rtlCol="0" anchor="ctr"/>
          <a:lstStyle/>
          <a:p>
            <a:pPr indent="0" marL="0">
              <a:buNone/>
            </a:pPr>
            <a:r>
              <a:rPr lang="en-US" sz="1800" b="1" dirty="0">
                <a:solidFill>
                  <a:srgbClr val="EBEDF3"/>
                </a:solidFill>
                <a:latin typeface="Cambria" pitchFamily="34" charset="0"/>
                <a:ea typeface="Cambria" pitchFamily="34" charset="-122"/>
                <a:cs typeface="Cambria" pitchFamily="34" charset="-120"/>
              </a:rPr>
              <a:t>Fallback &amp; monitor</a:t>
            </a:r>
            <a:endParaRPr lang="en-US" sz="1800" dirty="0"/>
          </a:p>
        </p:txBody>
      </p:sp>
      <p:sp>
        <p:nvSpPr>
          <p:cNvPr id="18" name="Text 16"/>
          <p:cNvSpPr/>
          <p:nvPr/>
        </p:nvSpPr>
        <p:spPr>
          <a:xfrm>
            <a:off x="8357616" y="3474720"/>
            <a:ext cx="2880360" cy="2286000"/>
          </a:xfrm>
          <a:prstGeom prst="rect">
            <a:avLst/>
          </a:prstGeom>
          <a:noFill/>
          <a:ln/>
        </p:spPr>
        <p:txBody>
          <a:bodyPr wrap="square" rtlCol="0" anchor="t"/>
          <a:lstStyle/>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Provide safe fallbacks and graceful degradation.</a:t>
            </a:r>
            <a:endParaRPr lang="en-US" sz="1250" dirty="0"/>
          </a:p>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Validate outputs between steps.</a:t>
            </a:r>
            <a:endParaRPr lang="en-US" sz="1250" dirty="0"/>
          </a:p>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Monitor to detect and contain cascades early.</a:t>
            </a:r>
            <a:endParaRPr lang="en-US" sz="1250" dirty="0"/>
          </a:p>
        </p:txBody>
      </p:sp>
      <p:sp>
        <p:nvSpPr>
          <p:cNvPr id="19" name="Text 17"/>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20" name="Text 18"/>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46D0D8"/>
                </a:solidFill>
                <a:latin typeface="Calibri" pitchFamily="34" charset="0"/>
                <a:ea typeface="Calibri" pitchFamily="34" charset="-122"/>
                <a:cs typeface="Calibri" pitchFamily="34" charset="-120"/>
              </a:rPr>
              <a:t>FOR DEVELOPERS · SECURE PATTERNS</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Fix it in code, not in a polite prompt</a:t>
            </a:r>
            <a:endParaRPr lang="en-US" sz="3800" dirty="0"/>
          </a:p>
        </p:txBody>
      </p:sp>
      <p:sp>
        <p:nvSpPr>
          <p:cNvPr id="4" name="Shape 2"/>
          <p:cNvSpPr/>
          <p:nvPr/>
        </p:nvSpPr>
        <p:spPr>
          <a:xfrm>
            <a:off x="640080" y="1828800"/>
            <a:ext cx="5394960" cy="3200400"/>
          </a:xfrm>
          <a:prstGeom prst="roundRect">
            <a:avLst>
              <a:gd name="adj" fmla="val 2571"/>
            </a:avLst>
          </a:prstGeom>
          <a:solidFill>
            <a:srgbClr val="0A0C11"/>
          </a:solidFill>
          <a:ln w="12700">
            <a:solidFill>
              <a:srgbClr val="2A3040"/>
            </a:solidFill>
            <a:prstDash val="solid"/>
          </a:ln>
        </p:spPr>
      </p:sp>
      <p:sp>
        <p:nvSpPr>
          <p:cNvPr id="5" name="Shape 3"/>
          <p:cNvSpPr/>
          <p:nvPr/>
        </p:nvSpPr>
        <p:spPr>
          <a:xfrm>
            <a:off x="640080" y="1828800"/>
            <a:ext cx="5394960" cy="402336"/>
          </a:xfrm>
          <a:prstGeom prst="rect">
            <a:avLst/>
          </a:prstGeom>
          <a:solidFill>
            <a:srgbClr val="141824"/>
          </a:solidFill>
          <a:ln/>
        </p:spPr>
      </p:sp>
      <p:sp>
        <p:nvSpPr>
          <p:cNvPr id="6" name="Shape 4"/>
          <p:cNvSpPr/>
          <p:nvPr/>
        </p:nvSpPr>
        <p:spPr>
          <a:xfrm>
            <a:off x="868680" y="1965960"/>
            <a:ext cx="128016" cy="128016"/>
          </a:xfrm>
          <a:prstGeom prst="ellipse">
            <a:avLst/>
          </a:prstGeom>
          <a:solidFill>
            <a:srgbClr val="FF5A5A"/>
          </a:solidFill>
          <a:ln/>
        </p:spPr>
      </p:sp>
      <p:sp>
        <p:nvSpPr>
          <p:cNvPr id="7" name="Shape 5"/>
          <p:cNvSpPr/>
          <p:nvPr/>
        </p:nvSpPr>
        <p:spPr>
          <a:xfrm>
            <a:off x="1124712" y="1965960"/>
            <a:ext cx="128016" cy="128016"/>
          </a:xfrm>
          <a:prstGeom prst="ellipse">
            <a:avLst/>
          </a:prstGeom>
          <a:solidFill>
            <a:srgbClr val="F4B740"/>
          </a:solidFill>
          <a:ln/>
        </p:spPr>
      </p:sp>
      <p:sp>
        <p:nvSpPr>
          <p:cNvPr id="8" name="Shape 6"/>
          <p:cNvSpPr/>
          <p:nvPr/>
        </p:nvSpPr>
        <p:spPr>
          <a:xfrm>
            <a:off x="1380744" y="1965960"/>
            <a:ext cx="128016" cy="128016"/>
          </a:xfrm>
          <a:prstGeom prst="ellipse">
            <a:avLst/>
          </a:prstGeom>
          <a:solidFill>
            <a:srgbClr val="57D6A0"/>
          </a:solidFill>
          <a:ln/>
        </p:spPr>
      </p:sp>
      <p:sp>
        <p:nvSpPr>
          <p:cNvPr id="9" name="Text 7"/>
          <p:cNvSpPr/>
          <p:nvPr/>
        </p:nvSpPr>
        <p:spPr>
          <a:xfrm>
            <a:off x="1828800" y="1883664"/>
            <a:ext cx="4114800" cy="292608"/>
          </a:xfrm>
          <a:prstGeom prst="rect">
            <a:avLst/>
          </a:prstGeom>
          <a:noFill/>
          <a:ln/>
        </p:spPr>
        <p:txBody>
          <a:bodyPr wrap="square" lIns="0" tIns="0" rIns="0" bIns="0" rtlCol="0" anchor="ctr"/>
          <a:lstStyle/>
          <a:p>
            <a:pPr indent="0" marL="0">
              <a:buNone/>
            </a:pPr>
            <a:r>
              <a:rPr lang="en-US" sz="1100" dirty="0">
                <a:solidFill>
                  <a:srgbClr val="6C7488"/>
                </a:solidFill>
                <a:latin typeface="Consolas" pitchFamily="34" charset="0"/>
                <a:ea typeface="Consolas" pitchFamily="34" charset="-122"/>
                <a:cs typeface="Consolas" pitchFamily="34" charset="-120"/>
              </a:rPr>
              <a:t>✗ vulnerable</a:t>
            </a:r>
            <a:endParaRPr lang="en-US" sz="1100" dirty="0"/>
          </a:p>
        </p:txBody>
      </p:sp>
      <p:sp>
        <p:nvSpPr>
          <p:cNvPr id="10" name="Text 8"/>
          <p:cNvSpPr/>
          <p:nvPr/>
        </p:nvSpPr>
        <p:spPr>
          <a:xfrm>
            <a:off x="914400" y="2377440"/>
            <a:ext cx="4846320" cy="2468880"/>
          </a:xfrm>
          <a:prstGeom prst="rect">
            <a:avLst/>
          </a:prstGeom>
          <a:noFill/>
          <a:ln/>
        </p:spPr>
        <p:txBody>
          <a:bodyPr wrap="square" rtlCol="0" anchor="t"/>
          <a:lstStyle/>
          <a:p>
            <a:pPr indent="0" marL="0">
              <a:lnSpc>
                <a:spcPct val="125000"/>
              </a:lnSpc>
              <a:buNone/>
            </a:pPr>
            <a:r>
              <a:rPr lang="en-US" sz="1250" dirty="0">
                <a:solidFill>
                  <a:srgbClr val="6C7488"/>
                </a:solidFill>
                <a:latin typeface="Consolas" pitchFamily="34" charset="0"/>
                <a:ea typeface="Consolas" pitchFamily="34" charset="-122"/>
                <a:cs typeface="Consolas" pitchFamily="34" charset="-120"/>
              </a:rPr>
              <a:t># retry forever, no isolation</a:t>
            </a:r>
            <a:pPr indent="0" marL="0">
              <a:lnSpc>
                <a:spcPct val="125000"/>
              </a:lnSpc>
              <a:buNone/>
            </a:pPr>
            <a:endParaRPr lang="en-US" sz="1250" dirty="0"/>
          </a:p>
          <a:p>
            <a:pPr indent="0" marL="0">
              <a:lnSpc>
                <a:spcPct val="125000"/>
              </a:lnSpc>
              <a:buNone/>
            </a:pPr>
            <a:r>
              <a:rPr lang="en-US" sz="1250" dirty="0">
                <a:solidFill>
                  <a:srgbClr val="FF5A5A"/>
                </a:solidFill>
                <a:latin typeface="Consolas" pitchFamily="34" charset="0"/>
                <a:ea typeface="Consolas" pitchFamily="34" charset="-122"/>
                <a:cs typeface="Consolas" pitchFamily="34" charset="-120"/>
              </a:rPr>
              <a:t>while True:</a:t>
            </a:r>
            <a:endParaRPr lang="en-US" sz="1250" dirty="0"/>
          </a:p>
          <a:p>
            <a:pPr indent="0" marL="0">
              <a:lnSpc>
                <a:spcPct val="125000"/>
              </a:lnSpc>
              <a:buNone/>
            </a:pPr>
            <a:endParaRPr lang="en-US" sz="1250" dirty="0"/>
          </a:p>
          <a:p>
            <a:pPr indent="0" marL="0">
              <a:lnSpc>
                <a:spcPct val="125000"/>
              </a:lnSpc>
              <a:buNone/>
            </a:pPr>
            <a:r>
              <a:rPr lang="en-US" sz="1250" dirty="0">
                <a:solidFill>
                  <a:srgbClr val="A6ADC0"/>
                </a:solidFill>
                <a:latin typeface="Consolas" pitchFamily="34" charset="0"/>
                <a:ea typeface="Consolas" pitchFamily="34" charset="-122"/>
                <a:cs typeface="Consolas" pitchFamily="34" charset="-120"/>
              </a:rPr>
              <a:t>    try: call(dep)</a:t>
            </a:r>
            <a:endParaRPr lang="en-US" sz="1250" dirty="0"/>
          </a:p>
          <a:p>
            <a:pPr indent="0" marL="0">
              <a:lnSpc>
                <a:spcPct val="125000"/>
              </a:lnSpc>
              <a:buNone/>
            </a:pPr>
            <a:endParaRPr lang="en-US" sz="1250" dirty="0"/>
          </a:p>
          <a:p>
            <a:pPr indent="0" marL="0">
              <a:lnSpc>
                <a:spcPct val="125000"/>
              </a:lnSpc>
              <a:buNone/>
            </a:pPr>
            <a:r>
              <a:rPr lang="en-US" sz="1250" b="1" dirty="0">
                <a:solidFill>
                  <a:srgbClr val="FF5A5A"/>
                </a:solidFill>
                <a:latin typeface="Consolas" pitchFamily="34" charset="0"/>
                <a:ea typeface="Consolas" pitchFamily="34" charset="-122"/>
                <a:cs typeface="Consolas" pitchFamily="34" charset="-120"/>
              </a:rPr>
              <a:t>    except: continue   # storm</a:t>
            </a:r>
            <a:endParaRPr lang="en-US" sz="1250" dirty="0"/>
          </a:p>
        </p:txBody>
      </p:sp>
      <p:sp>
        <p:nvSpPr>
          <p:cNvPr id="11" name="Shape 9"/>
          <p:cNvSpPr/>
          <p:nvPr/>
        </p:nvSpPr>
        <p:spPr>
          <a:xfrm>
            <a:off x="6126480" y="1828800"/>
            <a:ext cx="5394960" cy="3200400"/>
          </a:xfrm>
          <a:prstGeom prst="roundRect">
            <a:avLst>
              <a:gd name="adj" fmla="val 2571"/>
            </a:avLst>
          </a:prstGeom>
          <a:solidFill>
            <a:srgbClr val="0A0C11"/>
          </a:solidFill>
          <a:ln w="12700">
            <a:solidFill>
              <a:srgbClr val="2A3040"/>
            </a:solidFill>
            <a:prstDash val="solid"/>
          </a:ln>
        </p:spPr>
      </p:sp>
      <p:sp>
        <p:nvSpPr>
          <p:cNvPr id="12" name="Shape 10"/>
          <p:cNvSpPr/>
          <p:nvPr/>
        </p:nvSpPr>
        <p:spPr>
          <a:xfrm>
            <a:off x="6126480" y="1828800"/>
            <a:ext cx="5394960" cy="402336"/>
          </a:xfrm>
          <a:prstGeom prst="rect">
            <a:avLst/>
          </a:prstGeom>
          <a:solidFill>
            <a:srgbClr val="141824"/>
          </a:solidFill>
          <a:ln/>
        </p:spPr>
      </p:sp>
      <p:sp>
        <p:nvSpPr>
          <p:cNvPr id="13" name="Shape 11"/>
          <p:cNvSpPr/>
          <p:nvPr/>
        </p:nvSpPr>
        <p:spPr>
          <a:xfrm>
            <a:off x="6355080" y="1965960"/>
            <a:ext cx="128016" cy="128016"/>
          </a:xfrm>
          <a:prstGeom prst="ellipse">
            <a:avLst/>
          </a:prstGeom>
          <a:solidFill>
            <a:srgbClr val="57D6A0"/>
          </a:solidFill>
          <a:ln/>
        </p:spPr>
      </p:sp>
      <p:sp>
        <p:nvSpPr>
          <p:cNvPr id="14" name="Shape 12"/>
          <p:cNvSpPr/>
          <p:nvPr/>
        </p:nvSpPr>
        <p:spPr>
          <a:xfrm>
            <a:off x="6611112" y="1965960"/>
            <a:ext cx="128016" cy="128016"/>
          </a:xfrm>
          <a:prstGeom prst="ellipse">
            <a:avLst/>
          </a:prstGeom>
          <a:solidFill>
            <a:srgbClr val="F4B740"/>
          </a:solidFill>
          <a:ln/>
        </p:spPr>
      </p:sp>
      <p:sp>
        <p:nvSpPr>
          <p:cNvPr id="15" name="Shape 13"/>
          <p:cNvSpPr/>
          <p:nvPr/>
        </p:nvSpPr>
        <p:spPr>
          <a:xfrm>
            <a:off x="6867144" y="1965960"/>
            <a:ext cx="128016" cy="128016"/>
          </a:xfrm>
          <a:prstGeom prst="ellipse">
            <a:avLst/>
          </a:prstGeom>
          <a:solidFill>
            <a:srgbClr val="57D6A0"/>
          </a:solidFill>
          <a:ln/>
        </p:spPr>
      </p:sp>
      <p:sp>
        <p:nvSpPr>
          <p:cNvPr id="16" name="Text 14"/>
          <p:cNvSpPr/>
          <p:nvPr/>
        </p:nvSpPr>
        <p:spPr>
          <a:xfrm>
            <a:off x="7315200" y="1883664"/>
            <a:ext cx="4114800" cy="292608"/>
          </a:xfrm>
          <a:prstGeom prst="rect">
            <a:avLst/>
          </a:prstGeom>
          <a:noFill/>
          <a:ln/>
        </p:spPr>
        <p:txBody>
          <a:bodyPr wrap="square" lIns="0" tIns="0" rIns="0" bIns="0" rtlCol="0" anchor="ctr"/>
          <a:lstStyle/>
          <a:p>
            <a:pPr indent="0" marL="0">
              <a:buNone/>
            </a:pPr>
            <a:r>
              <a:rPr lang="en-US" sz="1100" dirty="0">
                <a:solidFill>
                  <a:srgbClr val="6C7488"/>
                </a:solidFill>
                <a:latin typeface="Consolas" pitchFamily="34" charset="0"/>
                <a:ea typeface="Consolas" pitchFamily="34" charset="-122"/>
                <a:cs typeface="Consolas" pitchFamily="34" charset="-120"/>
              </a:rPr>
              <a:t>✓ hardened</a:t>
            </a:r>
            <a:endParaRPr lang="en-US" sz="1100" dirty="0"/>
          </a:p>
        </p:txBody>
      </p:sp>
      <p:sp>
        <p:nvSpPr>
          <p:cNvPr id="17" name="Text 15"/>
          <p:cNvSpPr/>
          <p:nvPr/>
        </p:nvSpPr>
        <p:spPr>
          <a:xfrm>
            <a:off x="6400800" y="2377440"/>
            <a:ext cx="4846320" cy="2468880"/>
          </a:xfrm>
          <a:prstGeom prst="rect">
            <a:avLst/>
          </a:prstGeom>
          <a:noFill/>
          <a:ln/>
        </p:spPr>
        <p:txBody>
          <a:bodyPr wrap="square" rtlCol="0" anchor="t"/>
          <a:lstStyle/>
          <a:p>
            <a:pPr indent="0" marL="0">
              <a:lnSpc>
                <a:spcPct val="125000"/>
              </a:lnSpc>
              <a:buNone/>
            </a:pPr>
            <a:r>
              <a:rPr lang="en-US" sz="1250" dirty="0">
                <a:solidFill>
                  <a:srgbClr val="57D6A0"/>
                </a:solidFill>
                <a:latin typeface="Consolas" pitchFamily="34" charset="0"/>
                <a:ea typeface="Consolas" pitchFamily="34" charset="-122"/>
                <a:cs typeface="Consolas" pitchFamily="34" charset="-120"/>
              </a:rPr>
              <a:t>@breaker(fail_max=5, reset=30)</a:t>
            </a:r>
            <a:pPr indent="0" marL="0">
              <a:lnSpc>
                <a:spcPct val="125000"/>
              </a:lnSpc>
              <a:buNone/>
            </a:pPr>
            <a:endParaRPr lang="en-US" sz="1250" dirty="0"/>
          </a:p>
          <a:p>
            <a:pPr indent="0" marL="0">
              <a:lnSpc>
                <a:spcPct val="125000"/>
              </a:lnSpc>
              <a:buNone/>
            </a:pPr>
            <a:r>
              <a:rPr lang="en-US" sz="1250" dirty="0">
                <a:solidFill>
                  <a:srgbClr val="57D6A0"/>
                </a:solidFill>
                <a:latin typeface="Consolas" pitchFamily="34" charset="0"/>
                <a:ea typeface="Consolas" pitchFamily="34" charset="-122"/>
                <a:cs typeface="Consolas" pitchFamily="34" charset="-120"/>
              </a:rPr>
              <a:t>@timeout(3)</a:t>
            </a:r>
            <a:endParaRPr lang="en-US" sz="1250" dirty="0"/>
          </a:p>
          <a:p>
            <a:pPr indent="0" marL="0">
              <a:lnSpc>
                <a:spcPct val="125000"/>
              </a:lnSpc>
              <a:buNone/>
            </a:pPr>
            <a:endParaRPr lang="en-US" sz="1250" dirty="0"/>
          </a:p>
          <a:p>
            <a:pPr indent="0" marL="0">
              <a:lnSpc>
                <a:spcPct val="125000"/>
              </a:lnSpc>
              <a:buNone/>
            </a:pPr>
            <a:r>
              <a:rPr lang="en-US" sz="1250" dirty="0">
                <a:solidFill>
                  <a:srgbClr val="A6ADC0"/>
                </a:solidFill>
                <a:latin typeface="Consolas" pitchFamily="34" charset="0"/>
                <a:ea typeface="Consolas" pitchFamily="34" charset="-122"/>
                <a:cs typeface="Consolas" pitchFamily="34" charset="-120"/>
              </a:rPr>
              <a:t>def call_dep(): ...</a:t>
            </a:r>
            <a:endParaRPr lang="en-US" sz="1250" dirty="0"/>
          </a:p>
          <a:p>
            <a:pPr indent="0" marL="0">
              <a:lnSpc>
                <a:spcPct val="125000"/>
              </a:lnSpc>
              <a:buNone/>
            </a:pPr>
            <a:endParaRPr lang="en-US" sz="1250" dirty="0"/>
          </a:p>
          <a:p>
            <a:pPr indent="0" marL="0">
              <a:lnSpc>
                <a:spcPct val="125000"/>
              </a:lnSpc>
              <a:buNone/>
            </a:pPr>
            <a:r>
              <a:rPr lang="en-US" sz="1250" dirty="0">
                <a:solidFill>
                  <a:srgbClr val="57D6A0"/>
                </a:solidFill>
                <a:latin typeface="Consolas" pitchFamily="34" charset="0"/>
                <a:ea typeface="Consolas" pitchFamily="34" charset="-122"/>
                <a:cs typeface="Consolas" pitchFamily="34" charset="-120"/>
              </a:rPr>
              <a:t>retry(call_dep, backoff=expo, jitter=True,</a:t>
            </a:r>
            <a:endParaRPr lang="en-US" sz="1250" dirty="0"/>
          </a:p>
          <a:p>
            <a:pPr indent="0" marL="0">
              <a:lnSpc>
                <a:spcPct val="125000"/>
              </a:lnSpc>
              <a:buNone/>
            </a:pPr>
            <a:endParaRPr lang="en-US" sz="1250" dirty="0"/>
          </a:p>
          <a:p>
            <a:pPr indent="0" marL="0">
              <a:lnSpc>
                <a:spcPct val="125000"/>
              </a:lnSpc>
              <a:buNone/>
            </a:pPr>
            <a:r>
              <a:rPr lang="en-US" sz="1250" dirty="0">
                <a:solidFill>
                  <a:srgbClr val="57D6A0"/>
                </a:solidFill>
                <a:latin typeface="Consolas" pitchFamily="34" charset="0"/>
                <a:ea typeface="Consolas" pitchFamily="34" charset="-122"/>
                <a:cs typeface="Consolas" pitchFamily="34" charset="-120"/>
              </a:rPr>
              <a:t>      max=3, fallback=safe_default)</a:t>
            </a:r>
            <a:endParaRPr lang="en-US" sz="1250" dirty="0"/>
          </a:p>
        </p:txBody>
      </p:sp>
      <p:sp>
        <p:nvSpPr>
          <p:cNvPr id="18" name="Text 16"/>
          <p:cNvSpPr/>
          <p:nvPr/>
        </p:nvSpPr>
        <p:spPr>
          <a:xfrm>
            <a:off x="640080" y="5257800"/>
            <a:ext cx="10881360" cy="822960"/>
          </a:xfrm>
          <a:prstGeom prst="rect">
            <a:avLst/>
          </a:prstGeom>
          <a:noFill/>
          <a:ln/>
        </p:spPr>
        <p:txBody>
          <a:bodyPr wrap="square" rtlCol="0" anchor="t"/>
          <a:lstStyle/>
          <a:p>
            <a:pPr indent="0" marL="0">
              <a:lnSpc>
                <a:spcPct val="115000"/>
              </a:lnSpc>
              <a:buNone/>
            </a:pPr>
            <a:r>
              <a:rPr lang="en-US" sz="1400" dirty="0">
                <a:solidFill>
                  <a:srgbClr val="A6ADC0"/>
                </a:solidFill>
                <a:latin typeface="Calibri" pitchFamily="34" charset="0"/>
                <a:ea typeface="Calibri" pitchFamily="34" charset="-122"/>
                <a:cs typeface="Calibri" pitchFamily="34" charset="-120"/>
              </a:rPr>
              <a:t>Failing dependencies trip a circuit breaker, calls time out and back off with jitter, agents are bulkheaded, and there's always a safe fallback.</a:t>
            </a:r>
            <a:endParaRPr lang="en-US" sz="1400" dirty="0"/>
          </a:p>
        </p:txBody>
      </p:sp>
      <p:sp>
        <p:nvSpPr>
          <p:cNvPr id="19" name="Text 17"/>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20" name="Text 18"/>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46D0D8"/>
                </a:solidFill>
                <a:latin typeface="Calibri" pitchFamily="34" charset="0"/>
                <a:ea typeface="Calibri" pitchFamily="34" charset="-122"/>
                <a:cs typeface="Calibri" pitchFamily="34" charset="-120"/>
              </a:rPr>
              <a:t>FOR DEVELOPERS · WHERE THE CONTROLS LIVE</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Where to enforce it</a:t>
            </a:r>
            <a:endParaRPr lang="en-US" sz="3800" dirty="0"/>
          </a:p>
        </p:txBody>
      </p:sp>
      <p:sp>
        <p:nvSpPr>
          <p:cNvPr id="4" name="Shape 2"/>
          <p:cNvSpPr/>
          <p:nvPr/>
        </p:nvSpPr>
        <p:spPr>
          <a:xfrm>
            <a:off x="640080" y="1828800"/>
            <a:ext cx="10881360" cy="932688"/>
          </a:xfrm>
          <a:prstGeom prst="roundRect">
            <a:avLst>
              <a:gd name="adj" fmla="val 8824"/>
            </a:avLst>
          </a:prstGeom>
          <a:solidFill>
            <a:srgbClr val="1A1F2E"/>
          </a:solidFill>
          <a:ln w="12700">
            <a:solidFill>
              <a:srgbClr val="2A3040"/>
            </a:solidFill>
            <a:prstDash val="solid"/>
          </a:ln>
        </p:spPr>
      </p:sp>
      <p:sp>
        <p:nvSpPr>
          <p:cNvPr id="5" name="Shape 3"/>
          <p:cNvSpPr/>
          <p:nvPr/>
        </p:nvSpPr>
        <p:spPr>
          <a:xfrm>
            <a:off x="868680" y="2084832"/>
            <a:ext cx="1417320" cy="420624"/>
          </a:xfrm>
          <a:prstGeom prst="roundRect">
            <a:avLst>
              <a:gd name="adj" fmla="val 13043"/>
            </a:avLst>
          </a:prstGeom>
          <a:solidFill>
            <a:srgbClr val="141824"/>
          </a:solidFill>
          <a:ln w="12700">
            <a:solidFill>
              <a:srgbClr val="46D0D8"/>
            </a:solidFill>
            <a:prstDash val="solid"/>
          </a:ln>
        </p:spPr>
      </p:sp>
      <p:sp>
        <p:nvSpPr>
          <p:cNvPr id="6" name="Text 4"/>
          <p:cNvSpPr/>
          <p:nvPr/>
        </p:nvSpPr>
        <p:spPr>
          <a:xfrm>
            <a:off x="868680" y="208483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BREAKER</a:t>
            </a:r>
            <a:endParaRPr lang="en-US" sz="1050" dirty="0"/>
          </a:p>
        </p:txBody>
      </p:sp>
      <p:sp>
        <p:nvSpPr>
          <p:cNvPr id="7" name="Text 5"/>
          <p:cNvSpPr/>
          <p:nvPr/>
        </p:nvSpPr>
        <p:spPr>
          <a:xfrm>
            <a:off x="2468880" y="192024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Circuit breakers.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Trip on repeated failure and stop hammering a dead dependency.</a:t>
            </a:r>
            <a:endParaRPr lang="en-US" sz="1350" dirty="0"/>
          </a:p>
        </p:txBody>
      </p:sp>
      <p:sp>
        <p:nvSpPr>
          <p:cNvPr id="8" name="Shape 6"/>
          <p:cNvSpPr/>
          <p:nvPr/>
        </p:nvSpPr>
        <p:spPr>
          <a:xfrm>
            <a:off x="640080" y="2880360"/>
            <a:ext cx="10881360" cy="932688"/>
          </a:xfrm>
          <a:prstGeom prst="roundRect">
            <a:avLst>
              <a:gd name="adj" fmla="val 8824"/>
            </a:avLst>
          </a:prstGeom>
          <a:solidFill>
            <a:srgbClr val="1A1F2E"/>
          </a:solidFill>
          <a:ln w="12700">
            <a:solidFill>
              <a:srgbClr val="2A3040"/>
            </a:solidFill>
            <a:prstDash val="solid"/>
          </a:ln>
        </p:spPr>
      </p:sp>
      <p:sp>
        <p:nvSpPr>
          <p:cNvPr id="9" name="Shape 7"/>
          <p:cNvSpPr/>
          <p:nvPr/>
        </p:nvSpPr>
        <p:spPr>
          <a:xfrm>
            <a:off x="868680" y="3136392"/>
            <a:ext cx="1417320" cy="420624"/>
          </a:xfrm>
          <a:prstGeom prst="roundRect">
            <a:avLst>
              <a:gd name="adj" fmla="val 13043"/>
            </a:avLst>
          </a:prstGeom>
          <a:solidFill>
            <a:srgbClr val="141824"/>
          </a:solidFill>
          <a:ln w="12700">
            <a:solidFill>
              <a:srgbClr val="46D0D8"/>
            </a:solidFill>
            <a:prstDash val="solid"/>
          </a:ln>
        </p:spPr>
      </p:sp>
      <p:sp>
        <p:nvSpPr>
          <p:cNvPr id="10" name="Text 8"/>
          <p:cNvSpPr/>
          <p:nvPr/>
        </p:nvSpPr>
        <p:spPr>
          <a:xfrm>
            <a:off x="868680" y="313639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TIMEOUT</a:t>
            </a:r>
            <a:endParaRPr lang="en-US" sz="1050" dirty="0"/>
          </a:p>
        </p:txBody>
      </p:sp>
      <p:sp>
        <p:nvSpPr>
          <p:cNvPr id="11" name="Text 9"/>
          <p:cNvSpPr/>
          <p:nvPr/>
        </p:nvSpPr>
        <p:spPr>
          <a:xfrm>
            <a:off x="2468880" y="297180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Fast timeouts + backoff.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Bound every call; retry with exponential backoff and jitter.</a:t>
            </a:r>
            <a:endParaRPr lang="en-US" sz="1350" dirty="0"/>
          </a:p>
        </p:txBody>
      </p:sp>
      <p:sp>
        <p:nvSpPr>
          <p:cNvPr id="12" name="Shape 10"/>
          <p:cNvSpPr/>
          <p:nvPr/>
        </p:nvSpPr>
        <p:spPr>
          <a:xfrm>
            <a:off x="640080" y="3931920"/>
            <a:ext cx="10881360" cy="932688"/>
          </a:xfrm>
          <a:prstGeom prst="roundRect">
            <a:avLst>
              <a:gd name="adj" fmla="val 8824"/>
            </a:avLst>
          </a:prstGeom>
          <a:solidFill>
            <a:srgbClr val="1A1F2E"/>
          </a:solidFill>
          <a:ln w="12700">
            <a:solidFill>
              <a:srgbClr val="2A3040"/>
            </a:solidFill>
            <a:prstDash val="solid"/>
          </a:ln>
        </p:spPr>
      </p:sp>
      <p:sp>
        <p:nvSpPr>
          <p:cNvPr id="13" name="Shape 11"/>
          <p:cNvSpPr/>
          <p:nvPr/>
        </p:nvSpPr>
        <p:spPr>
          <a:xfrm>
            <a:off x="868680" y="4187952"/>
            <a:ext cx="1417320" cy="420624"/>
          </a:xfrm>
          <a:prstGeom prst="roundRect">
            <a:avLst>
              <a:gd name="adj" fmla="val 13043"/>
            </a:avLst>
          </a:prstGeom>
          <a:solidFill>
            <a:srgbClr val="141824"/>
          </a:solidFill>
          <a:ln w="12700">
            <a:solidFill>
              <a:srgbClr val="46D0D8"/>
            </a:solidFill>
            <a:prstDash val="solid"/>
          </a:ln>
        </p:spPr>
      </p:sp>
      <p:sp>
        <p:nvSpPr>
          <p:cNvPr id="14" name="Text 12"/>
          <p:cNvSpPr/>
          <p:nvPr/>
        </p:nvSpPr>
        <p:spPr>
          <a:xfrm>
            <a:off x="868680" y="418795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BULKHEAD</a:t>
            </a:r>
            <a:endParaRPr lang="en-US" sz="1050" dirty="0"/>
          </a:p>
        </p:txBody>
      </p:sp>
      <p:sp>
        <p:nvSpPr>
          <p:cNvPr id="15" name="Text 13"/>
          <p:cNvSpPr/>
          <p:nvPr/>
        </p:nvSpPr>
        <p:spPr>
          <a:xfrm>
            <a:off x="2468880" y="402336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Isolate resources.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Separate pools and cap fan-out so one fault can't drain everything.</a:t>
            </a:r>
            <a:endParaRPr lang="en-US" sz="1350" dirty="0"/>
          </a:p>
        </p:txBody>
      </p:sp>
      <p:sp>
        <p:nvSpPr>
          <p:cNvPr id="16" name="Shape 14"/>
          <p:cNvSpPr/>
          <p:nvPr/>
        </p:nvSpPr>
        <p:spPr>
          <a:xfrm>
            <a:off x="640080" y="4983480"/>
            <a:ext cx="10881360" cy="932688"/>
          </a:xfrm>
          <a:prstGeom prst="roundRect">
            <a:avLst>
              <a:gd name="adj" fmla="val 8824"/>
            </a:avLst>
          </a:prstGeom>
          <a:solidFill>
            <a:srgbClr val="1A1F2E"/>
          </a:solidFill>
          <a:ln w="12700">
            <a:solidFill>
              <a:srgbClr val="2A3040"/>
            </a:solidFill>
            <a:prstDash val="solid"/>
          </a:ln>
        </p:spPr>
      </p:sp>
      <p:sp>
        <p:nvSpPr>
          <p:cNvPr id="17" name="Shape 15"/>
          <p:cNvSpPr/>
          <p:nvPr/>
        </p:nvSpPr>
        <p:spPr>
          <a:xfrm>
            <a:off x="868680" y="5239512"/>
            <a:ext cx="1417320" cy="420624"/>
          </a:xfrm>
          <a:prstGeom prst="roundRect">
            <a:avLst>
              <a:gd name="adj" fmla="val 13043"/>
            </a:avLst>
          </a:prstGeom>
          <a:solidFill>
            <a:srgbClr val="141824"/>
          </a:solidFill>
          <a:ln w="12700">
            <a:solidFill>
              <a:srgbClr val="46D0D8"/>
            </a:solidFill>
            <a:prstDash val="solid"/>
          </a:ln>
        </p:spPr>
      </p:sp>
      <p:sp>
        <p:nvSpPr>
          <p:cNvPr id="18" name="Text 16"/>
          <p:cNvSpPr/>
          <p:nvPr/>
        </p:nvSpPr>
        <p:spPr>
          <a:xfrm>
            <a:off x="868680" y="523951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FALLBACK</a:t>
            </a:r>
            <a:endParaRPr lang="en-US" sz="1050" dirty="0"/>
          </a:p>
        </p:txBody>
      </p:sp>
      <p:sp>
        <p:nvSpPr>
          <p:cNvPr id="19" name="Text 17"/>
          <p:cNvSpPr/>
          <p:nvPr/>
        </p:nvSpPr>
        <p:spPr>
          <a:xfrm>
            <a:off x="2468880" y="507492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Graceful degradation.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Provide safe defaults and validate outputs between steps.</a:t>
            </a:r>
            <a:endParaRPr lang="en-US" sz="1350" dirty="0"/>
          </a:p>
        </p:txBody>
      </p:sp>
      <p:sp>
        <p:nvSpPr>
          <p:cNvPr id="20" name="Text 18"/>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21" name="Text 19"/>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FOR EVERY EMPLOYEE · YOUR ROLE</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You don't need to code to defend</a:t>
            </a:r>
            <a:endParaRPr lang="en-US" sz="3800" dirty="0"/>
          </a:p>
        </p:txBody>
      </p:sp>
      <p:sp>
        <p:nvSpPr>
          <p:cNvPr id="4" name="Shape 2"/>
          <p:cNvSpPr/>
          <p:nvPr/>
        </p:nvSpPr>
        <p:spPr>
          <a:xfrm>
            <a:off x="640080" y="2194560"/>
            <a:ext cx="3429000" cy="3566160"/>
          </a:xfrm>
          <a:prstGeom prst="roundRect">
            <a:avLst>
              <a:gd name="adj" fmla="val 2400"/>
            </a:avLst>
          </a:prstGeom>
          <a:solidFill>
            <a:srgbClr val="1A1F2E"/>
          </a:solidFill>
          <a:ln w="12700">
            <a:solidFill>
              <a:srgbClr val="2A3040"/>
            </a:solidFill>
            <a:prstDash val="solid"/>
          </a:ln>
        </p:spPr>
      </p:sp>
      <p:sp>
        <p:nvSpPr>
          <p:cNvPr id="5" name="Shape 3"/>
          <p:cNvSpPr/>
          <p:nvPr/>
        </p:nvSpPr>
        <p:spPr>
          <a:xfrm>
            <a:off x="640080" y="2194560"/>
            <a:ext cx="3429000" cy="54864"/>
          </a:xfrm>
          <a:prstGeom prst="rect">
            <a:avLst/>
          </a:prstGeom>
          <a:solidFill>
            <a:srgbClr val="46D0D8"/>
          </a:solidFill>
          <a:ln/>
        </p:spPr>
      </p:sp>
      <p:sp>
        <p:nvSpPr>
          <p:cNvPr id="6" name="Text 4"/>
          <p:cNvSpPr/>
          <p:nvPr/>
        </p:nvSpPr>
        <p:spPr>
          <a:xfrm>
            <a:off x="914400" y="2468880"/>
            <a:ext cx="2880360" cy="274320"/>
          </a:xfrm>
          <a:prstGeom prst="rect">
            <a:avLst/>
          </a:prstGeom>
          <a:noFill/>
          <a:ln/>
        </p:spPr>
        <p:txBody>
          <a:bodyPr wrap="square" rtlCol="0" anchor="ctr"/>
          <a:lstStyle/>
          <a:p>
            <a:pPr indent="0" marL="0">
              <a:buNone/>
            </a:pPr>
            <a:r>
              <a:rPr lang="en-US" sz="1100" b="1" spc="200" kern="0" dirty="0">
                <a:solidFill>
                  <a:srgbClr val="46D0D8"/>
                </a:solidFill>
                <a:latin typeface="Calibri" pitchFamily="34" charset="0"/>
                <a:ea typeface="Calibri" pitchFamily="34" charset="-122"/>
                <a:cs typeface="Calibri" pitchFamily="34" charset="-120"/>
              </a:rPr>
              <a:t>SPOT IT</a:t>
            </a:r>
            <a:endParaRPr lang="en-US" sz="1100" dirty="0"/>
          </a:p>
        </p:txBody>
      </p:sp>
      <p:sp>
        <p:nvSpPr>
          <p:cNvPr id="7" name="Text 5"/>
          <p:cNvSpPr/>
          <p:nvPr/>
        </p:nvSpPr>
        <p:spPr>
          <a:xfrm>
            <a:off x="914400" y="283464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Notice the mismatch</a:t>
            </a:r>
            <a:endParaRPr lang="en-US" sz="1900" dirty="0"/>
          </a:p>
        </p:txBody>
      </p:sp>
      <p:sp>
        <p:nvSpPr>
          <p:cNvPr id="8" name="Text 6"/>
          <p:cNvSpPr/>
          <p:nvPr/>
        </p:nvSpPr>
        <p:spPr>
          <a:xfrm>
            <a:off x="914400" y="3401568"/>
            <a:ext cx="2880360" cy="219456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If an agent does something no one asked for — moves data, changes records — treat it as suspicious, even when it sounds confident.</a:t>
            </a:r>
            <a:endParaRPr lang="en-US" sz="1350" dirty="0"/>
          </a:p>
        </p:txBody>
      </p:sp>
      <p:sp>
        <p:nvSpPr>
          <p:cNvPr id="9" name="Shape 7"/>
          <p:cNvSpPr/>
          <p:nvPr/>
        </p:nvSpPr>
        <p:spPr>
          <a:xfrm>
            <a:off x="4361688" y="2194560"/>
            <a:ext cx="3429000" cy="3566160"/>
          </a:xfrm>
          <a:prstGeom prst="roundRect">
            <a:avLst>
              <a:gd name="adj" fmla="val 2400"/>
            </a:avLst>
          </a:prstGeom>
          <a:solidFill>
            <a:srgbClr val="1A1F2E"/>
          </a:solidFill>
          <a:ln w="12700">
            <a:solidFill>
              <a:srgbClr val="2A3040"/>
            </a:solidFill>
            <a:prstDash val="solid"/>
          </a:ln>
        </p:spPr>
      </p:sp>
      <p:sp>
        <p:nvSpPr>
          <p:cNvPr id="10" name="Shape 8"/>
          <p:cNvSpPr/>
          <p:nvPr/>
        </p:nvSpPr>
        <p:spPr>
          <a:xfrm>
            <a:off x="4361688" y="2194560"/>
            <a:ext cx="3429000" cy="54864"/>
          </a:xfrm>
          <a:prstGeom prst="rect">
            <a:avLst/>
          </a:prstGeom>
          <a:solidFill>
            <a:srgbClr val="46D0D8"/>
          </a:solidFill>
          <a:ln/>
        </p:spPr>
      </p:sp>
      <p:sp>
        <p:nvSpPr>
          <p:cNvPr id="11" name="Text 9"/>
          <p:cNvSpPr/>
          <p:nvPr/>
        </p:nvSpPr>
        <p:spPr>
          <a:xfrm>
            <a:off x="4636008" y="2468880"/>
            <a:ext cx="2880360" cy="274320"/>
          </a:xfrm>
          <a:prstGeom prst="rect">
            <a:avLst/>
          </a:prstGeom>
          <a:noFill/>
          <a:ln/>
        </p:spPr>
        <p:txBody>
          <a:bodyPr wrap="square" rtlCol="0" anchor="ctr"/>
          <a:lstStyle/>
          <a:p>
            <a:pPr indent="0" marL="0">
              <a:buNone/>
            </a:pPr>
            <a:r>
              <a:rPr lang="en-US" sz="1100" b="1" spc="200" kern="0" dirty="0">
                <a:solidFill>
                  <a:srgbClr val="46D0D8"/>
                </a:solidFill>
                <a:latin typeface="Calibri" pitchFamily="34" charset="0"/>
                <a:ea typeface="Calibri" pitchFamily="34" charset="-122"/>
                <a:cs typeface="Calibri" pitchFamily="34" charset="-120"/>
              </a:rPr>
              <a:t>DON'T FEED IT</a:t>
            </a:r>
            <a:endParaRPr lang="en-US" sz="1100" dirty="0"/>
          </a:p>
        </p:txBody>
      </p:sp>
      <p:sp>
        <p:nvSpPr>
          <p:cNvPr id="12" name="Text 10"/>
          <p:cNvSpPr/>
          <p:nvPr/>
        </p:nvSpPr>
        <p:spPr>
          <a:xfrm>
            <a:off x="4636008" y="283464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Guard what you share</a:t>
            </a:r>
            <a:endParaRPr lang="en-US" sz="1900" dirty="0"/>
          </a:p>
        </p:txBody>
      </p:sp>
      <p:sp>
        <p:nvSpPr>
          <p:cNvPr id="13" name="Text 11"/>
          <p:cNvSpPr/>
          <p:nvPr/>
        </p:nvSpPr>
        <p:spPr>
          <a:xfrm>
            <a:off x="4636008" y="3401568"/>
            <a:ext cx="2880360" cy="219456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Don't paste secrets, credentials, or whole records into an agent. Be wary of outside documents an agent will read and act on.</a:t>
            </a:r>
            <a:endParaRPr lang="en-US" sz="1350" dirty="0"/>
          </a:p>
        </p:txBody>
      </p:sp>
      <p:sp>
        <p:nvSpPr>
          <p:cNvPr id="14" name="Shape 12"/>
          <p:cNvSpPr/>
          <p:nvPr/>
        </p:nvSpPr>
        <p:spPr>
          <a:xfrm>
            <a:off x="8083296" y="2194560"/>
            <a:ext cx="3429000" cy="3566160"/>
          </a:xfrm>
          <a:prstGeom prst="roundRect">
            <a:avLst>
              <a:gd name="adj" fmla="val 2400"/>
            </a:avLst>
          </a:prstGeom>
          <a:solidFill>
            <a:srgbClr val="1A1F2E"/>
          </a:solidFill>
          <a:ln w="12700">
            <a:solidFill>
              <a:srgbClr val="2A3040"/>
            </a:solidFill>
            <a:prstDash val="solid"/>
          </a:ln>
        </p:spPr>
      </p:sp>
      <p:sp>
        <p:nvSpPr>
          <p:cNvPr id="15" name="Shape 13"/>
          <p:cNvSpPr/>
          <p:nvPr/>
        </p:nvSpPr>
        <p:spPr>
          <a:xfrm>
            <a:off x="8083296" y="2194560"/>
            <a:ext cx="3429000" cy="54864"/>
          </a:xfrm>
          <a:prstGeom prst="rect">
            <a:avLst/>
          </a:prstGeom>
          <a:solidFill>
            <a:srgbClr val="57D6A0"/>
          </a:solidFill>
          <a:ln/>
        </p:spPr>
      </p:sp>
      <p:sp>
        <p:nvSpPr>
          <p:cNvPr id="16" name="Text 14"/>
          <p:cNvSpPr/>
          <p:nvPr/>
        </p:nvSpPr>
        <p:spPr>
          <a:xfrm>
            <a:off x="8357616" y="2468880"/>
            <a:ext cx="2880360" cy="274320"/>
          </a:xfrm>
          <a:prstGeom prst="rect">
            <a:avLst/>
          </a:prstGeom>
          <a:noFill/>
          <a:ln/>
        </p:spPr>
        <p:txBody>
          <a:bodyPr wrap="square" rtlCol="0" anchor="ctr"/>
          <a:lstStyle/>
          <a:p>
            <a:pPr indent="0" marL="0">
              <a:buNone/>
            </a:pPr>
            <a:r>
              <a:rPr lang="en-US" sz="1100" b="1" spc="200" kern="0" dirty="0">
                <a:solidFill>
                  <a:srgbClr val="57D6A0"/>
                </a:solidFill>
                <a:latin typeface="Calibri" pitchFamily="34" charset="0"/>
                <a:ea typeface="Calibri" pitchFamily="34" charset="-122"/>
                <a:cs typeface="Calibri" pitchFamily="34" charset="-120"/>
              </a:rPr>
              <a:t>REPORT IT</a:t>
            </a:r>
            <a:endParaRPr lang="en-US" sz="1100" dirty="0"/>
          </a:p>
        </p:txBody>
      </p:sp>
      <p:sp>
        <p:nvSpPr>
          <p:cNvPr id="17" name="Text 15"/>
          <p:cNvSpPr/>
          <p:nvPr/>
        </p:nvSpPr>
        <p:spPr>
          <a:xfrm>
            <a:off x="8357616" y="283464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Raise it fast</a:t>
            </a:r>
            <a:endParaRPr lang="en-US" sz="1900" dirty="0"/>
          </a:p>
        </p:txBody>
      </p:sp>
      <p:sp>
        <p:nvSpPr>
          <p:cNvPr id="18" name="Text 16"/>
          <p:cNvSpPr/>
          <p:nvPr/>
        </p:nvSpPr>
        <p:spPr>
          <a:xfrm>
            <a:off x="8357616" y="3401568"/>
            <a:ext cx="2880360" cy="219456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Report odd agent behaviour to security immediately. At machine speed, minutes matter — an early report contains the blast radius.</a:t>
            </a:r>
            <a:endParaRPr lang="en-US" sz="1350" dirty="0"/>
          </a:p>
        </p:txBody>
      </p:sp>
      <p:sp>
        <p:nvSpPr>
          <p:cNvPr id="19" name="Text 17"/>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20" name="Text 18"/>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46D0D8"/>
                </a:solidFill>
                <a:latin typeface="Calibri" pitchFamily="34" charset="0"/>
                <a:ea typeface="Calibri" pitchFamily="34" charset="-122"/>
                <a:cs typeface="Calibri" pitchFamily="34" charset="-120"/>
              </a:rPr>
              <a:t>DETECTION</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Signals worth alerting on</a:t>
            </a:r>
            <a:endParaRPr lang="en-US" sz="3800" dirty="0"/>
          </a:p>
        </p:txBody>
      </p:sp>
      <p:sp>
        <p:nvSpPr>
          <p:cNvPr id="4" name="Shape 2"/>
          <p:cNvSpPr/>
          <p:nvPr/>
        </p:nvSpPr>
        <p:spPr>
          <a:xfrm>
            <a:off x="640080" y="1828800"/>
            <a:ext cx="10881360" cy="932688"/>
          </a:xfrm>
          <a:prstGeom prst="roundRect">
            <a:avLst>
              <a:gd name="adj" fmla="val 8824"/>
            </a:avLst>
          </a:prstGeom>
          <a:solidFill>
            <a:srgbClr val="1A1F2E"/>
          </a:solidFill>
          <a:ln w="12700">
            <a:solidFill>
              <a:srgbClr val="2A3040"/>
            </a:solidFill>
            <a:prstDash val="solid"/>
          </a:ln>
        </p:spPr>
      </p:sp>
      <p:sp>
        <p:nvSpPr>
          <p:cNvPr id="5" name="Shape 3"/>
          <p:cNvSpPr/>
          <p:nvPr/>
        </p:nvSpPr>
        <p:spPr>
          <a:xfrm>
            <a:off x="868680" y="2084832"/>
            <a:ext cx="1417320" cy="420624"/>
          </a:xfrm>
          <a:prstGeom prst="roundRect">
            <a:avLst>
              <a:gd name="adj" fmla="val 13043"/>
            </a:avLst>
          </a:prstGeom>
          <a:solidFill>
            <a:srgbClr val="141824"/>
          </a:solidFill>
          <a:ln w="12700">
            <a:solidFill>
              <a:srgbClr val="46D0D8"/>
            </a:solidFill>
            <a:prstDash val="solid"/>
          </a:ln>
        </p:spPr>
      </p:sp>
      <p:sp>
        <p:nvSpPr>
          <p:cNvPr id="6" name="Text 4"/>
          <p:cNvSpPr/>
          <p:nvPr/>
        </p:nvSpPr>
        <p:spPr>
          <a:xfrm>
            <a:off x="868680" y="208483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RETRY</a:t>
            </a:r>
            <a:endParaRPr lang="en-US" sz="1050" dirty="0"/>
          </a:p>
        </p:txBody>
      </p:sp>
      <p:sp>
        <p:nvSpPr>
          <p:cNvPr id="7" name="Text 5"/>
          <p:cNvSpPr/>
          <p:nvPr/>
        </p:nvSpPr>
        <p:spPr>
          <a:xfrm>
            <a:off x="2468880" y="192024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Retry spike.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A sudden surge of retries against one dependency.</a:t>
            </a:r>
            <a:endParaRPr lang="en-US" sz="1350" dirty="0"/>
          </a:p>
        </p:txBody>
      </p:sp>
      <p:sp>
        <p:nvSpPr>
          <p:cNvPr id="8" name="Shape 6"/>
          <p:cNvSpPr/>
          <p:nvPr/>
        </p:nvSpPr>
        <p:spPr>
          <a:xfrm>
            <a:off x="640080" y="2880360"/>
            <a:ext cx="10881360" cy="932688"/>
          </a:xfrm>
          <a:prstGeom prst="roundRect">
            <a:avLst>
              <a:gd name="adj" fmla="val 8824"/>
            </a:avLst>
          </a:prstGeom>
          <a:solidFill>
            <a:srgbClr val="1A1F2E"/>
          </a:solidFill>
          <a:ln w="12700">
            <a:solidFill>
              <a:srgbClr val="2A3040"/>
            </a:solidFill>
            <a:prstDash val="solid"/>
          </a:ln>
        </p:spPr>
      </p:sp>
      <p:sp>
        <p:nvSpPr>
          <p:cNvPr id="9" name="Shape 7"/>
          <p:cNvSpPr/>
          <p:nvPr/>
        </p:nvSpPr>
        <p:spPr>
          <a:xfrm>
            <a:off x="868680" y="3136392"/>
            <a:ext cx="1417320" cy="420624"/>
          </a:xfrm>
          <a:prstGeom prst="roundRect">
            <a:avLst>
              <a:gd name="adj" fmla="val 13043"/>
            </a:avLst>
          </a:prstGeom>
          <a:solidFill>
            <a:srgbClr val="141824"/>
          </a:solidFill>
          <a:ln w="12700">
            <a:solidFill>
              <a:srgbClr val="46D0D8"/>
            </a:solidFill>
            <a:prstDash val="solid"/>
          </a:ln>
        </p:spPr>
      </p:sp>
      <p:sp>
        <p:nvSpPr>
          <p:cNvPr id="10" name="Text 8"/>
          <p:cNvSpPr/>
          <p:nvPr/>
        </p:nvSpPr>
        <p:spPr>
          <a:xfrm>
            <a:off x="868680" y="313639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QUEUE</a:t>
            </a:r>
            <a:endParaRPr lang="en-US" sz="1050" dirty="0"/>
          </a:p>
        </p:txBody>
      </p:sp>
      <p:sp>
        <p:nvSpPr>
          <p:cNvPr id="11" name="Text 9"/>
          <p:cNvSpPr/>
          <p:nvPr/>
        </p:nvSpPr>
        <p:spPr>
          <a:xfrm>
            <a:off x="2468880" y="297180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Queue growth.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Task queues backing up faster than they drain.</a:t>
            </a:r>
            <a:endParaRPr lang="en-US" sz="1350" dirty="0"/>
          </a:p>
        </p:txBody>
      </p:sp>
      <p:sp>
        <p:nvSpPr>
          <p:cNvPr id="12" name="Shape 10"/>
          <p:cNvSpPr/>
          <p:nvPr/>
        </p:nvSpPr>
        <p:spPr>
          <a:xfrm>
            <a:off x="640080" y="3931920"/>
            <a:ext cx="10881360" cy="932688"/>
          </a:xfrm>
          <a:prstGeom prst="roundRect">
            <a:avLst>
              <a:gd name="adj" fmla="val 8824"/>
            </a:avLst>
          </a:prstGeom>
          <a:solidFill>
            <a:srgbClr val="1A1F2E"/>
          </a:solidFill>
          <a:ln w="12700">
            <a:solidFill>
              <a:srgbClr val="2A3040"/>
            </a:solidFill>
            <a:prstDash val="solid"/>
          </a:ln>
        </p:spPr>
      </p:sp>
      <p:sp>
        <p:nvSpPr>
          <p:cNvPr id="13" name="Shape 11"/>
          <p:cNvSpPr/>
          <p:nvPr/>
        </p:nvSpPr>
        <p:spPr>
          <a:xfrm>
            <a:off x="868680" y="4187952"/>
            <a:ext cx="1417320" cy="420624"/>
          </a:xfrm>
          <a:prstGeom prst="roundRect">
            <a:avLst>
              <a:gd name="adj" fmla="val 13043"/>
            </a:avLst>
          </a:prstGeom>
          <a:solidFill>
            <a:srgbClr val="141824"/>
          </a:solidFill>
          <a:ln w="12700">
            <a:solidFill>
              <a:srgbClr val="46D0D8"/>
            </a:solidFill>
            <a:prstDash val="solid"/>
          </a:ln>
        </p:spPr>
      </p:sp>
      <p:sp>
        <p:nvSpPr>
          <p:cNvPr id="14" name="Text 12"/>
          <p:cNvSpPr/>
          <p:nvPr/>
        </p:nvSpPr>
        <p:spPr>
          <a:xfrm>
            <a:off x="868680" y="418795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SATURATION</a:t>
            </a:r>
            <a:endParaRPr lang="en-US" sz="1050" dirty="0"/>
          </a:p>
        </p:txBody>
      </p:sp>
      <p:sp>
        <p:nvSpPr>
          <p:cNvPr id="15" name="Text 13"/>
          <p:cNvSpPr/>
          <p:nvPr/>
        </p:nvSpPr>
        <p:spPr>
          <a:xfrm>
            <a:off x="2468880" y="402336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Resource exhaustion.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Pools, rate limits, or connections maxing out.</a:t>
            </a:r>
            <a:endParaRPr lang="en-US" sz="1350" dirty="0"/>
          </a:p>
        </p:txBody>
      </p:sp>
      <p:sp>
        <p:nvSpPr>
          <p:cNvPr id="16" name="Shape 14"/>
          <p:cNvSpPr/>
          <p:nvPr/>
        </p:nvSpPr>
        <p:spPr>
          <a:xfrm>
            <a:off x="640080" y="4983480"/>
            <a:ext cx="10881360" cy="932688"/>
          </a:xfrm>
          <a:prstGeom prst="roundRect">
            <a:avLst>
              <a:gd name="adj" fmla="val 8824"/>
            </a:avLst>
          </a:prstGeom>
          <a:solidFill>
            <a:srgbClr val="1A1F2E"/>
          </a:solidFill>
          <a:ln w="12700">
            <a:solidFill>
              <a:srgbClr val="2A3040"/>
            </a:solidFill>
            <a:prstDash val="solid"/>
          </a:ln>
        </p:spPr>
      </p:sp>
      <p:sp>
        <p:nvSpPr>
          <p:cNvPr id="17" name="Shape 15"/>
          <p:cNvSpPr/>
          <p:nvPr/>
        </p:nvSpPr>
        <p:spPr>
          <a:xfrm>
            <a:off x="868680" y="5239512"/>
            <a:ext cx="1417320" cy="420624"/>
          </a:xfrm>
          <a:prstGeom prst="roundRect">
            <a:avLst>
              <a:gd name="adj" fmla="val 13043"/>
            </a:avLst>
          </a:prstGeom>
          <a:solidFill>
            <a:srgbClr val="141824"/>
          </a:solidFill>
          <a:ln w="12700">
            <a:solidFill>
              <a:srgbClr val="46D0D8"/>
            </a:solidFill>
            <a:prstDash val="solid"/>
          </a:ln>
        </p:spPr>
      </p:sp>
      <p:sp>
        <p:nvSpPr>
          <p:cNvPr id="18" name="Text 16"/>
          <p:cNvSpPr/>
          <p:nvPr/>
        </p:nvSpPr>
        <p:spPr>
          <a:xfrm>
            <a:off x="868680" y="523951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CASCADE</a:t>
            </a:r>
            <a:endParaRPr lang="en-US" sz="1050" dirty="0"/>
          </a:p>
        </p:txBody>
      </p:sp>
      <p:sp>
        <p:nvSpPr>
          <p:cNvPr id="19" name="Text 17"/>
          <p:cNvSpPr/>
          <p:nvPr/>
        </p:nvSpPr>
        <p:spPr>
          <a:xfrm>
            <a:off x="2468880" y="507492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Correlated errors.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Multiple agents failing in quick succession along dependencies.</a:t>
            </a:r>
            <a:endParaRPr lang="en-US" sz="1350" dirty="0"/>
          </a:p>
        </p:txBody>
      </p:sp>
      <p:sp>
        <p:nvSpPr>
          <p:cNvPr id="20" name="Text 18"/>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21" name="Text 19"/>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RED-TEAM DRILL</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How to test your agent</a:t>
            </a:r>
            <a:endParaRPr lang="en-US" sz="3800" dirty="0"/>
          </a:p>
        </p:txBody>
      </p:sp>
      <p:sp>
        <p:nvSpPr>
          <p:cNvPr id="4" name="Shape 2"/>
          <p:cNvSpPr/>
          <p:nvPr/>
        </p:nvSpPr>
        <p:spPr>
          <a:xfrm>
            <a:off x="640080" y="1828800"/>
            <a:ext cx="10881360" cy="932688"/>
          </a:xfrm>
          <a:prstGeom prst="roundRect">
            <a:avLst>
              <a:gd name="adj" fmla="val 8824"/>
            </a:avLst>
          </a:prstGeom>
          <a:solidFill>
            <a:srgbClr val="1A1F2E"/>
          </a:solidFill>
          <a:ln w="12700">
            <a:solidFill>
              <a:srgbClr val="2A3040"/>
            </a:solidFill>
            <a:prstDash val="solid"/>
          </a:ln>
        </p:spPr>
      </p:sp>
      <p:sp>
        <p:nvSpPr>
          <p:cNvPr id="5" name="Shape 3"/>
          <p:cNvSpPr/>
          <p:nvPr/>
        </p:nvSpPr>
        <p:spPr>
          <a:xfrm>
            <a:off x="868680" y="2084832"/>
            <a:ext cx="1417320" cy="420624"/>
          </a:xfrm>
          <a:prstGeom prst="roundRect">
            <a:avLst>
              <a:gd name="adj" fmla="val 13043"/>
            </a:avLst>
          </a:prstGeom>
          <a:solidFill>
            <a:srgbClr val="141824"/>
          </a:solidFill>
          <a:ln w="12700">
            <a:solidFill>
              <a:srgbClr val="FF5A5A"/>
            </a:solidFill>
            <a:prstDash val="solid"/>
          </a:ln>
        </p:spPr>
      </p:sp>
      <p:sp>
        <p:nvSpPr>
          <p:cNvPr id="6" name="Text 4"/>
          <p:cNvSpPr/>
          <p:nvPr/>
        </p:nvSpPr>
        <p:spPr>
          <a:xfrm>
            <a:off x="868680" y="2084832"/>
            <a:ext cx="1417320" cy="420624"/>
          </a:xfrm>
          <a:prstGeom prst="rect">
            <a:avLst/>
          </a:prstGeom>
          <a:noFill/>
          <a:ln/>
        </p:spPr>
        <p:txBody>
          <a:bodyPr wrap="square" lIns="0" tIns="0" rIns="0" bIns="0" rtlCol="0" anchor="ctr"/>
          <a:lstStyle/>
          <a:p>
            <a:pPr algn="ctr" indent="0" marL="0">
              <a:buNone/>
            </a:pPr>
            <a:r>
              <a:rPr lang="en-US" sz="1050" b="1" dirty="0">
                <a:solidFill>
                  <a:srgbClr val="FF5A5A"/>
                </a:solidFill>
                <a:latin typeface="Consolas" pitchFamily="34" charset="0"/>
                <a:ea typeface="Consolas" pitchFamily="34" charset="-122"/>
                <a:cs typeface="Consolas" pitchFamily="34" charset="-120"/>
              </a:rPr>
              <a:t>PROBE 1</a:t>
            </a:r>
            <a:endParaRPr lang="en-US" sz="1050" dirty="0"/>
          </a:p>
        </p:txBody>
      </p:sp>
      <p:sp>
        <p:nvSpPr>
          <p:cNvPr id="7" name="Text 5"/>
          <p:cNvSpPr/>
          <p:nvPr/>
        </p:nvSpPr>
        <p:spPr>
          <a:xfrm>
            <a:off x="2468880" y="192024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Bad output.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Inject malformed data from one agent. Pass = consumers validate and isolate, no chain failure.</a:t>
            </a:r>
            <a:endParaRPr lang="en-US" sz="1350" dirty="0"/>
          </a:p>
        </p:txBody>
      </p:sp>
      <p:sp>
        <p:nvSpPr>
          <p:cNvPr id="8" name="Shape 6"/>
          <p:cNvSpPr/>
          <p:nvPr/>
        </p:nvSpPr>
        <p:spPr>
          <a:xfrm>
            <a:off x="640080" y="2880360"/>
            <a:ext cx="10881360" cy="932688"/>
          </a:xfrm>
          <a:prstGeom prst="roundRect">
            <a:avLst>
              <a:gd name="adj" fmla="val 8824"/>
            </a:avLst>
          </a:prstGeom>
          <a:solidFill>
            <a:srgbClr val="1A1F2E"/>
          </a:solidFill>
          <a:ln w="12700">
            <a:solidFill>
              <a:srgbClr val="2A3040"/>
            </a:solidFill>
            <a:prstDash val="solid"/>
          </a:ln>
        </p:spPr>
      </p:sp>
      <p:sp>
        <p:nvSpPr>
          <p:cNvPr id="9" name="Shape 7"/>
          <p:cNvSpPr/>
          <p:nvPr/>
        </p:nvSpPr>
        <p:spPr>
          <a:xfrm>
            <a:off x="868680" y="3136392"/>
            <a:ext cx="1417320" cy="420624"/>
          </a:xfrm>
          <a:prstGeom prst="roundRect">
            <a:avLst>
              <a:gd name="adj" fmla="val 13043"/>
            </a:avLst>
          </a:prstGeom>
          <a:solidFill>
            <a:srgbClr val="141824"/>
          </a:solidFill>
          <a:ln w="12700">
            <a:solidFill>
              <a:srgbClr val="FF5A5A"/>
            </a:solidFill>
            <a:prstDash val="solid"/>
          </a:ln>
        </p:spPr>
      </p:sp>
      <p:sp>
        <p:nvSpPr>
          <p:cNvPr id="10" name="Text 8"/>
          <p:cNvSpPr/>
          <p:nvPr/>
        </p:nvSpPr>
        <p:spPr>
          <a:xfrm>
            <a:off x="868680" y="3136392"/>
            <a:ext cx="1417320" cy="420624"/>
          </a:xfrm>
          <a:prstGeom prst="rect">
            <a:avLst/>
          </a:prstGeom>
          <a:noFill/>
          <a:ln/>
        </p:spPr>
        <p:txBody>
          <a:bodyPr wrap="square" lIns="0" tIns="0" rIns="0" bIns="0" rtlCol="0" anchor="ctr"/>
          <a:lstStyle/>
          <a:p>
            <a:pPr algn="ctr" indent="0" marL="0">
              <a:buNone/>
            </a:pPr>
            <a:r>
              <a:rPr lang="en-US" sz="1050" b="1" dirty="0">
                <a:solidFill>
                  <a:srgbClr val="FF5A5A"/>
                </a:solidFill>
                <a:latin typeface="Consolas" pitchFamily="34" charset="0"/>
                <a:ea typeface="Consolas" pitchFamily="34" charset="-122"/>
                <a:cs typeface="Consolas" pitchFamily="34" charset="-120"/>
              </a:rPr>
              <a:t>PROBE 2</a:t>
            </a:r>
            <a:endParaRPr lang="en-US" sz="1050" dirty="0"/>
          </a:p>
        </p:txBody>
      </p:sp>
      <p:sp>
        <p:nvSpPr>
          <p:cNvPr id="11" name="Text 9"/>
          <p:cNvSpPr/>
          <p:nvPr/>
        </p:nvSpPr>
        <p:spPr>
          <a:xfrm>
            <a:off x="2468880" y="297180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Kill a dependency.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Take a shared tool offline. Pass = breakers trip and the fleet degrades gracefully.</a:t>
            </a:r>
            <a:endParaRPr lang="en-US" sz="1350" dirty="0"/>
          </a:p>
        </p:txBody>
      </p:sp>
      <p:sp>
        <p:nvSpPr>
          <p:cNvPr id="12" name="Shape 10"/>
          <p:cNvSpPr/>
          <p:nvPr/>
        </p:nvSpPr>
        <p:spPr>
          <a:xfrm>
            <a:off x="640080" y="3931920"/>
            <a:ext cx="10881360" cy="932688"/>
          </a:xfrm>
          <a:prstGeom prst="roundRect">
            <a:avLst>
              <a:gd name="adj" fmla="val 8824"/>
            </a:avLst>
          </a:prstGeom>
          <a:solidFill>
            <a:srgbClr val="1A1F2E"/>
          </a:solidFill>
          <a:ln w="12700">
            <a:solidFill>
              <a:srgbClr val="2A3040"/>
            </a:solidFill>
            <a:prstDash val="solid"/>
          </a:ln>
        </p:spPr>
      </p:sp>
      <p:sp>
        <p:nvSpPr>
          <p:cNvPr id="13" name="Shape 11"/>
          <p:cNvSpPr/>
          <p:nvPr/>
        </p:nvSpPr>
        <p:spPr>
          <a:xfrm>
            <a:off x="868680" y="4187952"/>
            <a:ext cx="1417320" cy="420624"/>
          </a:xfrm>
          <a:prstGeom prst="roundRect">
            <a:avLst>
              <a:gd name="adj" fmla="val 13043"/>
            </a:avLst>
          </a:prstGeom>
          <a:solidFill>
            <a:srgbClr val="141824"/>
          </a:solidFill>
          <a:ln w="12700">
            <a:solidFill>
              <a:srgbClr val="FF5A5A"/>
            </a:solidFill>
            <a:prstDash val="solid"/>
          </a:ln>
        </p:spPr>
      </p:sp>
      <p:sp>
        <p:nvSpPr>
          <p:cNvPr id="14" name="Text 12"/>
          <p:cNvSpPr/>
          <p:nvPr/>
        </p:nvSpPr>
        <p:spPr>
          <a:xfrm>
            <a:off x="868680" y="4187952"/>
            <a:ext cx="1417320" cy="420624"/>
          </a:xfrm>
          <a:prstGeom prst="rect">
            <a:avLst/>
          </a:prstGeom>
          <a:noFill/>
          <a:ln/>
        </p:spPr>
        <p:txBody>
          <a:bodyPr wrap="square" lIns="0" tIns="0" rIns="0" bIns="0" rtlCol="0" anchor="ctr"/>
          <a:lstStyle/>
          <a:p>
            <a:pPr algn="ctr" indent="0" marL="0">
              <a:buNone/>
            </a:pPr>
            <a:r>
              <a:rPr lang="en-US" sz="1050" b="1" dirty="0">
                <a:solidFill>
                  <a:srgbClr val="FF5A5A"/>
                </a:solidFill>
                <a:latin typeface="Consolas" pitchFamily="34" charset="0"/>
                <a:ea typeface="Consolas" pitchFamily="34" charset="-122"/>
                <a:cs typeface="Consolas" pitchFamily="34" charset="-120"/>
              </a:rPr>
              <a:t>PROBE 3</a:t>
            </a:r>
            <a:endParaRPr lang="en-US" sz="1050" dirty="0"/>
          </a:p>
        </p:txBody>
      </p:sp>
      <p:sp>
        <p:nvSpPr>
          <p:cNvPr id="15" name="Text 13"/>
          <p:cNvSpPr/>
          <p:nvPr/>
        </p:nvSpPr>
        <p:spPr>
          <a:xfrm>
            <a:off x="2468880" y="402336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Exhaust a resource.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Drive load at a shared pool. Pass = bulkheads and caps contain it.</a:t>
            </a:r>
            <a:endParaRPr lang="en-US" sz="1350" dirty="0"/>
          </a:p>
        </p:txBody>
      </p:sp>
      <p:sp>
        <p:nvSpPr>
          <p:cNvPr id="16" name="Shape 14"/>
          <p:cNvSpPr/>
          <p:nvPr/>
        </p:nvSpPr>
        <p:spPr>
          <a:xfrm>
            <a:off x="640080" y="4983480"/>
            <a:ext cx="10881360" cy="932688"/>
          </a:xfrm>
          <a:prstGeom prst="roundRect">
            <a:avLst>
              <a:gd name="adj" fmla="val 8824"/>
            </a:avLst>
          </a:prstGeom>
          <a:solidFill>
            <a:srgbClr val="1A1F2E"/>
          </a:solidFill>
          <a:ln w="12700">
            <a:solidFill>
              <a:srgbClr val="2A3040"/>
            </a:solidFill>
            <a:prstDash val="solid"/>
          </a:ln>
        </p:spPr>
      </p:sp>
      <p:sp>
        <p:nvSpPr>
          <p:cNvPr id="17" name="Shape 15"/>
          <p:cNvSpPr/>
          <p:nvPr/>
        </p:nvSpPr>
        <p:spPr>
          <a:xfrm>
            <a:off x="868680" y="5239512"/>
            <a:ext cx="1417320" cy="420624"/>
          </a:xfrm>
          <a:prstGeom prst="roundRect">
            <a:avLst>
              <a:gd name="adj" fmla="val 13043"/>
            </a:avLst>
          </a:prstGeom>
          <a:solidFill>
            <a:srgbClr val="141824"/>
          </a:solidFill>
          <a:ln w="12700">
            <a:solidFill>
              <a:srgbClr val="FF5A5A"/>
            </a:solidFill>
            <a:prstDash val="solid"/>
          </a:ln>
        </p:spPr>
      </p:sp>
      <p:sp>
        <p:nvSpPr>
          <p:cNvPr id="18" name="Text 16"/>
          <p:cNvSpPr/>
          <p:nvPr/>
        </p:nvSpPr>
        <p:spPr>
          <a:xfrm>
            <a:off x="868680" y="5239512"/>
            <a:ext cx="1417320" cy="420624"/>
          </a:xfrm>
          <a:prstGeom prst="rect">
            <a:avLst/>
          </a:prstGeom>
          <a:noFill/>
          <a:ln/>
        </p:spPr>
        <p:txBody>
          <a:bodyPr wrap="square" lIns="0" tIns="0" rIns="0" bIns="0" rtlCol="0" anchor="ctr"/>
          <a:lstStyle/>
          <a:p>
            <a:pPr algn="ctr" indent="0" marL="0">
              <a:buNone/>
            </a:pPr>
            <a:r>
              <a:rPr lang="en-US" sz="1050" b="1" dirty="0">
                <a:solidFill>
                  <a:srgbClr val="FF5A5A"/>
                </a:solidFill>
                <a:latin typeface="Consolas" pitchFamily="34" charset="0"/>
                <a:ea typeface="Consolas" pitchFamily="34" charset="-122"/>
                <a:cs typeface="Consolas" pitchFamily="34" charset="-120"/>
              </a:rPr>
              <a:t>PROBE 4</a:t>
            </a:r>
            <a:endParaRPr lang="en-US" sz="1050" dirty="0"/>
          </a:p>
        </p:txBody>
      </p:sp>
      <p:sp>
        <p:nvSpPr>
          <p:cNvPr id="19" name="Text 17"/>
          <p:cNvSpPr/>
          <p:nvPr/>
        </p:nvSpPr>
        <p:spPr>
          <a:xfrm>
            <a:off x="2468880" y="507492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Blast radius.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Fail one component and measure spread. Pass = impact stays local.</a:t>
            </a:r>
            <a:endParaRPr lang="en-US" sz="1350" dirty="0"/>
          </a:p>
        </p:txBody>
      </p:sp>
      <p:sp>
        <p:nvSpPr>
          <p:cNvPr id="20" name="Text 18"/>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21" name="Text 19"/>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57D6A0"/>
                </a:solidFill>
                <a:latin typeface="Calibri" pitchFamily="34" charset="0"/>
                <a:ea typeface="Calibri" pitchFamily="34" charset="-122"/>
                <a:cs typeface="Calibri" pitchFamily="34" charset="-120"/>
              </a:rPr>
              <a:t>HOW TO USE THIS MODULE</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What you'll be able to do</a:t>
            </a:r>
            <a:endParaRPr lang="en-US" sz="3800" dirty="0"/>
          </a:p>
        </p:txBody>
      </p:sp>
      <p:sp>
        <p:nvSpPr>
          <p:cNvPr id="4" name="Text 2"/>
          <p:cNvSpPr/>
          <p:nvPr/>
        </p:nvSpPr>
        <p:spPr>
          <a:xfrm>
            <a:off x="640080" y="1691640"/>
            <a:ext cx="10881360" cy="365760"/>
          </a:xfrm>
          <a:prstGeom prst="rect">
            <a:avLst/>
          </a:prstGeom>
          <a:noFill/>
          <a:ln/>
        </p:spPr>
        <p:txBody>
          <a:bodyPr wrap="square" rtlCol="0" anchor="ctr"/>
          <a:lstStyle/>
          <a:p>
            <a:pPr indent="0" marL="0">
              <a:buNone/>
            </a:pPr>
            <a:r>
              <a:rPr lang="en-US" sz="1500" dirty="0">
                <a:solidFill>
                  <a:srgbClr val="A6ADC0"/>
                </a:solidFill>
                <a:latin typeface="Calibri" pitchFamily="34" charset="0"/>
                <a:ea typeface="Calibri" pitchFamily="34" charset="-122"/>
                <a:cs typeface="Calibri" pitchFamily="34" charset="-120"/>
              </a:rPr>
              <a:t>A short module for everyone who builds, ships, or works alongside AI agents.</a:t>
            </a:r>
            <a:endParaRPr lang="en-US" sz="1500" dirty="0"/>
          </a:p>
        </p:txBody>
      </p:sp>
      <p:sp>
        <p:nvSpPr>
          <p:cNvPr id="5" name="Text 3"/>
          <p:cNvSpPr/>
          <p:nvPr/>
        </p:nvSpPr>
        <p:spPr>
          <a:xfrm>
            <a:off x="640080" y="2286000"/>
            <a:ext cx="731520" cy="640080"/>
          </a:xfrm>
          <a:prstGeom prst="rect">
            <a:avLst/>
          </a:prstGeom>
          <a:noFill/>
          <a:ln/>
        </p:spPr>
        <p:txBody>
          <a:bodyPr wrap="square" rtlCol="0" anchor="ctr"/>
          <a:lstStyle/>
          <a:p>
            <a:pPr indent="0" marL="0">
              <a:buNone/>
            </a:pPr>
            <a:r>
              <a:rPr lang="en-US" sz="2400" b="1" dirty="0">
                <a:solidFill>
                  <a:srgbClr val="57D6A0"/>
                </a:solidFill>
                <a:latin typeface="Cambria" pitchFamily="34" charset="0"/>
                <a:ea typeface="Cambria" pitchFamily="34" charset="-122"/>
                <a:cs typeface="Cambria" pitchFamily="34" charset="-120"/>
              </a:rPr>
              <a:t>01</a:t>
            </a:r>
            <a:endParaRPr lang="en-US" sz="2400" dirty="0"/>
          </a:p>
        </p:txBody>
      </p:sp>
      <p:sp>
        <p:nvSpPr>
          <p:cNvPr id="6" name="Text 4"/>
          <p:cNvSpPr/>
          <p:nvPr/>
        </p:nvSpPr>
        <p:spPr>
          <a:xfrm>
            <a:off x="1463040" y="2286000"/>
            <a:ext cx="10058400" cy="640080"/>
          </a:xfrm>
          <a:prstGeom prst="rect">
            <a:avLst/>
          </a:prstGeom>
          <a:noFill/>
          <a:ln/>
        </p:spPr>
        <p:txBody>
          <a:bodyPr wrap="square" rtlCol="0" anchor="ctr"/>
          <a:lstStyle/>
          <a:p>
            <a:pPr indent="0" marL="0">
              <a:lnSpc>
                <a:spcPct val="110000"/>
              </a:lnSpc>
              <a:buNone/>
            </a:pPr>
            <a:r>
              <a:rPr lang="en-US" sz="1600" dirty="0">
                <a:solidFill>
                  <a:srgbClr val="EBEDF3"/>
                </a:solidFill>
                <a:latin typeface="Calibri" pitchFamily="34" charset="0"/>
                <a:ea typeface="Calibri" pitchFamily="34" charset="-122"/>
                <a:cs typeface="Calibri" pitchFamily="34" charset="-120"/>
              </a:rPr>
              <a:t>Explain how local failures become system-wide outages.</a:t>
            </a:r>
            <a:endParaRPr lang="en-US" sz="1600" dirty="0"/>
          </a:p>
        </p:txBody>
      </p:sp>
      <p:sp>
        <p:nvSpPr>
          <p:cNvPr id="7" name="Text 5"/>
          <p:cNvSpPr/>
          <p:nvPr/>
        </p:nvSpPr>
        <p:spPr>
          <a:xfrm>
            <a:off x="640080" y="3127248"/>
            <a:ext cx="731520" cy="640080"/>
          </a:xfrm>
          <a:prstGeom prst="rect">
            <a:avLst/>
          </a:prstGeom>
          <a:noFill/>
          <a:ln/>
        </p:spPr>
        <p:txBody>
          <a:bodyPr wrap="square" rtlCol="0" anchor="ctr"/>
          <a:lstStyle/>
          <a:p>
            <a:pPr indent="0" marL="0">
              <a:buNone/>
            </a:pPr>
            <a:r>
              <a:rPr lang="en-US" sz="2400" b="1" dirty="0">
                <a:solidFill>
                  <a:srgbClr val="57D6A0"/>
                </a:solidFill>
                <a:latin typeface="Cambria" pitchFamily="34" charset="0"/>
                <a:ea typeface="Cambria" pitchFamily="34" charset="-122"/>
                <a:cs typeface="Cambria" pitchFamily="34" charset="-120"/>
              </a:rPr>
              <a:t>02</a:t>
            </a:r>
            <a:endParaRPr lang="en-US" sz="2400" dirty="0"/>
          </a:p>
        </p:txBody>
      </p:sp>
      <p:sp>
        <p:nvSpPr>
          <p:cNvPr id="8" name="Text 6"/>
          <p:cNvSpPr/>
          <p:nvPr/>
        </p:nvSpPr>
        <p:spPr>
          <a:xfrm>
            <a:off x="1463040" y="3127248"/>
            <a:ext cx="10058400" cy="640080"/>
          </a:xfrm>
          <a:prstGeom prst="rect">
            <a:avLst/>
          </a:prstGeom>
          <a:noFill/>
          <a:ln/>
        </p:spPr>
        <p:txBody>
          <a:bodyPr wrap="square" rtlCol="0" anchor="ctr"/>
          <a:lstStyle/>
          <a:p>
            <a:pPr indent="0" marL="0">
              <a:lnSpc>
                <a:spcPct val="110000"/>
              </a:lnSpc>
              <a:buNone/>
            </a:pPr>
            <a:r>
              <a:rPr lang="en-US" sz="1600" dirty="0">
                <a:solidFill>
                  <a:srgbClr val="EBEDF3"/>
                </a:solidFill>
                <a:latin typeface="Calibri" pitchFamily="34" charset="0"/>
                <a:ea typeface="Calibri" pitchFamily="34" charset="-122"/>
                <a:cs typeface="Calibri" pitchFamily="34" charset="-120"/>
              </a:rPr>
              <a:t>Recognise retry storms and resource-depletion cascades.</a:t>
            </a:r>
            <a:endParaRPr lang="en-US" sz="1600" dirty="0"/>
          </a:p>
        </p:txBody>
      </p:sp>
      <p:sp>
        <p:nvSpPr>
          <p:cNvPr id="9" name="Text 7"/>
          <p:cNvSpPr/>
          <p:nvPr/>
        </p:nvSpPr>
        <p:spPr>
          <a:xfrm>
            <a:off x="640080" y="3968496"/>
            <a:ext cx="731520" cy="640080"/>
          </a:xfrm>
          <a:prstGeom prst="rect">
            <a:avLst/>
          </a:prstGeom>
          <a:noFill/>
          <a:ln/>
        </p:spPr>
        <p:txBody>
          <a:bodyPr wrap="square" rtlCol="0" anchor="ctr"/>
          <a:lstStyle/>
          <a:p>
            <a:pPr indent="0" marL="0">
              <a:buNone/>
            </a:pPr>
            <a:r>
              <a:rPr lang="en-US" sz="2400" b="1" dirty="0">
                <a:solidFill>
                  <a:srgbClr val="57D6A0"/>
                </a:solidFill>
                <a:latin typeface="Cambria" pitchFamily="34" charset="0"/>
                <a:ea typeface="Cambria" pitchFamily="34" charset="-122"/>
                <a:cs typeface="Cambria" pitchFamily="34" charset="-120"/>
              </a:rPr>
              <a:t>03</a:t>
            </a:r>
            <a:endParaRPr lang="en-US" sz="2400" dirty="0"/>
          </a:p>
        </p:txBody>
      </p:sp>
      <p:sp>
        <p:nvSpPr>
          <p:cNvPr id="10" name="Text 8"/>
          <p:cNvSpPr/>
          <p:nvPr/>
        </p:nvSpPr>
        <p:spPr>
          <a:xfrm>
            <a:off x="1463040" y="3968496"/>
            <a:ext cx="10058400" cy="640080"/>
          </a:xfrm>
          <a:prstGeom prst="rect">
            <a:avLst/>
          </a:prstGeom>
          <a:noFill/>
          <a:ln/>
        </p:spPr>
        <p:txBody>
          <a:bodyPr wrap="square" rtlCol="0" anchor="ctr"/>
          <a:lstStyle/>
          <a:p>
            <a:pPr indent="0" marL="0">
              <a:lnSpc>
                <a:spcPct val="110000"/>
              </a:lnSpc>
              <a:buNone/>
            </a:pPr>
            <a:r>
              <a:rPr lang="en-US" sz="1600" dirty="0">
                <a:solidFill>
                  <a:srgbClr val="EBEDF3"/>
                </a:solidFill>
                <a:latin typeface="Calibri" pitchFamily="34" charset="0"/>
                <a:ea typeface="Calibri" pitchFamily="34" charset="-122"/>
                <a:cs typeface="Calibri" pitchFamily="34" charset="-120"/>
              </a:rPr>
              <a:t>Apply circuit breakers, bulkheads, and fallbacks.</a:t>
            </a:r>
            <a:endParaRPr lang="en-US" sz="1600" dirty="0"/>
          </a:p>
        </p:txBody>
      </p:sp>
      <p:sp>
        <p:nvSpPr>
          <p:cNvPr id="11" name="Text 9"/>
          <p:cNvSpPr/>
          <p:nvPr/>
        </p:nvSpPr>
        <p:spPr>
          <a:xfrm>
            <a:off x="640080" y="4809744"/>
            <a:ext cx="731520" cy="640080"/>
          </a:xfrm>
          <a:prstGeom prst="rect">
            <a:avLst/>
          </a:prstGeom>
          <a:noFill/>
          <a:ln/>
        </p:spPr>
        <p:txBody>
          <a:bodyPr wrap="square" rtlCol="0" anchor="ctr"/>
          <a:lstStyle/>
          <a:p>
            <a:pPr indent="0" marL="0">
              <a:buNone/>
            </a:pPr>
            <a:r>
              <a:rPr lang="en-US" sz="2400" b="1" dirty="0">
                <a:solidFill>
                  <a:srgbClr val="57D6A0"/>
                </a:solidFill>
                <a:latin typeface="Cambria" pitchFamily="34" charset="0"/>
                <a:ea typeface="Cambria" pitchFamily="34" charset="-122"/>
                <a:cs typeface="Cambria" pitchFamily="34" charset="-120"/>
              </a:rPr>
              <a:t>04</a:t>
            </a:r>
            <a:endParaRPr lang="en-US" sz="2400" dirty="0"/>
          </a:p>
        </p:txBody>
      </p:sp>
      <p:sp>
        <p:nvSpPr>
          <p:cNvPr id="12" name="Text 10"/>
          <p:cNvSpPr/>
          <p:nvPr/>
        </p:nvSpPr>
        <p:spPr>
          <a:xfrm>
            <a:off x="1463040" y="4809744"/>
            <a:ext cx="10058400" cy="640080"/>
          </a:xfrm>
          <a:prstGeom prst="rect">
            <a:avLst/>
          </a:prstGeom>
          <a:noFill/>
          <a:ln/>
        </p:spPr>
        <p:txBody>
          <a:bodyPr wrap="square" rtlCol="0" anchor="ctr"/>
          <a:lstStyle/>
          <a:p>
            <a:pPr indent="0" marL="0">
              <a:lnSpc>
                <a:spcPct val="110000"/>
              </a:lnSpc>
              <a:buNone/>
            </a:pPr>
            <a:r>
              <a:rPr lang="en-US" sz="1600" dirty="0">
                <a:solidFill>
                  <a:srgbClr val="EBEDF3"/>
                </a:solidFill>
                <a:latin typeface="Calibri" pitchFamily="34" charset="0"/>
                <a:ea typeface="Calibri" pitchFamily="34" charset="-122"/>
                <a:cs typeface="Calibri" pitchFamily="34" charset="-120"/>
              </a:rPr>
              <a:t>Test blast radius by failing one component on purpose.</a:t>
            </a:r>
            <a:endParaRPr lang="en-US" sz="1600" dirty="0"/>
          </a:p>
        </p:txBody>
      </p:sp>
      <p:sp>
        <p:nvSpPr>
          <p:cNvPr id="13" name="Text 11"/>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14" name="Text 12"/>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57D6A0"/>
                </a:solidFill>
                <a:latin typeface="Calibri" pitchFamily="34" charset="0"/>
                <a:ea typeface="Calibri" pitchFamily="34" charset="-122"/>
                <a:cs typeface="Calibri" pitchFamily="34" charset="-120"/>
              </a:rPr>
              <a:t>DEFENDER'S CHECKLIST</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Ship-ready controls</a:t>
            </a:r>
            <a:endParaRPr lang="en-US" sz="3800" dirty="0"/>
          </a:p>
        </p:txBody>
      </p:sp>
      <p:sp>
        <p:nvSpPr>
          <p:cNvPr id="4" name="Shape 2"/>
          <p:cNvSpPr/>
          <p:nvPr/>
        </p:nvSpPr>
        <p:spPr>
          <a:xfrm>
            <a:off x="640080" y="1828800"/>
            <a:ext cx="10881360" cy="786384"/>
          </a:xfrm>
          <a:prstGeom prst="roundRect">
            <a:avLst>
              <a:gd name="adj" fmla="val 10465"/>
            </a:avLst>
          </a:prstGeom>
          <a:solidFill>
            <a:srgbClr val="1A1F2E"/>
          </a:solidFill>
          <a:ln w="12700">
            <a:solidFill>
              <a:srgbClr val="2A3040"/>
            </a:solidFill>
            <a:prstDash val="solid"/>
          </a:ln>
        </p:spPr>
      </p:sp>
      <p:sp>
        <p:nvSpPr>
          <p:cNvPr id="5" name="Shape 3"/>
          <p:cNvSpPr/>
          <p:nvPr/>
        </p:nvSpPr>
        <p:spPr>
          <a:xfrm>
            <a:off x="868680" y="2011680"/>
            <a:ext cx="1417320" cy="420624"/>
          </a:xfrm>
          <a:prstGeom prst="roundRect">
            <a:avLst>
              <a:gd name="adj" fmla="val 13043"/>
            </a:avLst>
          </a:prstGeom>
          <a:solidFill>
            <a:srgbClr val="141824"/>
          </a:solidFill>
          <a:ln w="12700">
            <a:solidFill>
              <a:srgbClr val="57D6A0"/>
            </a:solidFill>
            <a:prstDash val="solid"/>
          </a:ln>
        </p:spPr>
      </p:sp>
      <p:sp>
        <p:nvSpPr>
          <p:cNvPr id="6" name="Text 4"/>
          <p:cNvSpPr/>
          <p:nvPr/>
        </p:nvSpPr>
        <p:spPr>
          <a:xfrm>
            <a:off x="868680" y="2011680"/>
            <a:ext cx="1417320" cy="420624"/>
          </a:xfrm>
          <a:prstGeom prst="rect">
            <a:avLst/>
          </a:prstGeom>
          <a:noFill/>
          <a:ln/>
        </p:spPr>
        <p:txBody>
          <a:bodyPr wrap="square" lIns="0" tIns="0" rIns="0" bIns="0" rtlCol="0" anchor="ctr"/>
          <a:lstStyle/>
          <a:p>
            <a:pPr algn="ctr" indent="0" marL="0">
              <a:buNone/>
            </a:pPr>
            <a:r>
              <a:rPr lang="en-US" sz="1050" b="1" dirty="0">
                <a:solidFill>
                  <a:srgbClr val="57D6A0"/>
                </a:solidFill>
                <a:latin typeface="Consolas" pitchFamily="34" charset="0"/>
                <a:ea typeface="Consolas" pitchFamily="34" charset="-122"/>
                <a:cs typeface="Consolas" pitchFamily="34" charset="-120"/>
              </a:rPr>
              <a:t>CHECK</a:t>
            </a:r>
            <a:endParaRPr lang="en-US" sz="1050" dirty="0"/>
          </a:p>
        </p:txBody>
      </p:sp>
      <p:sp>
        <p:nvSpPr>
          <p:cNvPr id="7" name="Text 5"/>
          <p:cNvSpPr/>
          <p:nvPr/>
        </p:nvSpPr>
        <p:spPr>
          <a:xfrm>
            <a:off x="2468880" y="1920240"/>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Circuit breakers.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Repeated failures trip a breaker that stops calling the dependency.</a:t>
            </a:r>
            <a:endParaRPr lang="en-US" sz="1350" dirty="0"/>
          </a:p>
        </p:txBody>
      </p:sp>
      <p:sp>
        <p:nvSpPr>
          <p:cNvPr id="8" name="Shape 6"/>
          <p:cNvSpPr/>
          <p:nvPr/>
        </p:nvSpPr>
        <p:spPr>
          <a:xfrm>
            <a:off x="640080" y="2734056"/>
            <a:ext cx="10881360" cy="786384"/>
          </a:xfrm>
          <a:prstGeom prst="roundRect">
            <a:avLst>
              <a:gd name="adj" fmla="val 10465"/>
            </a:avLst>
          </a:prstGeom>
          <a:solidFill>
            <a:srgbClr val="1A1F2E"/>
          </a:solidFill>
          <a:ln w="12700">
            <a:solidFill>
              <a:srgbClr val="2A3040"/>
            </a:solidFill>
            <a:prstDash val="solid"/>
          </a:ln>
        </p:spPr>
      </p:sp>
      <p:sp>
        <p:nvSpPr>
          <p:cNvPr id="9" name="Shape 7"/>
          <p:cNvSpPr/>
          <p:nvPr/>
        </p:nvSpPr>
        <p:spPr>
          <a:xfrm>
            <a:off x="868680" y="2916936"/>
            <a:ext cx="1417320" cy="420624"/>
          </a:xfrm>
          <a:prstGeom prst="roundRect">
            <a:avLst>
              <a:gd name="adj" fmla="val 13043"/>
            </a:avLst>
          </a:prstGeom>
          <a:solidFill>
            <a:srgbClr val="141824"/>
          </a:solidFill>
          <a:ln w="12700">
            <a:solidFill>
              <a:srgbClr val="57D6A0"/>
            </a:solidFill>
            <a:prstDash val="solid"/>
          </a:ln>
        </p:spPr>
      </p:sp>
      <p:sp>
        <p:nvSpPr>
          <p:cNvPr id="10" name="Text 8"/>
          <p:cNvSpPr/>
          <p:nvPr/>
        </p:nvSpPr>
        <p:spPr>
          <a:xfrm>
            <a:off x="868680" y="2916936"/>
            <a:ext cx="1417320" cy="420624"/>
          </a:xfrm>
          <a:prstGeom prst="rect">
            <a:avLst/>
          </a:prstGeom>
          <a:noFill/>
          <a:ln/>
        </p:spPr>
        <p:txBody>
          <a:bodyPr wrap="square" lIns="0" tIns="0" rIns="0" bIns="0" rtlCol="0" anchor="ctr"/>
          <a:lstStyle/>
          <a:p>
            <a:pPr algn="ctr" indent="0" marL="0">
              <a:buNone/>
            </a:pPr>
            <a:r>
              <a:rPr lang="en-US" sz="1050" b="1" dirty="0">
                <a:solidFill>
                  <a:srgbClr val="57D6A0"/>
                </a:solidFill>
                <a:latin typeface="Consolas" pitchFamily="34" charset="0"/>
                <a:ea typeface="Consolas" pitchFamily="34" charset="-122"/>
                <a:cs typeface="Consolas" pitchFamily="34" charset="-120"/>
              </a:rPr>
              <a:t>CHECK</a:t>
            </a:r>
            <a:endParaRPr lang="en-US" sz="1050" dirty="0"/>
          </a:p>
        </p:txBody>
      </p:sp>
      <p:sp>
        <p:nvSpPr>
          <p:cNvPr id="11" name="Text 9"/>
          <p:cNvSpPr/>
          <p:nvPr/>
        </p:nvSpPr>
        <p:spPr>
          <a:xfrm>
            <a:off x="2468880" y="2825496"/>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Timeouts &amp; backoff.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Every call is time-bounded and retries back off with jitter.</a:t>
            </a:r>
            <a:endParaRPr lang="en-US" sz="1350" dirty="0"/>
          </a:p>
        </p:txBody>
      </p:sp>
      <p:sp>
        <p:nvSpPr>
          <p:cNvPr id="12" name="Shape 10"/>
          <p:cNvSpPr/>
          <p:nvPr/>
        </p:nvSpPr>
        <p:spPr>
          <a:xfrm>
            <a:off x="640080" y="3639312"/>
            <a:ext cx="10881360" cy="786384"/>
          </a:xfrm>
          <a:prstGeom prst="roundRect">
            <a:avLst>
              <a:gd name="adj" fmla="val 10465"/>
            </a:avLst>
          </a:prstGeom>
          <a:solidFill>
            <a:srgbClr val="1A1F2E"/>
          </a:solidFill>
          <a:ln w="12700">
            <a:solidFill>
              <a:srgbClr val="2A3040"/>
            </a:solidFill>
            <a:prstDash val="solid"/>
          </a:ln>
        </p:spPr>
      </p:sp>
      <p:sp>
        <p:nvSpPr>
          <p:cNvPr id="13" name="Shape 11"/>
          <p:cNvSpPr/>
          <p:nvPr/>
        </p:nvSpPr>
        <p:spPr>
          <a:xfrm>
            <a:off x="868680" y="3822192"/>
            <a:ext cx="1417320" cy="420624"/>
          </a:xfrm>
          <a:prstGeom prst="roundRect">
            <a:avLst>
              <a:gd name="adj" fmla="val 13043"/>
            </a:avLst>
          </a:prstGeom>
          <a:solidFill>
            <a:srgbClr val="141824"/>
          </a:solidFill>
          <a:ln w="12700">
            <a:solidFill>
              <a:srgbClr val="57D6A0"/>
            </a:solidFill>
            <a:prstDash val="solid"/>
          </a:ln>
        </p:spPr>
      </p:sp>
      <p:sp>
        <p:nvSpPr>
          <p:cNvPr id="14" name="Text 12"/>
          <p:cNvSpPr/>
          <p:nvPr/>
        </p:nvSpPr>
        <p:spPr>
          <a:xfrm>
            <a:off x="868680" y="3822192"/>
            <a:ext cx="1417320" cy="420624"/>
          </a:xfrm>
          <a:prstGeom prst="rect">
            <a:avLst/>
          </a:prstGeom>
          <a:noFill/>
          <a:ln/>
        </p:spPr>
        <p:txBody>
          <a:bodyPr wrap="square" lIns="0" tIns="0" rIns="0" bIns="0" rtlCol="0" anchor="ctr"/>
          <a:lstStyle/>
          <a:p>
            <a:pPr algn="ctr" indent="0" marL="0">
              <a:buNone/>
            </a:pPr>
            <a:r>
              <a:rPr lang="en-US" sz="1050" b="1" dirty="0">
                <a:solidFill>
                  <a:srgbClr val="57D6A0"/>
                </a:solidFill>
                <a:latin typeface="Consolas" pitchFamily="34" charset="0"/>
                <a:ea typeface="Consolas" pitchFamily="34" charset="-122"/>
                <a:cs typeface="Consolas" pitchFamily="34" charset="-120"/>
              </a:rPr>
              <a:t>CHECK</a:t>
            </a:r>
            <a:endParaRPr lang="en-US" sz="1050" dirty="0"/>
          </a:p>
        </p:txBody>
      </p:sp>
      <p:sp>
        <p:nvSpPr>
          <p:cNvPr id="15" name="Text 13"/>
          <p:cNvSpPr/>
          <p:nvPr/>
        </p:nvSpPr>
        <p:spPr>
          <a:xfrm>
            <a:off x="2468880" y="3730752"/>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Bulkheads.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Agents and resource pools are isolated; fan-out is capped.</a:t>
            </a:r>
            <a:endParaRPr lang="en-US" sz="1350" dirty="0"/>
          </a:p>
        </p:txBody>
      </p:sp>
      <p:sp>
        <p:nvSpPr>
          <p:cNvPr id="16" name="Shape 14"/>
          <p:cNvSpPr/>
          <p:nvPr/>
        </p:nvSpPr>
        <p:spPr>
          <a:xfrm>
            <a:off x="640080" y="4544568"/>
            <a:ext cx="10881360" cy="786384"/>
          </a:xfrm>
          <a:prstGeom prst="roundRect">
            <a:avLst>
              <a:gd name="adj" fmla="val 10465"/>
            </a:avLst>
          </a:prstGeom>
          <a:solidFill>
            <a:srgbClr val="1A1F2E"/>
          </a:solidFill>
          <a:ln w="12700">
            <a:solidFill>
              <a:srgbClr val="2A3040"/>
            </a:solidFill>
            <a:prstDash val="solid"/>
          </a:ln>
        </p:spPr>
      </p:sp>
      <p:sp>
        <p:nvSpPr>
          <p:cNvPr id="17" name="Shape 15"/>
          <p:cNvSpPr/>
          <p:nvPr/>
        </p:nvSpPr>
        <p:spPr>
          <a:xfrm>
            <a:off x="868680" y="4727448"/>
            <a:ext cx="1417320" cy="420624"/>
          </a:xfrm>
          <a:prstGeom prst="roundRect">
            <a:avLst>
              <a:gd name="adj" fmla="val 13043"/>
            </a:avLst>
          </a:prstGeom>
          <a:solidFill>
            <a:srgbClr val="141824"/>
          </a:solidFill>
          <a:ln w="12700">
            <a:solidFill>
              <a:srgbClr val="57D6A0"/>
            </a:solidFill>
            <a:prstDash val="solid"/>
          </a:ln>
        </p:spPr>
      </p:sp>
      <p:sp>
        <p:nvSpPr>
          <p:cNvPr id="18" name="Text 16"/>
          <p:cNvSpPr/>
          <p:nvPr/>
        </p:nvSpPr>
        <p:spPr>
          <a:xfrm>
            <a:off x="868680" y="4727448"/>
            <a:ext cx="1417320" cy="420624"/>
          </a:xfrm>
          <a:prstGeom prst="rect">
            <a:avLst/>
          </a:prstGeom>
          <a:noFill/>
          <a:ln/>
        </p:spPr>
        <p:txBody>
          <a:bodyPr wrap="square" lIns="0" tIns="0" rIns="0" bIns="0" rtlCol="0" anchor="ctr"/>
          <a:lstStyle/>
          <a:p>
            <a:pPr algn="ctr" indent="0" marL="0">
              <a:buNone/>
            </a:pPr>
            <a:r>
              <a:rPr lang="en-US" sz="1050" b="1" dirty="0">
                <a:solidFill>
                  <a:srgbClr val="57D6A0"/>
                </a:solidFill>
                <a:latin typeface="Consolas" pitchFamily="34" charset="0"/>
                <a:ea typeface="Consolas" pitchFamily="34" charset="-122"/>
                <a:cs typeface="Consolas" pitchFamily="34" charset="-120"/>
              </a:rPr>
              <a:t>CHECK</a:t>
            </a:r>
            <a:endParaRPr lang="en-US" sz="1050" dirty="0"/>
          </a:p>
        </p:txBody>
      </p:sp>
      <p:sp>
        <p:nvSpPr>
          <p:cNvPr id="19" name="Text 17"/>
          <p:cNvSpPr/>
          <p:nvPr/>
        </p:nvSpPr>
        <p:spPr>
          <a:xfrm>
            <a:off x="2468880" y="4636008"/>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Fallbacks.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Safe defaults and output validation keep degradation graceful.</a:t>
            </a:r>
            <a:endParaRPr lang="en-US" sz="1350" dirty="0"/>
          </a:p>
        </p:txBody>
      </p:sp>
      <p:sp>
        <p:nvSpPr>
          <p:cNvPr id="20" name="Shape 18"/>
          <p:cNvSpPr/>
          <p:nvPr/>
        </p:nvSpPr>
        <p:spPr>
          <a:xfrm>
            <a:off x="640080" y="5449824"/>
            <a:ext cx="10881360" cy="786384"/>
          </a:xfrm>
          <a:prstGeom prst="roundRect">
            <a:avLst>
              <a:gd name="adj" fmla="val 10465"/>
            </a:avLst>
          </a:prstGeom>
          <a:solidFill>
            <a:srgbClr val="1A1F2E"/>
          </a:solidFill>
          <a:ln w="12700">
            <a:solidFill>
              <a:srgbClr val="2A3040"/>
            </a:solidFill>
            <a:prstDash val="solid"/>
          </a:ln>
        </p:spPr>
      </p:sp>
      <p:sp>
        <p:nvSpPr>
          <p:cNvPr id="21" name="Shape 19"/>
          <p:cNvSpPr/>
          <p:nvPr/>
        </p:nvSpPr>
        <p:spPr>
          <a:xfrm>
            <a:off x="868680" y="5632704"/>
            <a:ext cx="1417320" cy="420624"/>
          </a:xfrm>
          <a:prstGeom prst="roundRect">
            <a:avLst>
              <a:gd name="adj" fmla="val 13043"/>
            </a:avLst>
          </a:prstGeom>
          <a:solidFill>
            <a:srgbClr val="141824"/>
          </a:solidFill>
          <a:ln w="12700">
            <a:solidFill>
              <a:srgbClr val="57D6A0"/>
            </a:solidFill>
            <a:prstDash val="solid"/>
          </a:ln>
        </p:spPr>
      </p:sp>
      <p:sp>
        <p:nvSpPr>
          <p:cNvPr id="22" name="Text 20"/>
          <p:cNvSpPr/>
          <p:nvPr/>
        </p:nvSpPr>
        <p:spPr>
          <a:xfrm>
            <a:off x="868680" y="5632704"/>
            <a:ext cx="1417320" cy="420624"/>
          </a:xfrm>
          <a:prstGeom prst="rect">
            <a:avLst/>
          </a:prstGeom>
          <a:noFill/>
          <a:ln/>
        </p:spPr>
        <p:txBody>
          <a:bodyPr wrap="square" lIns="0" tIns="0" rIns="0" bIns="0" rtlCol="0" anchor="ctr"/>
          <a:lstStyle/>
          <a:p>
            <a:pPr algn="ctr" indent="0" marL="0">
              <a:buNone/>
            </a:pPr>
            <a:r>
              <a:rPr lang="en-US" sz="1050" b="1" dirty="0">
                <a:solidFill>
                  <a:srgbClr val="57D6A0"/>
                </a:solidFill>
                <a:latin typeface="Consolas" pitchFamily="34" charset="0"/>
                <a:ea typeface="Consolas" pitchFamily="34" charset="-122"/>
                <a:cs typeface="Consolas" pitchFamily="34" charset="-120"/>
              </a:rPr>
              <a:t>CHECK</a:t>
            </a:r>
            <a:endParaRPr lang="en-US" sz="1050" dirty="0"/>
          </a:p>
        </p:txBody>
      </p:sp>
      <p:sp>
        <p:nvSpPr>
          <p:cNvPr id="23" name="Text 21"/>
          <p:cNvSpPr/>
          <p:nvPr/>
        </p:nvSpPr>
        <p:spPr>
          <a:xfrm>
            <a:off x="2468880" y="5541264"/>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Cascade monitoring.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Retry spikes, queue growth, and correlated errors are alerted early.</a:t>
            </a:r>
            <a:endParaRPr lang="en-US" sz="1350" dirty="0"/>
          </a:p>
        </p:txBody>
      </p:sp>
      <p:sp>
        <p:nvSpPr>
          <p:cNvPr id="24" name="Text 22"/>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25" name="Text 23"/>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KNOWLEDGE CHECK</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Test yourself</a:t>
            </a:r>
            <a:endParaRPr lang="en-US" sz="3800" dirty="0"/>
          </a:p>
        </p:txBody>
      </p:sp>
      <p:sp>
        <p:nvSpPr>
          <p:cNvPr id="4" name="Shape 2"/>
          <p:cNvSpPr/>
          <p:nvPr/>
        </p:nvSpPr>
        <p:spPr>
          <a:xfrm>
            <a:off x="640080" y="1920240"/>
            <a:ext cx="10881360" cy="1280160"/>
          </a:xfrm>
          <a:prstGeom prst="roundRect">
            <a:avLst>
              <a:gd name="adj" fmla="val 6429"/>
            </a:avLst>
          </a:prstGeom>
          <a:solidFill>
            <a:srgbClr val="1A1F2E"/>
          </a:solidFill>
          <a:ln w="12700">
            <a:solidFill>
              <a:srgbClr val="2A3040"/>
            </a:solidFill>
            <a:prstDash val="solid"/>
          </a:ln>
        </p:spPr>
      </p:sp>
      <p:sp>
        <p:nvSpPr>
          <p:cNvPr id="5" name="Text 3"/>
          <p:cNvSpPr/>
          <p:nvPr/>
        </p:nvSpPr>
        <p:spPr>
          <a:xfrm>
            <a:off x="868680" y="2057400"/>
            <a:ext cx="548640" cy="320040"/>
          </a:xfrm>
          <a:prstGeom prst="rect">
            <a:avLst/>
          </a:prstGeom>
          <a:noFill/>
          <a:ln/>
        </p:spPr>
        <p:txBody>
          <a:bodyPr wrap="square" rtlCol="0" anchor="ctr"/>
          <a:lstStyle/>
          <a:p>
            <a:pPr indent="0" marL="0">
              <a:buNone/>
            </a:pPr>
            <a:r>
              <a:rPr lang="en-US" sz="1200" b="1" dirty="0">
                <a:solidFill>
                  <a:srgbClr val="F4B740"/>
                </a:solidFill>
                <a:latin typeface="Consolas" pitchFamily="34" charset="0"/>
                <a:ea typeface="Consolas" pitchFamily="34" charset="-122"/>
                <a:cs typeface="Consolas" pitchFamily="34" charset="-120"/>
              </a:rPr>
              <a:t>Q1</a:t>
            </a:r>
            <a:endParaRPr lang="en-US" sz="1200" dirty="0"/>
          </a:p>
        </p:txBody>
      </p:sp>
      <p:sp>
        <p:nvSpPr>
          <p:cNvPr id="6" name="Text 4"/>
          <p:cNvSpPr/>
          <p:nvPr/>
        </p:nvSpPr>
        <p:spPr>
          <a:xfrm>
            <a:off x="1463040" y="2039112"/>
            <a:ext cx="9875520" cy="365760"/>
          </a:xfrm>
          <a:prstGeom prst="rect">
            <a:avLst/>
          </a:prstGeom>
          <a:noFill/>
          <a:ln/>
        </p:spPr>
        <p:txBody>
          <a:bodyPr wrap="square" rtlCol="0" anchor="ctr"/>
          <a:lstStyle/>
          <a:p>
            <a:pPr indent="0" marL="0">
              <a:buNone/>
            </a:pPr>
            <a:r>
              <a:rPr lang="en-US" sz="1500" b="1" dirty="0">
                <a:solidFill>
                  <a:srgbClr val="EBEDF3"/>
                </a:solidFill>
                <a:latin typeface="Calibri" pitchFamily="34" charset="0"/>
                <a:ea typeface="Calibri" pitchFamily="34" charset="-122"/>
                <a:cs typeface="Calibri" pitchFamily="34" charset="-120"/>
              </a:rPr>
              <a:t>What turns one agent's failure into a system-wide outage?</a:t>
            </a:r>
            <a:endParaRPr lang="en-US" sz="1500" dirty="0"/>
          </a:p>
        </p:txBody>
      </p:sp>
      <p:sp>
        <p:nvSpPr>
          <p:cNvPr id="7" name="Text 5"/>
          <p:cNvSpPr/>
          <p:nvPr/>
        </p:nvSpPr>
        <p:spPr>
          <a:xfrm>
            <a:off x="1463040" y="2450592"/>
            <a:ext cx="9875520" cy="658368"/>
          </a:xfrm>
          <a:prstGeom prst="rect">
            <a:avLst/>
          </a:prstGeom>
          <a:noFill/>
          <a:ln/>
        </p:spPr>
        <p:txBody>
          <a:bodyPr wrap="square" rtlCol="0" anchor="t"/>
          <a:lstStyle/>
          <a:p>
            <a:pPr indent="0" marL="0">
              <a:lnSpc>
                <a:spcPct val="112000"/>
              </a:lnSpc>
              <a:buNone/>
            </a:pPr>
            <a:r>
              <a:rPr lang="en-US" sz="1300" dirty="0">
                <a:solidFill>
                  <a:srgbClr val="57D6A0"/>
                </a:solidFill>
                <a:latin typeface="Calibri" pitchFamily="34" charset="0"/>
                <a:ea typeface="Calibri" pitchFamily="34" charset="-122"/>
                <a:cs typeface="Calibri" pitchFamily="34" charset="-120"/>
              </a:rPr>
              <a:t>Tight coupling plus naive retries. Synchronised retries with no backoff amplify a local fault into a storm.</a:t>
            </a:r>
            <a:endParaRPr lang="en-US" sz="1300" dirty="0"/>
          </a:p>
        </p:txBody>
      </p:sp>
      <p:sp>
        <p:nvSpPr>
          <p:cNvPr id="8" name="Shape 6"/>
          <p:cNvSpPr/>
          <p:nvPr/>
        </p:nvSpPr>
        <p:spPr>
          <a:xfrm>
            <a:off x="640080" y="3337560"/>
            <a:ext cx="10881360" cy="1280160"/>
          </a:xfrm>
          <a:prstGeom prst="roundRect">
            <a:avLst>
              <a:gd name="adj" fmla="val 6429"/>
            </a:avLst>
          </a:prstGeom>
          <a:solidFill>
            <a:srgbClr val="1A1F2E"/>
          </a:solidFill>
          <a:ln w="12700">
            <a:solidFill>
              <a:srgbClr val="2A3040"/>
            </a:solidFill>
            <a:prstDash val="solid"/>
          </a:ln>
        </p:spPr>
      </p:sp>
      <p:sp>
        <p:nvSpPr>
          <p:cNvPr id="9" name="Text 7"/>
          <p:cNvSpPr/>
          <p:nvPr/>
        </p:nvSpPr>
        <p:spPr>
          <a:xfrm>
            <a:off x="868680" y="3474720"/>
            <a:ext cx="548640" cy="320040"/>
          </a:xfrm>
          <a:prstGeom prst="rect">
            <a:avLst/>
          </a:prstGeom>
          <a:noFill/>
          <a:ln/>
        </p:spPr>
        <p:txBody>
          <a:bodyPr wrap="square" rtlCol="0" anchor="ctr"/>
          <a:lstStyle/>
          <a:p>
            <a:pPr indent="0" marL="0">
              <a:buNone/>
            </a:pPr>
            <a:r>
              <a:rPr lang="en-US" sz="1200" b="1" dirty="0">
                <a:solidFill>
                  <a:srgbClr val="F4B740"/>
                </a:solidFill>
                <a:latin typeface="Consolas" pitchFamily="34" charset="0"/>
                <a:ea typeface="Consolas" pitchFamily="34" charset="-122"/>
                <a:cs typeface="Consolas" pitchFamily="34" charset="-120"/>
              </a:rPr>
              <a:t>Q2</a:t>
            </a:r>
            <a:endParaRPr lang="en-US" sz="1200" dirty="0"/>
          </a:p>
        </p:txBody>
      </p:sp>
      <p:sp>
        <p:nvSpPr>
          <p:cNvPr id="10" name="Text 8"/>
          <p:cNvSpPr/>
          <p:nvPr/>
        </p:nvSpPr>
        <p:spPr>
          <a:xfrm>
            <a:off x="1463040" y="3456432"/>
            <a:ext cx="9875520" cy="365760"/>
          </a:xfrm>
          <a:prstGeom prst="rect">
            <a:avLst/>
          </a:prstGeom>
          <a:noFill/>
          <a:ln/>
        </p:spPr>
        <p:txBody>
          <a:bodyPr wrap="square" rtlCol="0" anchor="ctr"/>
          <a:lstStyle/>
          <a:p>
            <a:pPr indent="0" marL="0">
              <a:buNone/>
            </a:pPr>
            <a:r>
              <a:rPr lang="en-US" sz="1500" b="1" dirty="0">
                <a:solidFill>
                  <a:srgbClr val="EBEDF3"/>
                </a:solidFill>
                <a:latin typeface="Calibri" pitchFamily="34" charset="0"/>
                <a:ea typeface="Calibri" pitchFamily="34" charset="-122"/>
                <a:cs typeface="Calibri" pitchFamily="34" charset="-120"/>
              </a:rPr>
              <a:t>Which control stops the fleet from hammering a dead dependency?</a:t>
            </a:r>
            <a:endParaRPr lang="en-US" sz="1500" dirty="0"/>
          </a:p>
        </p:txBody>
      </p:sp>
      <p:sp>
        <p:nvSpPr>
          <p:cNvPr id="11" name="Text 9"/>
          <p:cNvSpPr/>
          <p:nvPr/>
        </p:nvSpPr>
        <p:spPr>
          <a:xfrm>
            <a:off x="1463040" y="3867912"/>
            <a:ext cx="9875520" cy="658368"/>
          </a:xfrm>
          <a:prstGeom prst="rect">
            <a:avLst/>
          </a:prstGeom>
          <a:noFill/>
          <a:ln/>
        </p:spPr>
        <p:txBody>
          <a:bodyPr wrap="square" rtlCol="0" anchor="t"/>
          <a:lstStyle/>
          <a:p>
            <a:pPr indent="0" marL="0">
              <a:lnSpc>
                <a:spcPct val="112000"/>
              </a:lnSpc>
              <a:buNone/>
            </a:pPr>
            <a:r>
              <a:rPr lang="en-US" sz="1300" dirty="0">
                <a:solidFill>
                  <a:srgbClr val="57D6A0"/>
                </a:solidFill>
                <a:latin typeface="Calibri" pitchFamily="34" charset="0"/>
                <a:ea typeface="Calibri" pitchFamily="34" charset="-122"/>
                <a:cs typeface="Calibri" pitchFamily="34" charset="-120"/>
              </a:rPr>
              <a:t>A circuit breaker that trips on repeated failure and stops the calls, combined with fast timeouts.</a:t>
            </a:r>
            <a:endParaRPr lang="en-US" sz="1300" dirty="0"/>
          </a:p>
        </p:txBody>
      </p:sp>
      <p:sp>
        <p:nvSpPr>
          <p:cNvPr id="12" name="Shape 10"/>
          <p:cNvSpPr/>
          <p:nvPr/>
        </p:nvSpPr>
        <p:spPr>
          <a:xfrm>
            <a:off x="640080" y="4754880"/>
            <a:ext cx="10881360" cy="1280160"/>
          </a:xfrm>
          <a:prstGeom prst="roundRect">
            <a:avLst>
              <a:gd name="adj" fmla="val 6429"/>
            </a:avLst>
          </a:prstGeom>
          <a:solidFill>
            <a:srgbClr val="1A1F2E"/>
          </a:solidFill>
          <a:ln w="12700">
            <a:solidFill>
              <a:srgbClr val="2A3040"/>
            </a:solidFill>
            <a:prstDash val="solid"/>
          </a:ln>
        </p:spPr>
      </p:sp>
      <p:sp>
        <p:nvSpPr>
          <p:cNvPr id="13" name="Text 11"/>
          <p:cNvSpPr/>
          <p:nvPr/>
        </p:nvSpPr>
        <p:spPr>
          <a:xfrm>
            <a:off x="868680" y="4892040"/>
            <a:ext cx="548640" cy="320040"/>
          </a:xfrm>
          <a:prstGeom prst="rect">
            <a:avLst/>
          </a:prstGeom>
          <a:noFill/>
          <a:ln/>
        </p:spPr>
        <p:txBody>
          <a:bodyPr wrap="square" rtlCol="0" anchor="ctr"/>
          <a:lstStyle/>
          <a:p>
            <a:pPr indent="0" marL="0">
              <a:buNone/>
            </a:pPr>
            <a:r>
              <a:rPr lang="en-US" sz="1200" b="1" dirty="0">
                <a:solidFill>
                  <a:srgbClr val="F4B740"/>
                </a:solidFill>
                <a:latin typeface="Consolas" pitchFamily="34" charset="0"/>
                <a:ea typeface="Consolas" pitchFamily="34" charset="-122"/>
                <a:cs typeface="Consolas" pitchFamily="34" charset="-120"/>
              </a:rPr>
              <a:t>Q3</a:t>
            </a:r>
            <a:endParaRPr lang="en-US" sz="1200" dirty="0"/>
          </a:p>
        </p:txBody>
      </p:sp>
      <p:sp>
        <p:nvSpPr>
          <p:cNvPr id="14" name="Text 12"/>
          <p:cNvSpPr/>
          <p:nvPr/>
        </p:nvSpPr>
        <p:spPr>
          <a:xfrm>
            <a:off x="1463040" y="4873752"/>
            <a:ext cx="9875520" cy="365760"/>
          </a:xfrm>
          <a:prstGeom prst="rect">
            <a:avLst/>
          </a:prstGeom>
          <a:noFill/>
          <a:ln/>
        </p:spPr>
        <p:txBody>
          <a:bodyPr wrap="square" rtlCol="0" anchor="ctr"/>
          <a:lstStyle/>
          <a:p>
            <a:pPr indent="0" marL="0">
              <a:buNone/>
            </a:pPr>
            <a:r>
              <a:rPr lang="en-US" sz="1500" b="1" dirty="0">
                <a:solidFill>
                  <a:srgbClr val="EBEDF3"/>
                </a:solidFill>
                <a:latin typeface="Calibri" pitchFamily="34" charset="0"/>
                <a:ea typeface="Calibri" pitchFamily="34" charset="-122"/>
                <a:cs typeface="Calibri" pitchFamily="34" charset="-120"/>
              </a:rPr>
              <a:t>Do you need an attacker for a cascading failure?</a:t>
            </a:r>
            <a:endParaRPr lang="en-US" sz="1500" dirty="0"/>
          </a:p>
        </p:txBody>
      </p:sp>
      <p:sp>
        <p:nvSpPr>
          <p:cNvPr id="15" name="Text 13"/>
          <p:cNvSpPr/>
          <p:nvPr/>
        </p:nvSpPr>
        <p:spPr>
          <a:xfrm>
            <a:off x="1463040" y="5285232"/>
            <a:ext cx="9875520" cy="658368"/>
          </a:xfrm>
          <a:prstGeom prst="rect">
            <a:avLst/>
          </a:prstGeom>
          <a:noFill/>
          <a:ln/>
        </p:spPr>
        <p:txBody>
          <a:bodyPr wrap="square" rtlCol="0" anchor="t"/>
          <a:lstStyle/>
          <a:p>
            <a:pPr indent="0" marL="0">
              <a:lnSpc>
                <a:spcPct val="112000"/>
              </a:lnSpc>
              <a:buNone/>
            </a:pPr>
            <a:r>
              <a:rPr lang="en-US" sz="1300" dirty="0">
                <a:solidFill>
                  <a:srgbClr val="57D6A0"/>
                </a:solidFill>
                <a:latin typeface="Calibri" pitchFamily="34" charset="0"/>
                <a:ea typeface="Calibri" pitchFamily="34" charset="-122"/>
                <a:cs typeface="Calibri" pitchFamily="34" charset="-120"/>
              </a:rPr>
              <a:t>No. Ordinary bugs plus coupling and bad retry logic are enough — it's an availability risk as much as a security one.</a:t>
            </a:r>
            <a:endParaRPr lang="en-US" sz="1300" dirty="0"/>
          </a:p>
        </p:txBody>
      </p:sp>
      <p:sp>
        <p:nvSpPr>
          <p:cNvPr id="16" name="Text 14"/>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17" name="Text 15"/>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KEY TERMS</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Glossary</a:t>
            </a:r>
            <a:endParaRPr lang="en-US" sz="3800" dirty="0"/>
          </a:p>
        </p:txBody>
      </p:sp>
      <p:sp>
        <p:nvSpPr>
          <p:cNvPr id="4" name="Shape 2"/>
          <p:cNvSpPr/>
          <p:nvPr/>
        </p:nvSpPr>
        <p:spPr>
          <a:xfrm>
            <a:off x="640080" y="1828800"/>
            <a:ext cx="10881360" cy="786384"/>
          </a:xfrm>
          <a:prstGeom prst="roundRect">
            <a:avLst>
              <a:gd name="adj" fmla="val 10465"/>
            </a:avLst>
          </a:prstGeom>
          <a:solidFill>
            <a:srgbClr val="1A1F2E"/>
          </a:solidFill>
          <a:ln w="12700">
            <a:solidFill>
              <a:srgbClr val="2A3040"/>
            </a:solidFill>
            <a:prstDash val="solid"/>
          </a:ln>
        </p:spPr>
      </p:sp>
      <p:sp>
        <p:nvSpPr>
          <p:cNvPr id="5" name="Shape 3"/>
          <p:cNvSpPr/>
          <p:nvPr/>
        </p:nvSpPr>
        <p:spPr>
          <a:xfrm>
            <a:off x="868680" y="2011680"/>
            <a:ext cx="1417320" cy="420624"/>
          </a:xfrm>
          <a:prstGeom prst="roundRect">
            <a:avLst>
              <a:gd name="adj" fmla="val 13043"/>
            </a:avLst>
          </a:prstGeom>
          <a:solidFill>
            <a:srgbClr val="141824"/>
          </a:solidFill>
          <a:ln w="12700">
            <a:solidFill>
              <a:srgbClr val="46D0D8"/>
            </a:solidFill>
            <a:prstDash val="solid"/>
          </a:ln>
        </p:spPr>
      </p:sp>
      <p:sp>
        <p:nvSpPr>
          <p:cNvPr id="6" name="Text 4"/>
          <p:cNvSpPr/>
          <p:nvPr/>
        </p:nvSpPr>
        <p:spPr>
          <a:xfrm>
            <a:off x="868680" y="2011680"/>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Circuit breaker</a:t>
            </a:r>
            <a:endParaRPr lang="en-US" sz="1050" dirty="0"/>
          </a:p>
        </p:txBody>
      </p:sp>
      <p:sp>
        <p:nvSpPr>
          <p:cNvPr id="7" name="Text 5"/>
          <p:cNvSpPr/>
          <p:nvPr/>
        </p:nvSpPr>
        <p:spPr>
          <a:xfrm>
            <a:off x="2468880" y="1920240"/>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A guard that stops calling a failing dependency until it recovers.</a:t>
            </a:r>
            <a:endParaRPr lang="en-US" sz="1350" dirty="0"/>
          </a:p>
        </p:txBody>
      </p:sp>
      <p:sp>
        <p:nvSpPr>
          <p:cNvPr id="8" name="Shape 6"/>
          <p:cNvSpPr/>
          <p:nvPr/>
        </p:nvSpPr>
        <p:spPr>
          <a:xfrm>
            <a:off x="640080" y="2734056"/>
            <a:ext cx="10881360" cy="786384"/>
          </a:xfrm>
          <a:prstGeom prst="roundRect">
            <a:avLst>
              <a:gd name="adj" fmla="val 10465"/>
            </a:avLst>
          </a:prstGeom>
          <a:solidFill>
            <a:srgbClr val="1A1F2E"/>
          </a:solidFill>
          <a:ln w="12700">
            <a:solidFill>
              <a:srgbClr val="2A3040"/>
            </a:solidFill>
            <a:prstDash val="solid"/>
          </a:ln>
        </p:spPr>
      </p:sp>
      <p:sp>
        <p:nvSpPr>
          <p:cNvPr id="9" name="Shape 7"/>
          <p:cNvSpPr/>
          <p:nvPr/>
        </p:nvSpPr>
        <p:spPr>
          <a:xfrm>
            <a:off x="868680" y="2916936"/>
            <a:ext cx="1417320" cy="420624"/>
          </a:xfrm>
          <a:prstGeom prst="roundRect">
            <a:avLst>
              <a:gd name="adj" fmla="val 13043"/>
            </a:avLst>
          </a:prstGeom>
          <a:solidFill>
            <a:srgbClr val="141824"/>
          </a:solidFill>
          <a:ln w="12700">
            <a:solidFill>
              <a:srgbClr val="46D0D8"/>
            </a:solidFill>
            <a:prstDash val="solid"/>
          </a:ln>
        </p:spPr>
      </p:sp>
      <p:sp>
        <p:nvSpPr>
          <p:cNvPr id="10" name="Text 8"/>
          <p:cNvSpPr/>
          <p:nvPr/>
        </p:nvSpPr>
        <p:spPr>
          <a:xfrm>
            <a:off x="868680" y="2916936"/>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Bulkhead</a:t>
            </a:r>
            <a:endParaRPr lang="en-US" sz="1050" dirty="0"/>
          </a:p>
        </p:txBody>
      </p:sp>
      <p:sp>
        <p:nvSpPr>
          <p:cNvPr id="11" name="Text 9"/>
          <p:cNvSpPr/>
          <p:nvPr/>
        </p:nvSpPr>
        <p:spPr>
          <a:xfrm>
            <a:off x="2468880" y="2825496"/>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Isolation that keeps one failure from consuming shared resources.</a:t>
            </a:r>
            <a:endParaRPr lang="en-US" sz="1350" dirty="0"/>
          </a:p>
        </p:txBody>
      </p:sp>
      <p:sp>
        <p:nvSpPr>
          <p:cNvPr id="12" name="Shape 10"/>
          <p:cNvSpPr/>
          <p:nvPr/>
        </p:nvSpPr>
        <p:spPr>
          <a:xfrm>
            <a:off x="640080" y="3639312"/>
            <a:ext cx="10881360" cy="786384"/>
          </a:xfrm>
          <a:prstGeom prst="roundRect">
            <a:avLst>
              <a:gd name="adj" fmla="val 10465"/>
            </a:avLst>
          </a:prstGeom>
          <a:solidFill>
            <a:srgbClr val="1A1F2E"/>
          </a:solidFill>
          <a:ln w="12700">
            <a:solidFill>
              <a:srgbClr val="2A3040"/>
            </a:solidFill>
            <a:prstDash val="solid"/>
          </a:ln>
        </p:spPr>
      </p:sp>
      <p:sp>
        <p:nvSpPr>
          <p:cNvPr id="13" name="Shape 11"/>
          <p:cNvSpPr/>
          <p:nvPr/>
        </p:nvSpPr>
        <p:spPr>
          <a:xfrm>
            <a:off x="868680" y="3822192"/>
            <a:ext cx="1417320" cy="420624"/>
          </a:xfrm>
          <a:prstGeom prst="roundRect">
            <a:avLst>
              <a:gd name="adj" fmla="val 13043"/>
            </a:avLst>
          </a:prstGeom>
          <a:solidFill>
            <a:srgbClr val="141824"/>
          </a:solidFill>
          <a:ln w="12700">
            <a:solidFill>
              <a:srgbClr val="46D0D8"/>
            </a:solidFill>
            <a:prstDash val="solid"/>
          </a:ln>
        </p:spPr>
      </p:sp>
      <p:sp>
        <p:nvSpPr>
          <p:cNvPr id="14" name="Text 12"/>
          <p:cNvSpPr/>
          <p:nvPr/>
        </p:nvSpPr>
        <p:spPr>
          <a:xfrm>
            <a:off x="868680" y="382219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Backoff</a:t>
            </a:r>
            <a:endParaRPr lang="en-US" sz="1050" dirty="0"/>
          </a:p>
        </p:txBody>
      </p:sp>
      <p:sp>
        <p:nvSpPr>
          <p:cNvPr id="15" name="Text 13"/>
          <p:cNvSpPr/>
          <p:nvPr/>
        </p:nvSpPr>
        <p:spPr>
          <a:xfrm>
            <a:off x="2468880" y="3730752"/>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Increasing the delay between retries to reduce load.</a:t>
            </a:r>
            <a:endParaRPr lang="en-US" sz="1350" dirty="0"/>
          </a:p>
        </p:txBody>
      </p:sp>
      <p:sp>
        <p:nvSpPr>
          <p:cNvPr id="16" name="Shape 14"/>
          <p:cNvSpPr/>
          <p:nvPr/>
        </p:nvSpPr>
        <p:spPr>
          <a:xfrm>
            <a:off x="640080" y="4544568"/>
            <a:ext cx="10881360" cy="786384"/>
          </a:xfrm>
          <a:prstGeom prst="roundRect">
            <a:avLst>
              <a:gd name="adj" fmla="val 10465"/>
            </a:avLst>
          </a:prstGeom>
          <a:solidFill>
            <a:srgbClr val="1A1F2E"/>
          </a:solidFill>
          <a:ln w="12700">
            <a:solidFill>
              <a:srgbClr val="2A3040"/>
            </a:solidFill>
            <a:prstDash val="solid"/>
          </a:ln>
        </p:spPr>
      </p:sp>
      <p:sp>
        <p:nvSpPr>
          <p:cNvPr id="17" name="Shape 15"/>
          <p:cNvSpPr/>
          <p:nvPr/>
        </p:nvSpPr>
        <p:spPr>
          <a:xfrm>
            <a:off x="868680" y="4727448"/>
            <a:ext cx="1417320" cy="420624"/>
          </a:xfrm>
          <a:prstGeom prst="roundRect">
            <a:avLst>
              <a:gd name="adj" fmla="val 13043"/>
            </a:avLst>
          </a:prstGeom>
          <a:solidFill>
            <a:srgbClr val="141824"/>
          </a:solidFill>
          <a:ln w="12700">
            <a:solidFill>
              <a:srgbClr val="46D0D8"/>
            </a:solidFill>
            <a:prstDash val="solid"/>
          </a:ln>
        </p:spPr>
      </p:sp>
      <p:sp>
        <p:nvSpPr>
          <p:cNvPr id="18" name="Text 16"/>
          <p:cNvSpPr/>
          <p:nvPr/>
        </p:nvSpPr>
        <p:spPr>
          <a:xfrm>
            <a:off x="868680" y="4727448"/>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Blast radius</a:t>
            </a:r>
            <a:endParaRPr lang="en-US" sz="1050" dirty="0"/>
          </a:p>
        </p:txBody>
      </p:sp>
      <p:sp>
        <p:nvSpPr>
          <p:cNvPr id="19" name="Text 17"/>
          <p:cNvSpPr/>
          <p:nvPr/>
        </p:nvSpPr>
        <p:spPr>
          <a:xfrm>
            <a:off x="2468880" y="4636008"/>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How far the impact of a single failure spreads.</a:t>
            </a:r>
            <a:endParaRPr lang="en-US" sz="1350" dirty="0"/>
          </a:p>
        </p:txBody>
      </p:sp>
      <p:sp>
        <p:nvSpPr>
          <p:cNvPr id="20" name="Shape 18"/>
          <p:cNvSpPr/>
          <p:nvPr/>
        </p:nvSpPr>
        <p:spPr>
          <a:xfrm>
            <a:off x="640080" y="5449824"/>
            <a:ext cx="10881360" cy="786384"/>
          </a:xfrm>
          <a:prstGeom prst="roundRect">
            <a:avLst>
              <a:gd name="adj" fmla="val 10465"/>
            </a:avLst>
          </a:prstGeom>
          <a:solidFill>
            <a:srgbClr val="1A1F2E"/>
          </a:solidFill>
          <a:ln w="12700">
            <a:solidFill>
              <a:srgbClr val="2A3040"/>
            </a:solidFill>
            <a:prstDash val="solid"/>
          </a:ln>
        </p:spPr>
      </p:sp>
      <p:sp>
        <p:nvSpPr>
          <p:cNvPr id="21" name="Shape 19"/>
          <p:cNvSpPr/>
          <p:nvPr/>
        </p:nvSpPr>
        <p:spPr>
          <a:xfrm>
            <a:off x="868680" y="5632704"/>
            <a:ext cx="1417320" cy="420624"/>
          </a:xfrm>
          <a:prstGeom prst="roundRect">
            <a:avLst>
              <a:gd name="adj" fmla="val 13043"/>
            </a:avLst>
          </a:prstGeom>
          <a:solidFill>
            <a:srgbClr val="141824"/>
          </a:solidFill>
          <a:ln w="12700">
            <a:solidFill>
              <a:srgbClr val="46D0D8"/>
            </a:solidFill>
            <a:prstDash val="solid"/>
          </a:ln>
        </p:spPr>
      </p:sp>
      <p:sp>
        <p:nvSpPr>
          <p:cNvPr id="22" name="Text 20"/>
          <p:cNvSpPr/>
          <p:nvPr/>
        </p:nvSpPr>
        <p:spPr>
          <a:xfrm>
            <a:off x="868680" y="5632704"/>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Graceful degradation</a:t>
            </a:r>
            <a:endParaRPr lang="en-US" sz="1050" dirty="0"/>
          </a:p>
        </p:txBody>
      </p:sp>
      <p:sp>
        <p:nvSpPr>
          <p:cNvPr id="23" name="Text 21"/>
          <p:cNvSpPr/>
          <p:nvPr/>
        </p:nvSpPr>
        <p:spPr>
          <a:xfrm>
            <a:off x="2468880" y="5541264"/>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Falling back to reduced function instead of total failure.</a:t>
            </a:r>
            <a:endParaRPr lang="en-US" sz="1350" dirty="0"/>
          </a:p>
        </p:txBody>
      </p:sp>
      <p:sp>
        <p:nvSpPr>
          <p:cNvPr id="24" name="Text 22"/>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25" name="Text 23"/>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WALK AWAY WITH THIS</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Cascading Agent Failures in four lines</a:t>
            </a:r>
            <a:endParaRPr lang="en-US" sz="3800" dirty="0"/>
          </a:p>
        </p:txBody>
      </p:sp>
      <p:sp>
        <p:nvSpPr>
          <p:cNvPr id="4" name="Text 2"/>
          <p:cNvSpPr/>
          <p:nvPr/>
        </p:nvSpPr>
        <p:spPr>
          <a:xfrm>
            <a:off x="640080" y="2103120"/>
            <a:ext cx="822960" cy="822960"/>
          </a:xfrm>
          <a:prstGeom prst="rect">
            <a:avLst/>
          </a:prstGeom>
          <a:noFill/>
          <a:ln/>
        </p:spPr>
        <p:txBody>
          <a:bodyPr wrap="square" rtlCol="0" anchor="ctr"/>
          <a:lstStyle/>
          <a:p>
            <a:pPr indent="0" marL="0">
              <a:buNone/>
            </a:pPr>
            <a:r>
              <a:rPr lang="en-US" sz="2600" b="1" dirty="0">
                <a:solidFill>
                  <a:srgbClr val="F4B740"/>
                </a:solidFill>
                <a:latin typeface="Cambria" pitchFamily="34" charset="0"/>
                <a:ea typeface="Cambria" pitchFamily="34" charset="-122"/>
                <a:cs typeface="Cambria" pitchFamily="34" charset="-120"/>
              </a:rPr>
              <a:t>01</a:t>
            </a:r>
            <a:endParaRPr lang="en-US" sz="2600" dirty="0"/>
          </a:p>
        </p:txBody>
      </p:sp>
      <p:sp>
        <p:nvSpPr>
          <p:cNvPr id="5" name="Text 3"/>
          <p:cNvSpPr/>
          <p:nvPr/>
        </p:nvSpPr>
        <p:spPr>
          <a:xfrm>
            <a:off x="1554480" y="2103120"/>
            <a:ext cx="9966960" cy="822960"/>
          </a:xfrm>
          <a:prstGeom prst="rect">
            <a:avLst/>
          </a:prstGeom>
          <a:noFill/>
          <a:ln/>
        </p:spPr>
        <p:txBody>
          <a:bodyPr wrap="square" rtlCol="0" anchor="ctr"/>
          <a:lstStyle/>
          <a:p>
            <a:pPr indent="0" marL="0">
              <a:lnSpc>
                <a:spcPct val="110000"/>
              </a:lnSpc>
              <a:buNone/>
            </a:pPr>
            <a:r>
              <a:rPr lang="en-US" sz="1600" b="1" dirty="0">
                <a:solidFill>
                  <a:srgbClr val="EBEDF3"/>
                </a:solidFill>
                <a:latin typeface="Calibri" pitchFamily="34" charset="0"/>
                <a:ea typeface="Calibri" pitchFamily="34" charset="-122"/>
                <a:cs typeface="Calibri" pitchFamily="34" charset="-120"/>
              </a:rPr>
              <a:t>Small failures don't stay small.  </a:t>
            </a:r>
            <a:pPr indent="0" marL="0">
              <a:lnSpc>
                <a:spcPct val="110000"/>
              </a:lnSpc>
              <a:buNone/>
            </a:pPr>
            <a:r>
              <a:rPr lang="en-US" sz="1600" dirty="0">
                <a:solidFill>
                  <a:srgbClr val="6C7488"/>
                </a:solidFill>
                <a:latin typeface="Calibri" pitchFamily="34" charset="0"/>
                <a:ea typeface="Calibri" pitchFamily="34" charset="-122"/>
                <a:cs typeface="Calibri" pitchFamily="34" charset="-120"/>
              </a:rPr>
              <a:t>Coupling and retries spread them fast.</a:t>
            </a:r>
            <a:endParaRPr lang="en-US" sz="1600" dirty="0"/>
          </a:p>
        </p:txBody>
      </p:sp>
      <p:sp>
        <p:nvSpPr>
          <p:cNvPr id="6" name="Text 4"/>
          <p:cNvSpPr/>
          <p:nvPr/>
        </p:nvSpPr>
        <p:spPr>
          <a:xfrm>
            <a:off x="640080" y="3063240"/>
            <a:ext cx="822960" cy="822960"/>
          </a:xfrm>
          <a:prstGeom prst="rect">
            <a:avLst/>
          </a:prstGeom>
          <a:noFill/>
          <a:ln/>
        </p:spPr>
        <p:txBody>
          <a:bodyPr wrap="square" rtlCol="0" anchor="ctr"/>
          <a:lstStyle/>
          <a:p>
            <a:pPr indent="0" marL="0">
              <a:buNone/>
            </a:pPr>
            <a:r>
              <a:rPr lang="en-US" sz="2600" b="1" dirty="0">
                <a:solidFill>
                  <a:srgbClr val="F4B740"/>
                </a:solidFill>
                <a:latin typeface="Cambria" pitchFamily="34" charset="0"/>
                <a:ea typeface="Cambria" pitchFamily="34" charset="-122"/>
                <a:cs typeface="Cambria" pitchFamily="34" charset="-120"/>
              </a:rPr>
              <a:t>02</a:t>
            </a:r>
            <a:endParaRPr lang="en-US" sz="2600" dirty="0"/>
          </a:p>
        </p:txBody>
      </p:sp>
      <p:sp>
        <p:nvSpPr>
          <p:cNvPr id="7" name="Text 5"/>
          <p:cNvSpPr/>
          <p:nvPr/>
        </p:nvSpPr>
        <p:spPr>
          <a:xfrm>
            <a:off x="1554480" y="3063240"/>
            <a:ext cx="9966960" cy="822960"/>
          </a:xfrm>
          <a:prstGeom prst="rect">
            <a:avLst/>
          </a:prstGeom>
          <a:noFill/>
          <a:ln/>
        </p:spPr>
        <p:txBody>
          <a:bodyPr wrap="square" rtlCol="0" anchor="ctr"/>
          <a:lstStyle/>
          <a:p>
            <a:pPr indent="0" marL="0">
              <a:lnSpc>
                <a:spcPct val="110000"/>
              </a:lnSpc>
              <a:buNone/>
            </a:pPr>
            <a:r>
              <a:rPr lang="en-US" sz="1600" b="1" dirty="0">
                <a:solidFill>
                  <a:srgbClr val="EBEDF3"/>
                </a:solidFill>
                <a:latin typeface="Calibri" pitchFamily="34" charset="0"/>
                <a:ea typeface="Calibri" pitchFamily="34" charset="-122"/>
                <a:cs typeface="Calibri" pitchFamily="34" charset="-120"/>
              </a:rPr>
              <a:t>Break the circuit.  </a:t>
            </a:r>
            <a:pPr indent="0" marL="0">
              <a:lnSpc>
                <a:spcPct val="110000"/>
              </a:lnSpc>
              <a:buNone/>
            </a:pPr>
            <a:r>
              <a:rPr lang="en-US" sz="1600" dirty="0">
                <a:solidFill>
                  <a:srgbClr val="6C7488"/>
                </a:solidFill>
                <a:latin typeface="Calibri" pitchFamily="34" charset="0"/>
                <a:ea typeface="Calibri" pitchFamily="34" charset="-122"/>
                <a:cs typeface="Calibri" pitchFamily="34" charset="-120"/>
              </a:rPr>
              <a:t>Trip on failure; time out; back off with jitter.</a:t>
            </a:r>
            <a:endParaRPr lang="en-US" sz="1600" dirty="0"/>
          </a:p>
        </p:txBody>
      </p:sp>
      <p:sp>
        <p:nvSpPr>
          <p:cNvPr id="8" name="Text 6"/>
          <p:cNvSpPr/>
          <p:nvPr/>
        </p:nvSpPr>
        <p:spPr>
          <a:xfrm>
            <a:off x="640080" y="4023360"/>
            <a:ext cx="822960" cy="822960"/>
          </a:xfrm>
          <a:prstGeom prst="rect">
            <a:avLst/>
          </a:prstGeom>
          <a:noFill/>
          <a:ln/>
        </p:spPr>
        <p:txBody>
          <a:bodyPr wrap="square" rtlCol="0" anchor="ctr"/>
          <a:lstStyle/>
          <a:p>
            <a:pPr indent="0" marL="0">
              <a:buNone/>
            </a:pPr>
            <a:r>
              <a:rPr lang="en-US" sz="2600" b="1" dirty="0">
                <a:solidFill>
                  <a:srgbClr val="F4B740"/>
                </a:solidFill>
                <a:latin typeface="Cambria" pitchFamily="34" charset="0"/>
                <a:ea typeface="Cambria" pitchFamily="34" charset="-122"/>
                <a:cs typeface="Cambria" pitchFamily="34" charset="-120"/>
              </a:rPr>
              <a:t>03</a:t>
            </a:r>
            <a:endParaRPr lang="en-US" sz="2600" dirty="0"/>
          </a:p>
        </p:txBody>
      </p:sp>
      <p:sp>
        <p:nvSpPr>
          <p:cNvPr id="9" name="Text 7"/>
          <p:cNvSpPr/>
          <p:nvPr/>
        </p:nvSpPr>
        <p:spPr>
          <a:xfrm>
            <a:off x="1554480" y="4023360"/>
            <a:ext cx="9966960" cy="822960"/>
          </a:xfrm>
          <a:prstGeom prst="rect">
            <a:avLst/>
          </a:prstGeom>
          <a:noFill/>
          <a:ln/>
        </p:spPr>
        <p:txBody>
          <a:bodyPr wrap="square" rtlCol="0" anchor="ctr"/>
          <a:lstStyle/>
          <a:p>
            <a:pPr indent="0" marL="0">
              <a:lnSpc>
                <a:spcPct val="110000"/>
              </a:lnSpc>
              <a:buNone/>
            </a:pPr>
            <a:r>
              <a:rPr lang="en-US" sz="1600" b="1" dirty="0">
                <a:solidFill>
                  <a:srgbClr val="EBEDF3"/>
                </a:solidFill>
                <a:latin typeface="Calibri" pitchFamily="34" charset="0"/>
                <a:ea typeface="Calibri" pitchFamily="34" charset="-122"/>
                <a:cs typeface="Calibri" pitchFamily="34" charset="-120"/>
              </a:rPr>
              <a:t>Isolate with bulkheads.  </a:t>
            </a:r>
            <a:pPr indent="0" marL="0">
              <a:lnSpc>
                <a:spcPct val="110000"/>
              </a:lnSpc>
              <a:buNone/>
            </a:pPr>
            <a:r>
              <a:rPr lang="en-US" sz="1600" dirty="0">
                <a:solidFill>
                  <a:srgbClr val="6C7488"/>
                </a:solidFill>
                <a:latin typeface="Calibri" pitchFamily="34" charset="0"/>
                <a:ea typeface="Calibri" pitchFamily="34" charset="-122"/>
                <a:cs typeface="Calibri" pitchFamily="34" charset="-120"/>
              </a:rPr>
              <a:t>Keep one fault from draining the fleet.</a:t>
            </a:r>
            <a:endParaRPr lang="en-US" sz="1600" dirty="0"/>
          </a:p>
        </p:txBody>
      </p:sp>
      <p:sp>
        <p:nvSpPr>
          <p:cNvPr id="10" name="Text 8"/>
          <p:cNvSpPr/>
          <p:nvPr/>
        </p:nvSpPr>
        <p:spPr>
          <a:xfrm>
            <a:off x="640080" y="4983480"/>
            <a:ext cx="822960" cy="822960"/>
          </a:xfrm>
          <a:prstGeom prst="rect">
            <a:avLst/>
          </a:prstGeom>
          <a:noFill/>
          <a:ln/>
        </p:spPr>
        <p:txBody>
          <a:bodyPr wrap="square" rtlCol="0" anchor="ctr"/>
          <a:lstStyle/>
          <a:p>
            <a:pPr indent="0" marL="0">
              <a:buNone/>
            </a:pPr>
            <a:r>
              <a:rPr lang="en-US" sz="2600" b="1" dirty="0">
                <a:solidFill>
                  <a:srgbClr val="F4B740"/>
                </a:solidFill>
                <a:latin typeface="Cambria" pitchFamily="34" charset="0"/>
                <a:ea typeface="Cambria" pitchFamily="34" charset="-122"/>
                <a:cs typeface="Cambria" pitchFamily="34" charset="-120"/>
              </a:rPr>
              <a:t>04</a:t>
            </a:r>
            <a:endParaRPr lang="en-US" sz="2600" dirty="0"/>
          </a:p>
        </p:txBody>
      </p:sp>
      <p:sp>
        <p:nvSpPr>
          <p:cNvPr id="11" name="Text 9"/>
          <p:cNvSpPr/>
          <p:nvPr/>
        </p:nvSpPr>
        <p:spPr>
          <a:xfrm>
            <a:off x="1554480" y="4983480"/>
            <a:ext cx="9966960" cy="822960"/>
          </a:xfrm>
          <a:prstGeom prst="rect">
            <a:avLst/>
          </a:prstGeom>
          <a:noFill/>
          <a:ln/>
        </p:spPr>
        <p:txBody>
          <a:bodyPr wrap="square" rtlCol="0" anchor="ctr"/>
          <a:lstStyle/>
          <a:p>
            <a:pPr indent="0" marL="0">
              <a:lnSpc>
                <a:spcPct val="110000"/>
              </a:lnSpc>
              <a:buNone/>
            </a:pPr>
            <a:r>
              <a:rPr lang="en-US" sz="1600" b="1" dirty="0">
                <a:solidFill>
                  <a:srgbClr val="EBEDF3"/>
                </a:solidFill>
                <a:latin typeface="Calibri" pitchFamily="34" charset="0"/>
                <a:ea typeface="Calibri" pitchFamily="34" charset="-122"/>
                <a:cs typeface="Calibri" pitchFamily="34" charset="-120"/>
              </a:rPr>
              <a:t>No attacker required.  </a:t>
            </a:r>
            <a:pPr indent="0" marL="0">
              <a:lnSpc>
                <a:spcPct val="110000"/>
              </a:lnSpc>
              <a:buNone/>
            </a:pPr>
            <a:r>
              <a:rPr lang="en-US" sz="1600" dirty="0">
                <a:solidFill>
                  <a:srgbClr val="6C7488"/>
                </a:solidFill>
                <a:latin typeface="Calibri" pitchFamily="34" charset="0"/>
                <a:ea typeface="Calibri" pitchFamily="34" charset="-122"/>
                <a:cs typeface="Calibri" pitchFamily="34" charset="-120"/>
              </a:rPr>
              <a:t>Design for failure before it cascades.</a:t>
            </a:r>
            <a:endParaRPr lang="en-US" sz="1600" dirty="0"/>
          </a:p>
        </p:txBody>
      </p:sp>
      <p:sp>
        <p:nvSpPr>
          <p:cNvPr id="12" name="Shape 10"/>
          <p:cNvSpPr/>
          <p:nvPr/>
        </p:nvSpPr>
        <p:spPr>
          <a:xfrm>
            <a:off x="640080" y="6035040"/>
            <a:ext cx="5486400" cy="0"/>
          </a:xfrm>
          <a:prstGeom prst="line">
            <a:avLst/>
          </a:prstGeom>
          <a:noFill/>
          <a:ln w="19050">
            <a:solidFill>
              <a:srgbClr val="F4B740"/>
            </a:solidFill>
            <a:prstDash val="solid"/>
          </a:ln>
        </p:spPr>
      </p:sp>
      <p:sp>
        <p:nvSpPr>
          <p:cNvPr id="13" name="Text 11"/>
          <p:cNvSpPr/>
          <p:nvPr/>
        </p:nvSpPr>
        <p:spPr>
          <a:xfrm>
            <a:off x="640080" y="6172200"/>
            <a:ext cx="10881360" cy="274320"/>
          </a:xfrm>
          <a:prstGeom prst="rect">
            <a:avLst/>
          </a:prstGeom>
          <a:noFill/>
          <a:ln/>
        </p:spPr>
        <p:txBody>
          <a:bodyPr wrap="square" rtlCol="0" anchor="ctr"/>
          <a:lstStyle/>
          <a:p>
            <a:pPr indent="0" marL="0">
              <a:buNone/>
            </a:pPr>
            <a:r>
              <a:rPr lang="en-US" sz="1100" dirty="0">
                <a:solidFill>
                  <a:srgbClr val="6C7488"/>
                </a:solidFill>
                <a:latin typeface="Calibri" pitchFamily="34" charset="0"/>
                <a:ea typeface="Calibri" pitchFamily="34" charset="-122"/>
                <a:cs typeface="Calibri" pitchFamily="34" charset="-120"/>
              </a:rPr>
              <a:t>askanything-app.com · OWASP Agentic Top 10 training · ASI08:2026</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TWO TRACKS, ONE THREAT</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Who this is for</a:t>
            </a:r>
            <a:endParaRPr lang="en-US" sz="3800" dirty="0"/>
          </a:p>
        </p:txBody>
      </p:sp>
      <p:sp>
        <p:nvSpPr>
          <p:cNvPr id="4" name="Shape 2"/>
          <p:cNvSpPr/>
          <p:nvPr/>
        </p:nvSpPr>
        <p:spPr>
          <a:xfrm>
            <a:off x="640080" y="2194560"/>
            <a:ext cx="5257800" cy="2926080"/>
          </a:xfrm>
          <a:prstGeom prst="roundRect">
            <a:avLst>
              <a:gd name="adj" fmla="val 2813"/>
            </a:avLst>
          </a:prstGeom>
          <a:solidFill>
            <a:srgbClr val="1A1F2E"/>
          </a:solidFill>
          <a:ln w="12700">
            <a:solidFill>
              <a:srgbClr val="2A3040"/>
            </a:solidFill>
            <a:prstDash val="solid"/>
          </a:ln>
        </p:spPr>
      </p:sp>
      <p:sp>
        <p:nvSpPr>
          <p:cNvPr id="5" name="Shape 3"/>
          <p:cNvSpPr/>
          <p:nvPr/>
        </p:nvSpPr>
        <p:spPr>
          <a:xfrm>
            <a:off x="640080" y="2194560"/>
            <a:ext cx="5257800" cy="54864"/>
          </a:xfrm>
          <a:prstGeom prst="rect">
            <a:avLst/>
          </a:prstGeom>
          <a:solidFill>
            <a:srgbClr val="46D0D8"/>
          </a:solidFill>
          <a:ln/>
        </p:spPr>
      </p:sp>
      <p:sp>
        <p:nvSpPr>
          <p:cNvPr id="6" name="Text 4"/>
          <p:cNvSpPr/>
          <p:nvPr/>
        </p:nvSpPr>
        <p:spPr>
          <a:xfrm>
            <a:off x="960120" y="2487168"/>
            <a:ext cx="4617720" cy="274320"/>
          </a:xfrm>
          <a:prstGeom prst="rect">
            <a:avLst/>
          </a:prstGeom>
          <a:noFill/>
          <a:ln/>
        </p:spPr>
        <p:txBody>
          <a:bodyPr wrap="square" rtlCol="0" anchor="ctr"/>
          <a:lstStyle/>
          <a:p>
            <a:pPr indent="0" marL="0">
              <a:buNone/>
            </a:pPr>
            <a:r>
              <a:rPr lang="en-US" sz="1200" b="1" spc="200" kern="0" dirty="0">
                <a:solidFill>
                  <a:srgbClr val="46D0D8"/>
                </a:solidFill>
                <a:latin typeface="Calibri" pitchFamily="34" charset="0"/>
                <a:ea typeface="Calibri" pitchFamily="34" charset="-122"/>
                <a:cs typeface="Calibri" pitchFamily="34" charset="-120"/>
              </a:rPr>
              <a:t>DEVELOPERS &amp; BUILDERS</a:t>
            </a:r>
            <a:endParaRPr lang="en-US" sz="1200" dirty="0"/>
          </a:p>
        </p:txBody>
      </p:sp>
      <p:sp>
        <p:nvSpPr>
          <p:cNvPr id="7" name="Text 5"/>
          <p:cNvSpPr/>
          <p:nvPr/>
        </p:nvSpPr>
        <p:spPr>
          <a:xfrm>
            <a:off x="960120" y="2880360"/>
            <a:ext cx="4617720" cy="457200"/>
          </a:xfrm>
          <a:prstGeom prst="rect">
            <a:avLst/>
          </a:prstGeom>
          <a:noFill/>
          <a:ln/>
        </p:spPr>
        <p:txBody>
          <a:bodyPr wrap="square" rtlCol="0" anchor="ctr"/>
          <a:lstStyle/>
          <a:p>
            <a:pPr indent="0" marL="0">
              <a:buNone/>
            </a:pPr>
            <a:r>
              <a:rPr lang="en-US" sz="2200" b="1" dirty="0">
                <a:solidFill>
                  <a:srgbClr val="EBEDF3"/>
                </a:solidFill>
                <a:latin typeface="Cambria" pitchFamily="34" charset="0"/>
                <a:ea typeface="Cambria" pitchFamily="34" charset="-122"/>
                <a:cs typeface="Cambria" pitchFamily="34" charset="-120"/>
              </a:rPr>
              <a:t>You build the guardrails</a:t>
            </a:r>
            <a:endParaRPr lang="en-US" sz="2200" dirty="0"/>
          </a:p>
        </p:txBody>
      </p:sp>
      <p:sp>
        <p:nvSpPr>
          <p:cNvPr id="8" name="Text 6"/>
          <p:cNvSpPr/>
          <p:nvPr/>
        </p:nvSpPr>
        <p:spPr>
          <a:xfrm>
            <a:off x="960120" y="3520440"/>
            <a:ext cx="4617720" cy="1463040"/>
          </a:xfrm>
          <a:prstGeom prst="rect">
            <a:avLst/>
          </a:prstGeom>
          <a:noFill/>
          <a:ln/>
        </p:spPr>
        <p:txBody>
          <a:bodyPr wrap="square" rtlCol="0" anchor="t"/>
          <a:lstStyle/>
          <a:p>
            <a:pPr indent="0" marL="0">
              <a:lnSpc>
                <a:spcPct val="120000"/>
              </a:lnSpc>
              <a:buNone/>
            </a:pPr>
            <a:r>
              <a:rPr lang="en-US" sz="1400" dirty="0">
                <a:solidFill>
                  <a:srgbClr val="A6ADC0"/>
                </a:solidFill>
                <a:latin typeface="Calibri" pitchFamily="34" charset="0"/>
                <a:ea typeface="Calibri" pitchFamily="34" charset="-122"/>
                <a:cs typeface="Calibri" pitchFamily="34" charset="-120"/>
              </a:rPr>
              <a:t>Focus on the attack traces, secure-code patterns, enforcement points, and the red-team drill. You own the architecture.</a:t>
            </a:r>
            <a:endParaRPr lang="en-US" sz="1400" dirty="0"/>
          </a:p>
        </p:txBody>
      </p:sp>
      <p:sp>
        <p:nvSpPr>
          <p:cNvPr id="9" name="Shape 7"/>
          <p:cNvSpPr/>
          <p:nvPr/>
        </p:nvSpPr>
        <p:spPr>
          <a:xfrm>
            <a:off x="6263640" y="2194560"/>
            <a:ext cx="5257800" cy="2926080"/>
          </a:xfrm>
          <a:prstGeom prst="roundRect">
            <a:avLst>
              <a:gd name="adj" fmla="val 2813"/>
            </a:avLst>
          </a:prstGeom>
          <a:solidFill>
            <a:srgbClr val="1A1F2E"/>
          </a:solidFill>
          <a:ln w="12700">
            <a:solidFill>
              <a:srgbClr val="2A3040"/>
            </a:solidFill>
            <a:prstDash val="solid"/>
          </a:ln>
        </p:spPr>
      </p:sp>
      <p:sp>
        <p:nvSpPr>
          <p:cNvPr id="10" name="Shape 8"/>
          <p:cNvSpPr/>
          <p:nvPr/>
        </p:nvSpPr>
        <p:spPr>
          <a:xfrm>
            <a:off x="6263640" y="2194560"/>
            <a:ext cx="5257800" cy="54864"/>
          </a:xfrm>
          <a:prstGeom prst="rect">
            <a:avLst/>
          </a:prstGeom>
          <a:solidFill>
            <a:srgbClr val="F4B740"/>
          </a:solidFill>
          <a:ln/>
        </p:spPr>
      </p:sp>
      <p:sp>
        <p:nvSpPr>
          <p:cNvPr id="11" name="Text 9"/>
          <p:cNvSpPr/>
          <p:nvPr/>
        </p:nvSpPr>
        <p:spPr>
          <a:xfrm>
            <a:off x="6583680" y="2487168"/>
            <a:ext cx="4617720" cy="274320"/>
          </a:xfrm>
          <a:prstGeom prst="rect">
            <a:avLst/>
          </a:prstGeom>
          <a:noFill/>
          <a:ln/>
        </p:spPr>
        <p:txBody>
          <a:bodyPr wrap="square" rtlCol="0" anchor="ctr"/>
          <a:lstStyle/>
          <a:p>
            <a:pPr indent="0" marL="0">
              <a:buNone/>
            </a:pPr>
            <a:r>
              <a:rPr lang="en-US" sz="1200" b="1" spc="200" kern="0" dirty="0">
                <a:solidFill>
                  <a:srgbClr val="F4B740"/>
                </a:solidFill>
                <a:latin typeface="Calibri" pitchFamily="34" charset="0"/>
                <a:ea typeface="Calibri" pitchFamily="34" charset="-122"/>
                <a:cs typeface="Calibri" pitchFamily="34" charset="-120"/>
              </a:rPr>
              <a:t>EVERY EMPLOYEE</a:t>
            </a:r>
            <a:endParaRPr lang="en-US" sz="1200" dirty="0"/>
          </a:p>
        </p:txBody>
      </p:sp>
      <p:sp>
        <p:nvSpPr>
          <p:cNvPr id="12" name="Text 10"/>
          <p:cNvSpPr/>
          <p:nvPr/>
        </p:nvSpPr>
        <p:spPr>
          <a:xfrm>
            <a:off x="6583680" y="2880360"/>
            <a:ext cx="4617720" cy="457200"/>
          </a:xfrm>
          <a:prstGeom prst="rect">
            <a:avLst/>
          </a:prstGeom>
          <a:noFill/>
          <a:ln/>
        </p:spPr>
        <p:txBody>
          <a:bodyPr wrap="square" rtlCol="0" anchor="ctr"/>
          <a:lstStyle/>
          <a:p>
            <a:pPr indent="0" marL="0">
              <a:buNone/>
            </a:pPr>
            <a:r>
              <a:rPr lang="en-US" sz="2200" b="1" dirty="0">
                <a:solidFill>
                  <a:srgbClr val="EBEDF3"/>
                </a:solidFill>
                <a:latin typeface="Cambria" pitchFamily="34" charset="0"/>
                <a:ea typeface="Cambria" pitchFamily="34" charset="-122"/>
                <a:cs typeface="Cambria" pitchFamily="34" charset="-120"/>
              </a:rPr>
              <a:t>You are part of the defence</a:t>
            </a:r>
            <a:endParaRPr lang="en-US" sz="2200" dirty="0"/>
          </a:p>
        </p:txBody>
      </p:sp>
      <p:sp>
        <p:nvSpPr>
          <p:cNvPr id="13" name="Text 11"/>
          <p:cNvSpPr/>
          <p:nvPr/>
        </p:nvSpPr>
        <p:spPr>
          <a:xfrm>
            <a:off x="6583680" y="3520440"/>
            <a:ext cx="4617720" cy="1463040"/>
          </a:xfrm>
          <a:prstGeom prst="rect">
            <a:avLst/>
          </a:prstGeom>
          <a:noFill/>
          <a:ln/>
        </p:spPr>
        <p:txBody>
          <a:bodyPr wrap="square" rtlCol="0" anchor="t"/>
          <a:lstStyle/>
          <a:p>
            <a:pPr indent="0" marL="0">
              <a:lnSpc>
                <a:spcPct val="120000"/>
              </a:lnSpc>
              <a:buNone/>
            </a:pPr>
            <a:r>
              <a:rPr lang="en-US" sz="1400" dirty="0">
                <a:solidFill>
                  <a:srgbClr val="A6ADC0"/>
                </a:solidFill>
                <a:latin typeface="Calibri" pitchFamily="34" charset="0"/>
                <a:ea typeface="Calibri" pitchFamily="34" charset="-122"/>
                <a:cs typeface="Calibri" pitchFamily="34" charset="-120"/>
              </a:rPr>
              <a:t>Focus on the analogy, your-role slide, and takeaways. You don't need to code to spot it, refuse to feed it, and report it fast.</a:t>
            </a:r>
            <a:endParaRPr lang="en-US" sz="1400" dirty="0"/>
          </a:p>
        </p:txBody>
      </p:sp>
      <p:sp>
        <p:nvSpPr>
          <p:cNvPr id="14" name="Text 12"/>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15" name="Text 13"/>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THE DEFINITION</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What is it?</a:t>
            </a:r>
            <a:endParaRPr lang="en-US" sz="3800" dirty="0"/>
          </a:p>
        </p:txBody>
      </p:sp>
      <p:sp>
        <p:nvSpPr>
          <p:cNvPr id="4" name="Text 2"/>
          <p:cNvSpPr/>
          <p:nvPr/>
        </p:nvSpPr>
        <p:spPr>
          <a:xfrm>
            <a:off x="640080" y="1691640"/>
            <a:ext cx="10881360" cy="868680"/>
          </a:xfrm>
          <a:prstGeom prst="rect">
            <a:avLst/>
          </a:prstGeom>
          <a:noFill/>
          <a:ln/>
        </p:spPr>
        <p:txBody>
          <a:bodyPr wrap="square" rtlCol="0" anchor="ctr"/>
          <a:lstStyle/>
          <a:p>
            <a:pPr indent="0" marL="0">
              <a:lnSpc>
                <a:spcPct val="115000"/>
              </a:lnSpc>
              <a:buNone/>
            </a:pPr>
            <a:r>
              <a:rPr lang="en-US" sz="1600" dirty="0">
                <a:solidFill>
                  <a:srgbClr val="A6ADC0"/>
                </a:solidFill>
                <a:latin typeface="Calibri" pitchFamily="34" charset="0"/>
                <a:ea typeface="Calibri" pitchFamily="34" charset="-122"/>
                <a:cs typeface="Calibri" pitchFamily="34" charset="-120"/>
              </a:rPr>
              <a:t>Small agent failures propagate through connected systems and cause large-scale impact — errors spreading through tool sequences, one agent's failure taking down its dependents, resource depletion spreading, or security failures propagating along trust relationships.</a:t>
            </a:r>
            <a:endParaRPr lang="en-US" sz="1600" dirty="0"/>
          </a:p>
        </p:txBody>
      </p:sp>
      <p:sp>
        <p:nvSpPr>
          <p:cNvPr id="5" name="Shape 3"/>
          <p:cNvSpPr/>
          <p:nvPr/>
        </p:nvSpPr>
        <p:spPr>
          <a:xfrm>
            <a:off x="640080" y="2788920"/>
            <a:ext cx="3429000" cy="2971800"/>
          </a:xfrm>
          <a:prstGeom prst="roundRect">
            <a:avLst>
              <a:gd name="adj" fmla="val 2769"/>
            </a:avLst>
          </a:prstGeom>
          <a:solidFill>
            <a:srgbClr val="1A1F2E"/>
          </a:solidFill>
          <a:ln w="12700">
            <a:solidFill>
              <a:srgbClr val="2A3040"/>
            </a:solidFill>
            <a:prstDash val="solid"/>
          </a:ln>
        </p:spPr>
      </p:sp>
      <p:sp>
        <p:nvSpPr>
          <p:cNvPr id="6" name="Shape 4"/>
          <p:cNvSpPr/>
          <p:nvPr/>
        </p:nvSpPr>
        <p:spPr>
          <a:xfrm>
            <a:off x="640080" y="2788920"/>
            <a:ext cx="3429000" cy="54864"/>
          </a:xfrm>
          <a:prstGeom prst="rect">
            <a:avLst/>
          </a:prstGeom>
          <a:solidFill>
            <a:srgbClr val="FF5A5A"/>
          </a:solidFill>
          <a:ln/>
        </p:spPr>
      </p:sp>
      <p:sp>
        <p:nvSpPr>
          <p:cNvPr id="7" name="Text 5"/>
          <p:cNvSpPr/>
          <p:nvPr/>
        </p:nvSpPr>
        <p:spPr>
          <a:xfrm>
            <a:off x="914400" y="3063240"/>
            <a:ext cx="2880360" cy="274320"/>
          </a:xfrm>
          <a:prstGeom prst="rect">
            <a:avLst/>
          </a:prstGeom>
          <a:noFill/>
          <a:ln/>
        </p:spPr>
        <p:txBody>
          <a:bodyPr wrap="square" rtlCol="0" anchor="ctr"/>
          <a:lstStyle/>
          <a:p>
            <a:pPr indent="0" marL="0">
              <a:buNone/>
            </a:pPr>
            <a:r>
              <a:rPr lang="en-US" sz="1100" b="1" spc="200" kern="0" dirty="0">
                <a:solidFill>
                  <a:srgbClr val="FF5A5A"/>
                </a:solidFill>
                <a:latin typeface="Calibri" pitchFamily="34" charset="0"/>
                <a:ea typeface="Calibri" pitchFamily="34" charset="-122"/>
                <a:cs typeface="Calibri" pitchFamily="34" charset="-120"/>
              </a:rPr>
              <a:t>THE TWIST</a:t>
            </a:r>
            <a:endParaRPr lang="en-US" sz="1100" dirty="0"/>
          </a:p>
        </p:txBody>
      </p:sp>
      <p:sp>
        <p:nvSpPr>
          <p:cNvPr id="8" name="Text 6"/>
          <p:cNvSpPr/>
          <p:nvPr/>
        </p:nvSpPr>
        <p:spPr>
          <a:xfrm>
            <a:off x="914400" y="342900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Small becomes total</a:t>
            </a:r>
            <a:endParaRPr lang="en-US" sz="1900" dirty="0"/>
          </a:p>
        </p:txBody>
      </p:sp>
      <p:sp>
        <p:nvSpPr>
          <p:cNvPr id="9" name="Text 7"/>
          <p:cNvSpPr/>
          <p:nvPr/>
        </p:nvSpPr>
        <p:spPr>
          <a:xfrm>
            <a:off x="914400" y="3995928"/>
            <a:ext cx="2880360" cy="160020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A single malformed output or dead dependency snowballs across the fleet.</a:t>
            </a:r>
            <a:endParaRPr lang="en-US" sz="1350" dirty="0"/>
          </a:p>
        </p:txBody>
      </p:sp>
      <p:sp>
        <p:nvSpPr>
          <p:cNvPr id="10" name="Shape 8"/>
          <p:cNvSpPr/>
          <p:nvPr/>
        </p:nvSpPr>
        <p:spPr>
          <a:xfrm>
            <a:off x="4361688" y="2788920"/>
            <a:ext cx="3429000" cy="2971800"/>
          </a:xfrm>
          <a:prstGeom prst="roundRect">
            <a:avLst>
              <a:gd name="adj" fmla="val 2769"/>
            </a:avLst>
          </a:prstGeom>
          <a:solidFill>
            <a:srgbClr val="1A1F2E"/>
          </a:solidFill>
          <a:ln w="12700">
            <a:solidFill>
              <a:srgbClr val="2A3040"/>
            </a:solidFill>
            <a:prstDash val="solid"/>
          </a:ln>
        </p:spPr>
      </p:sp>
      <p:sp>
        <p:nvSpPr>
          <p:cNvPr id="11" name="Shape 9"/>
          <p:cNvSpPr/>
          <p:nvPr/>
        </p:nvSpPr>
        <p:spPr>
          <a:xfrm>
            <a:off x="4361688" y="2788920"/>
            <a:ext cx="3429000" cy="54864"/>
          </a:xfrm>
          <a:prstGeom prst="rect">
            <a:avLst/>
          </a:prstGeom>
          <a:solidFill>
            <a:srgbClr val="FF5A5A"/>
          </a:solidFill>
          <a:ln/>
        </p:spPr>
      </p:sp>
      <p:sp>
        <p:nvSpPr>
          <p:cNvPr id="12" name="Text 10"/>
          <p:cNvSpPr/>
          <p:nvPr/>
        </p:nvSpPr>
        <p:spPr>
          <a:xfrm>
            <a:off x="4636008" y="3063240"/>
            <a:ext cx="2880360" cy="274320"/>
          </a:xfrm>
          <a:prstGeom prst="rect">
            <a:avLst/>
          </a:prstGeom>
          <a:noFill/>
          <a:ln/>
        </p:spPr>
        <p:txBody>
          <a:bodyPr wrap="square" rtlCol="0" anchor="ctr"/>
          <a:lstStyle/>
          <a:p>
            <a:pPr indent="0" marL="0">
              <a:buNone/>
            </a:pPr>
            <a:r>
              <a:rPr lang="en-US" sz="1100" b="1" spc="200" kern="0" dirty="0">
                <a:solidFill>
                  <a:srgbClr val="FF5A5A"/>
                </a:solidFill>
                <a:latin typeface="Calibri" pitchFamily="34" charset="0"/>
                <a:ea typeface="Calibri" pitchFamily="34" charset="-122"/>
                <a:cs typeface="Calibri" pitchFamily="34" charset="-120"/>
              </a:rPr>
              <a:t>THE ENTRY</a:t>
            </a:r>
            <a:endParaRPr lang="en-US" sz="1100" dirty="0"/>
          </a:p>
        </p:txBody>
      </p:sp>
      <p:sp>
        <p:nvSpPr>
          <p:cNvPr id="13" name="Text 11"/>
          <p:cNvSpPr/>
          <p:nvPr/>
        </p:nvSpPr>
        <p:spPr>
          <a:xfrm>
            <a:off x="4636008" y="342900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Tight coupling</a:t>
            </a:r>
            <a:endParaRPr lang="en-US" sz="1900" dirty="0"/>
          </a:p>
        </p:txBody>
      </p:sp>
      <p:sp>
        <p:nvSpPr>
          <p:cNvPr id="14" name="Text 12"/>
          <p:cNvSpPr/>
          <p:nvPr/>
        </p:nvSpPr>
        <p:spPr>
          <a:xfrm>
            <a:off x="4636008" y="3995928"/>
            <a:ext cx="2880360" cy="160020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Agents that depend on each other and share tools and queues.</a:t>
            </a:r>
            <a:endParaRPr lang="en-US" sz="1350" dirty="0"/>
          </a:p>
        </p:txBody>
      </p:sp>
      <p:sp>
        <p:nvSpPr>
          <p:cNvPr id="15" name="Shape 13"/>
          <p:cNvSpPr/>
          <p:nvPr/>
        </p:nvSpPr>
        <p:spPr>
          <a:xfrm>
            <a:off x="8083296" y="2788920"/>
            <a:ext cx="3429000" cy="2971800"/>
          </a:xfrm>
          <a:prstGeom prst="roundRect">
            <a:avLst>
              <a:gd name="adj" fmla="val 2769"/>
            </a:avLst>
          </a:prstGeom>
          <a:solidFill>
            <a:srgbClr val="1A1F2E"/>
          </a:solidFill>
          <a:ln w="12700">
            <a:solidFill>
              <a:srgbClr val="2A3040"/>
            </a:solidFill>
            <a:prstDash val="solid"/>
          </a:ln>
        </p:spPr>
      </p:sp>
      <p:sp>
        <p:nvSpPr>
          <p:cNvPr id="16" name="Shape 14"/>
          <p:cNvSpPr/>
          <p:nvPr/>
        </p:nvSpPr>
        <p:spPr>
          <a:xfrm>
            <a:off x="8083296" y="2788920"/>
            <a:ext cx="3429000" cy="54864"/>
          </a:xfrm>
          <a:prstGeom prst="rect">
            <a:avLst/>
          </a:prstGeom>
          <a:solidFill>
            <a:srgbClr val="FF5A5A"/>
          </a:solidFill>
          <a:ln/>
        </p:spPr>
      </p:sp>
      <p:sp>
        <p:nvSpPr>
          <p:cNvPr id="17" name="Text 15"/>
          <p:cNvSpPr/>
          <p:nvPr/>
        </p:nvSpPr>
        <p:spPr>
          <a:xfrm>
            <a:off x="8357616" y="3063240"/>
            <a:ext cx="2880360" cy="274320"/>
          </a:xfrm>
          <a:prstGeom prst="rect">
            <a:avLst/>
          </a:prstGeom>
          <a:noFill/>
          <a:ln/>
        </p:spPr>
        <p:txBody>
          <a:bodyPr wrap="square" rtlCol="0" anchor="ctr"/>
          <a:lstStyle/>
          <a:p>
            <a:pPr indent="0" marL="0">
              <a:buNone/>
            </a:pPr>
            <a:r>
              <a:rPr lang="en-US" sz="1100" b="1" spc="200" kern="0" dirty="0">
                <a:solidFill>
                  <a:srgbClr val="FF5A5A"/>
                </a:solidFill>
                <a:latin typeface="Calibri" pitchFamily="34" charset="0"/>
                <a:ea typeface="Calibri" pitchFamily="34" charset="-122"/>
                <a:cs typeface="Calibri" pitchFamily="34" charset="-120"/>
              </a:rPr>
              <a:t>THE SPREAD</a:t>
            </a:r>
            <a:endParaRPr lang="en-US" sz="1100" dirty="0"/>
          </a:p>
        </p:txBody>
      </p:sp>
      <p:sp>
        <p:nvSpPr>
          <p:cNvPr id="18" name="Text 16"/>
          <p:cNvSpPr/>
          <p:nvPr/>
        </p:nvSpPr>
        <p:spPr>
          <a:xfrm>
            <a:off x="8357616" y="342900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Retry storms</a:t>
            </a:r>
            <a:endParaRPr lang="en-US" sz="1900" dirty="0"/>
          </a:p>
        </p:txBody>
      </p:sp>
      <p:sp>
        <p:nvSpPr>
          <p:cNvPr id="19" name="Text 17"/>
          <p:cNvSpPr/>
          <p:nvPr/>
        </p:nvSpPr>
        <p:spPr>
          <a:xfrm>
            <a:off x="8357616" y="3995928"/>
            <a:ext cx="2880360" cy="160020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Well-meant retries amplify the failure until resources are exhausted.</a:t>
            </a:r>
            <a:endParaRPr lang="en-US" sz="1350" dirty="0"/>
          </a:p>
        </p:txBody>
      </p:sp>
      <p:sp>
        <p:nvSpPr>
          <p:cNvPr id="20" name="Text 18"/>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21" name="Text 19"/>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A WAY TO PICTURE IT</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One tripped breaker, the whole block dark</a:t>
            </a:r>
            <a:endParaRPr lang="en-US" sz="3800" dirty="0"/>
          </a:p>
        </p:txBody>
      </p:sp>
      <p:sp>
        <p:nvSpPr>
          <p:cNvPr id="4" name="Text 2"/>
          <p:cNvSpPr/>
          <p:nvPr/>
        </p:nvSpPr>
        <p:spPr>
          <a:xfrm>
            <a:off x="640080" y="1737360"/>
            <a:ext cx="10881360" cy="914400"/>
          </a:xfrm>
          <a:prstGeom prst="rect">
            <a:avLst/>
          </a:prstGeom>
          <a:noFill/>
          <a:ln/>
        </p:spPr>
        <p:txBody>
          <a:bodyPr wrap="square" rtlCol="0" anchor="ctr"/>
          <a:lstStyle/>
          <a:p>
            <a:pPr indent="0" marL="0">
              <a:lnSpc>
                <a:spcPct val="115000"/>
              </a:lnSpc>
              <a:buNone/>
            </a:pPr>
            <a:r>
              <a:rPr lang="en-US" sz="1550" dirty="0">
                <a:solidFill>
                  <a:srgbClr val="A6ADC0"/>
                </a:solidFill>
                <a:latin typeface="Calibri" pitchFamily="34" charset="0"/>
                <a:ea typeface="Calibri" pitchFamily="34" charset="-122"/>
                <a:cs typeface="Calibri" pitchFamily="34" charset="-120"/>
              </a:rPr>
              <a:t>A single overloaded circuit trips, so its neighbours pick up the load, overload, and trip too. Without isolation, one fault marches across the grid until the entire block goes dark — each step 'helping,' each step spreading it.</a:t>
            </a:r>
            <a:endParaRPr lang="en-US" sz="1550" dirty="0"/>
          </a:p>
        </p:txBody>
      </p:sp>
      <p:sp>
        <p:nvSpPr>
          <p:cNvPr id="5" name="Shape 3"/>
          <p:cNvSpPr/>
          <p:nvPr/>
        </p:nvSpPr>
        <p:spPr>
          <a:xfrm>
            <a:off x="640080" y="2880360"/>
            <a:ext cx="3429000" cy="2880360"/>
          </a:xfrm>
          <a:prstGeom prst="roundRect">
            <a:avLst>
              <a:gd name="adj" fmla="val 2857"/>
            </a:avLst>
          </a:prstGeom>
          <a:solidFill>
            <a:srgbClr val="1A1F2E"/>
          </a:solidFill>
          <a:ln w="12700">
            <a:solidFill>
              <a:srgbClr val="2A3040"/>
            </a:solidFill>
            <a:prstDash val="solid"/>
          </a:ln>
        </p:spPr>
      </p:sp>
      <p:sp>
        <p:nvSpPr>
          <p:cNvPr id="6" name="Shape 4"/>
          <p:cNvSpPr/>
          <p:nvPr/>
        </p:nvSpPr>
        <p:spPr>
          <a:xfrm>
            <a:off x="640080" y="2880360"/>
            <a:ext cx="3429000" cy="54864"/>
          </a:xfrm>
          <a:prstGeom prst="rect">
            <a:avLst/>
          </a:prstGeom>
          <a:solidFill>
            <a:srgbClr val="F4B740"/>
          </a:solidFill>
          <a:ln/>
        </p:spPr>
      </p:sp>
      <p:sp>
        <p:nvSpPr>
          <p:cNvPr id="7" name="Text 5"/>
          <p:cNvSpPr/>
          <p:nvPr/>
        </p:nvSpPr>
        <p:spPr>
          <a:xfrm>
            <a:off x="914400" y="3154680"/>
            <a:ext cx="2880360" cy="274320"/>
          </a:xfrm>
          <a:prstGeom prst="rect">
            <a:avLst/>
          </a:prstGeom>
          <a:noFill/>
          <a:ln/>
        </p:spPr>
        <p:txBody>
          <a:bodyPr wrap="square" rtlCol="0" anchor="ctr"/>
          <a:lstStyle/>
          <a:p>
            <a:pPr indent="0" marL="0">
              <a:buNone/>
            </a:pPr>
            <a:r>
              <a:rPr lang="en-US" sz="1100" b="1" spc="200" kern="0" dirty="0">
                <a:solidFill>
                  <a:srgbClr val="F4B740"/>
                </a:solidFill>
                <a:latin typeface="Calibri" pitchFamily="34" charset="0"/>
                <a:ea typeface="Calibri" pitchFamily="34" charset="-122"/>
                <a:cs typeface="Calibri" pitchFamily="34" charset="-120"/>
              </a:rPr>
              <a:t>THE BREAKER</a:t>
            </a:r>
            <a:endParaRPr lang="en-US" sz="1100" dirty="0"/>
          </a:p>
        </p:txBody>
      </p:sp>
      <p:sp>
        <p:nvSpPr>
          <p:cNvPr id="8" name="Text 6"/>
          <p:cNvSpPr/>
          <p:nvPr/>
        </p:nvSpPr>
        <p:spPr>
          <a:xfrm>
            <a:off x="914400" y="352044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A failing agent</a:t>
            </a:r>
            <a:endParaRPr lang="en-US" sz="1900" dirty="0"/>
          </a:p>
        </p:txBody>
      </p:sp>
      <p:sp>
        <p:nvSpPr>
          <p:cNvPr id="9" name="Text 7"/>
          <p:cNvSpPr/>
          <p:nvPr/>
        </p:nvSpPr>
        <p:spPr>
          <a:xfrm>
            <a:off x="914400" y="4087368"/>
            <a:ext cx="2880360" cy="150876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One component errors, stalls, or floods.</a:t>
            </a:r>
            <a:endParaRPr lang="en-US" sz="1350" dirty="0"/>
          </a:p>
        </p:txBody>
      </p:sp>
      <p:sp>
        <p:nvSpPr>
          <p:cNvPr id="10" name="Shape 8"/>
          <p:cNvSpPr/>
          <p:nvPr/>
        </p:nvSpPr>
        <p:spPr>
          <a:xfrm>
            <a:off x="4361688" y="2880360"/>
            <a:ext cx="3429000" cy="2880360"/>
          </a:xfrm>
          <a:prstGeom prst="roundRect">
            <a:avLst>
              <a:gd name="adj" fmla="val 2857"/>
            </a:avLst>
          </a:prstGeom>
          <a:solidFill>
            <a:srgbClr val="1A1F2E"/>
          </a:solidFill>
          <a:ln w="12700">
            <a:solidFill>
              <a:srgbClr val="2A3040"/>
            </a:solidFill>
            <a:prstDash val="solid"/>
          </a:ln>
        </p:spPr>
      </p:sp>
      <p:sp>
        <p:nvSpPr>
          <p:cNvPr id="11" name="Shape 9"/>
          <p:cNvSpPr/>
          <p:nvPr/>
        </p:nvSpPr>
        <p:spPr>
          <a:xfrm>
            <a:off x="4361688" y="2880360"/>
            <a:ext cx="3429000" cy="54864"/>
          </a:xfrm>
          <a:prstGeom prst="rect">
            <a:avLst/>
          </a:prstGeom>
          <a:solidFill>
            <a:srgbClr val="F4B740"/>
          </a:solidFill>
          <a:ln/>
        </p:spPr>
      </p:sp>
      <p:sp>
        <p:nvSpPr>
          <p:cNvPr id="12" name="Text 10"/>
          <p:cNvSpPr/>
          <p:nvPr/>
        </p:nvSpPr>
        <p:spPr>
          <a:xfrm>
            <a:off x="4636008" y="3154680"/>
            <a:ext cx="2880360" cy="274320"/>
          </a:xfrm>
          <a:prstGeom prst="rect">
            <a:avLst/>
          </a:prstGeom>
          <a:noFill/>
          <a:ln/>
        </p:spPr>
        <p:txBody>
          <a:bodyPr wrap="square" rtlCol="0" anchor="ctr"/>
          <a:lstStyle/>
          <a:p>
            <a:pPr indent="0" marL="0">
              <a:buNone/>
            </a:pPr>
            <a:r>
              <a:rPr lang="en-US" sz="1100" b="1" spc="200" kern="0" dirty="0">
                <a:solidFill>
                  <a:srgbClr val="F4B740"/>
                </a:solidFill>
                <a:latin typeface="Calibri" pitchFamily="34" charset="0"/>
                <a:ea typeface="Calibri" pitchFamily="34" charset="-122"/>
                <a:cs typeface="Calibri" pitchFamily="34" charset="-120"/>
              </a:rPr>
              <a:t>THE GRID</a:t>
            </a:r>
            <a:endParaRPr lang="en-US" sz="1100" dirty="0"/>
          </a:p>
        </p:txBody>
      </p:sp>
      <p:sp>
        <p:nvSpPr>
          <p:cNvPr id="13" name="Text 11"/>
          <p:cNvSpPr/>
          <p:nvPr/>
        </p:nvSpPr>
        <p:spPr>
          <a:xfrm>
            <a:off x="4636008" y="352044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Connected fleet</a:t>
            </a:r>
            <a:endParaRPr lang="en-US" sz="1900" dirty="0"/>
          </a:p>
        </p:txBody>
      </p:sp>
      <p:sp>
        <p:nvSpPr>
          <p:cNvPr id="14" name="Text 12"/>
          <p:cNvSpPr/>
          <p:nvPr/>
        </p:nvSpPr>
        <p:spPr>
          <a:xfrm>
            <a:off x="4636008" y="4087368"/>
            <a:ext cx="2880360" cy="150876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Dependents retry and absorb load, spreading the fault.</a:t>
            </a:r>
            <a:endParaRPr lang="en-US" sz="1350" dirty="0"/>
          </a:p>
        </p:txBody>
      </p:sp>
      <p:sp>
        <p:nvSpPr>
          <p:cNvPr id="15" name="Shape 13"/>
          <p:cNvSpPr/>
          <p:nvPr/>
        </p:nvSpPr>
        <p:spPr>
          <a:xfrm>
            <a:off x="8083296" y="2880360"/>
            <a:ext cx="3429000" cy="2880360"/>
          </a:xfrm>
          <a:prstGeom prst="roundRect">
            <a:avLst>
              <a:gd name="adj" fmla="val 2857"/>
            </a:avLst>
          </a:prstGeom>
          <a:solidFill>
            <a:srgbClr val="1A1F2E"/>
          </a:solidFill>
          <a:ln w="12700">
            <a:solidFill>
              <a:srgbClr val="2A3040"/>
            </a:solidFill>
            <a:prstDash val="solid"/>
          </a:ln>
        </p:spPr>
      </p:sp>
      <p:sp>
        <p:nvSpPr>
          <p:cNvPr id="16" name="Shape 14"/>
          <p:cNvSpPr/>
          <p:nvPr/>
        </p:nvSpPr>
        <p:spPr>
          <a:xfrm>
            <a:off x="8083296" y="2880360"/>
            <a:ext cx="3429000" cy="54864"/>
          </a:xfrm>
          <a:prstGeom prst="rect">
            <a:avLst/>
          </a:prstGeom>
          <a:solidFill>
            <a:srgbClr val="57D6A0"/>
          </a:solidFill>
          <a:ln/>
        </p:spPr>
      </p:sp>
      <p:sp>
        <p:nvSpPr>
          <p:cNvPr id="17" name="Text 15"/>
          <p:cNvSpPr/>
          <p:nvPr/>
        </p:nvSpPr>
        <p:spPr>
          <a:xfrm>
            <a:off x="8357616" y="3154680"/>
            <a:ext cx="2880360" cy="274320"/>
          </a:xfrm>
          <a:prstGeom prst="rect">
            <a:avLst/>
          </a:prstGeom>
          <a:noFill/>
          <a:ln/>
        </p:spPr>
        <p:txBody>
          <a:bodyPr wrap="square" rtlCol="0" anchor="ctr"/>
          <a:lstStyle/>
          <a:p>
            <a:pPr indent="0" marL="0">
              <a:buNone/>
            </a:pPr>
            <a:r>
              <a:rPr lang="en-US" sz="1100" b="1" spc="200" kern="0" dirty="0">
                <a:solidFill>
                  <a:srgbClr val="57D6A0"/>
                </a:solidFill>
                <a:latin typeface="Calibri" pitchFamily="34" charset="0"/>
                <a:ea typeface="Calibri" pitchFamily="34" charset="-122"/>
                <a:cs typeface="Calibri" pitchFamily="34" charset="-120"/>
              </a:rPr>
              <a:t>THE FIX</a:t>
            </a:r>
            <a:endParaRPr lang="en-US" sz="1100" dirty="0"/>
          </a:p>
        </p:txBody>
      </p:sp>
      <p:sp>
        <p:nvSpPr>
          <p:cNvPr id="18" name="Text 16"/>
          <p:cNvSpPr/>
          <p:nvPr/>
        </p:nvSpPr>
        <p:spPr>
          <a:xfrm>
            <a:off x="8357616" y="352044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Isolate the fault</a:t>
            </a:r>
            <a:endParaRPr lang="en-US" sz="1900" dirty="0"/>
          </a:p>
        </p:txBody>
      </p:sp>
      <p:sp>
        <p:nvSpPr>
          <p:cNvPr id="19" name="Text 17"/>
          <p:cNvSpPr/>
          <p:nvPr/>
        </p:nvSpPr>
        <p:spPr>
          <a:xfrm>
            <a:off x="8357616" y="4087368"/>
            <a:ext cx="2880360" cy="150876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Circuit breakers and bulkheads stop one failure from taking the rest.</a:t>
            </a:r>
            <a:endParaRPr lang="en-US" sz="1350" dirty="0"/>
          </a:p>
        </p:txBody>
      </p:sp>
      <p:sp>
        <p:nvSpPr>
          <p:cNvPr id="20" name="Text 18"/>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21" name="Text 19"/>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WHY AGENTS MAKE IT WORSE</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The stakes are higher with agents</a:t>
            </a:r>
            <a:endParaRPr lang="en-US" sz="3800" dirty="0"/>
          </a:p>
        </p:txBody>
      </p:sp>
      <p:sp>
        <p:nvSpPr>
          <p:cNvPr id="4" name="Shape 2"/>
          <p:cNvSpPr/>
          <p:nvPr/>
        </p:nvSpPr>
        <p:spPr>
          <a:xfrm>
            <a:off x="640080" y="2286000"/>
            <a:ext cx="5257800" cy="3017520"/>
          </a:xfrm>
          <a:prstGeom prst="roundRect">
            <a:avLst>
              <a:gd name="adj" fmla="val 2727"/>
            </a:avLst>
          </a:prstGeom>
          <a:solidFill>
            <a:srgbClr val="1A1F2E"/>
          </a:solidFill>
          <a:ln w="12700">
            <a:solidFill>
              <a:srgbClr val="2A3040"/>
            </a:solidFill>
            <a:prstDash val="solid"/>
          </a:ln>
        </p:spPr>
      </p:sp>
      <p:sp>
        <p:nvSpPr>
          <p:cNvPr id="5" name="Shape 3"/>
          <p:cNvSpPr/>
          <p:nvPr/>
        </p:nvSpPr>
        <p:spPr>
          <a:xfrm>
            <a:off x="640080" y="2286000"/>
            <a:ext cx="5257800" cy="54864"/>
          </a:xfrm>
          <a:prstGeom prst="rect">
            <a:avLst/>
          </a:prstGeom>
          <a:solidFill>
            <a:srgbClr val="A6ADC0"/>
          </a:solidFill>
          <a:ln/>
        </p:spPr>
      </p:sp>
      <p:sp>
        <p:nvSpPr>
          <p:cNvPr id="6" name="Text 4"/>
          <p:cNvSpPr/>
          <p:nvPr/>
        </p:nvSpPr>
        <p:spPr>
          <a:xfrm>
            <a:off x="960120" y="2578608"/>
            <a:ext cx="4617720" cy="274320"/>
          </a:xfrm>
          <a:prstGeom prst="rect">
            <a:avLst/>
          </a:prstGeom>
          <a:noFill/>
          <a:ln/>
        </p:spPr>
        <p:txBody>
          <a:bodyPr wrap="square" rtlCol="0" anchor="ctr"/>
          <a:lstStyle/>
          <a:p>
            <a:pPr indent="0" marL="0">
              <a:buNone/>
            </a:pPr>
            <a:r>
              <a:rPr lang="en-US" sz="1200" b="1" spc="200" kern="0" dirty="0">
                <a:solidFill>
                  <a:srgbClr val="A6ADC0"/>
                </a:solidFill>
                <a:latin typeface="Calibri" pitchFamily="34" charset="0"/>
                <a:ea typeface="Calibri" pitchFamily="34" charset="-122"/>
                <a:cs typeface="Calibri" pitchFamily="34" charset="-120"/>
              </a:rPr>
              <a:t>CLASSIC LLM / APP</a:t>
            </a:r>
            <a:endParaRPr lang="en-US" sz="1200" dirty="0"/>
          </a:p>
        </p:txBody>
      </p:sp>
      <p:sp>
        <p:nvSpPr>
          <p:cNvPr id="7" name="Text 5"/>
          <p:cNvSpPr/>
          <p:nvPr/>
        </p:nvSpPr>
        <p:spPr>
          <a:xfrm>
            <a:off x="960120" y="2971800"/>
            <a:ext cx="4617720" cy="457200"/>
          </a:xfrm>
          <a:prstGeom prst="rect">
            <a:avLst/>
          </a:prstGeom>
          <a:noFill/>
          <a:ln/>
        </p:spPr>
        <p:txBody>
          <a:bodyPr wrap="square" rtlCol="0" anchor="ctr"/>
          <a:lstStyle/>
          <a:p>
            <a:pPr indent="0" marL="0">
              <a:buNone/>
            </a:pPr>
            <a:r>
              <a:rPr lang="en-US" sz="2200" b="1" dirty="0">
                <a:solidFill>
                  <a:srgbClr val="EBEDF3"/>
                </a:solidFill>
                <a:latin typeface="Cambria" pitchFamily="34" charset="0"/>
                <a:ea typeface="Cambria" pitchFamily="34" charset="-122"/>
                <a:cs typeface="Cambria" pitchFamily="34" charset="-120"/>
              </a:rPr>
              <a:t>Bounded impact</a:t>
            </a:r>
            <a:endParaRPr lang="en-US" sz="2200" dirty="0"/>
          </a:p>
        </p:txBody>
      </p:sp>
      <p:sp>
        <p:nvSpPr>
          <p:cNvPr id="8" name="Text 6"/>
          <p:cNvSpPr/>
          <p:nvPr/>
        </p:nvSpPr>
        <p:spPr>
          <a:xfrm>
            <a:off x="960120" y="3611880"/>
            <a:ext cx="4617720" cy="1554480"/>
          </a:xfrm>
          <a:prstGeom prst="rect">
            <a:avLst/>
          </a:prstGeom>
          <a:noFill/>
          <a:ln/>
        </p:spPr>
        <p:txBody>
          <a:bodyPr wrap="square" rtlCol="0" anchor="t"/>
          <a:lstStyle/>
          <a:p>
            <a:pPr indent="0" marL="0">
              <a:lnSpc>
                <a:spcPct val="120000"/>
              </a:lnSpc>
              <a:buNone/>
            </a:pPr>
            <a:r>
              <a:rPr lang="en-US" sz="1450" dirty="0">
                <a:solidFill>
                  <a:srgbClr val="A6ADC0"/>
                </a:solidFill>
                <a:latin typeface="Calibri" pitchFamily="34" charset="0"/>
                <a:ea typeface="Calibri" pitchFamily="34" charset="-122"/>
                <a:cs typeface="Calibri" pitchFamily="34" charset="-120"/>
              </a:rPr>
              <a:t>A crashed service returns errors until it restarts, affecting its own callers.</a:t>
            </a:r>
            <a:endParaRPr lang="en-US" sz="1450" dirty="0"/>
          </a:p>
        </p:txBody>
      </p:sp>
      <p:sp>
        <p:nvSpPr>
          <p:cNvPr id="9" name="Shape 7"/>
          <p:cNvSpPr/>
          <p:nvPr/>
        </p:nvSpPr>
        <p:spPr>
          <a:xfrm>
            <a:off x="6263640" y="2286000"/>
            <a:ext cx="5257800" cy="3017520"/>
          </a:xfrm>
          <a:prstGeom prst="roundRect">
            <a:avLst>
              <a:gd name="adj" fmla="val 2727"/>
            </a:avLst>
          </a:prstGeom>
          <a:solidFill>
            <a:srgbClr val="1A1F2E"/>
          </a:solidFill>
          <a:ln w="12700">
            <a:solidFill>
              <a:srgbClr val="2A3040"/>
            </a:solidFill>
            <a:prstDash val="solid"/>
          </a:ln>
        </p:spPr>
      </p:sp>
      <p:sp>
        <p:nvSpPr>
          <p:cNvPr id="10" name="Shape 8"/>
          <p:cNvSpPr/>
          <p:nvPr/>
        </p:nvSpPr>
        <p:spPr>
          <a:xfrm>
            <a:off x="6263640" y="2286000"/>
            <a:ext cx="5257800" cy="54864"/>
          </a:xfrm>
          <a:prstGeom prst="rect">
            <a:avLst/>
          </a:prstGeom>
          <a:solidFill>
            <a:srgbClr val="FF5A5A"/>
          </a:solidFill>
          <a:ln/>
        </p:spPr>
      </p:sp>
      <p:sp>
        <p:nvSpPr>
          <p:cNvPr id="11" name="Text 9"/>
          <p:cNvSpPr/>
          <p:nvPr/>
        </p:nvSpPr>
        <p:spPr>
          <a:xfrm>
            <a:off x="6583680" y="2578608"/>
            <a:ext cx="4617720" cy="274320"/>
          </a:xfrm>
          <a:prstGeom prst="rect">
            <a:avLst/>
          </a:prstGeom>
          <a:noFill/>
          <a:ln/>
        </p:spPr>
        <p:txBody>
          <a:bodyPr wrap="square" rtlCol="0" anchor="ctr"/>
          <a:lstStyle/>
          <a:p>
            <a:pPr indent="0" marL="0">
              <a:buNone/>
            </a:pPr>
            <a:r>
              <a:rPr lang="en-US" sz="1200" b="1" spc="200" kern="0" dirty="0">
                <a:solidFill>
                  <a:srgbClr val="FF5A5A"/>
                </a:solidFill>
                <a:latin typeface="Calibri" pitchFamily="34" charset="0"/>
                <a:ea typeface="Calibri" pitchFamily="34" charset="-122"/>
                <a:cs typeface="Calibri" pitchFamily="34" charset="-120"/>
              </a:rPr>
              <a:t>AGENTIC</a:t>
            </a:r>
            <a:endParaRPr lang="en-US" sz="1200" dirty="0"/>
          </a:p>
        </p:txBody>
      </p:sp>
      <p:sp>
        <p:nvSpPr>
          <p:cNvPr id="12" name="Text 10"/>
          <p:cNvSpPr/>
          <p:nvPr/>
        </p:nvSpPr>
        <p:spPr>
          <a:xfrm>
            <a:off x="6583680" y="2971800"/>
            <a:ext cx="4617720" cy="457200"/>
          </a:xfrm>
          <a:prstGeom prst="rect">
            <a:avLst/>
          </a:prstGeom>
          <a:noFill/>
          <a:ln/>
        </p:spPr>
        <p:txBody>
          <a:bodyPr wrap="square" rtlCol="0" anchor="ctr"/>
          <a:lstStyle/>
          <a:p>
            <a:pPr indent="0" marL="0">
              <a:buNone/>
            </a:pPr>
            <a:r>
              <a:rPr lang="en-US" sz="2200" b="1" dirty="0">
                <a:solidFill>
                  <a:srgbClr val="EBEDF3"/>
                </a:solidFill>
                <a:latin typeface="Cambria" pitchFamily="34" charset="0"/>
                <a:ea typeface="Cambria" pitchFamily="34" charset="-122"/>
                <a:cs typeface="Cambria" pitchFamily="34" charset="-120"/>
              </a:rPr>
              <a:t>Real-world action</a:t>
            </a:r>
            <a:endParaRPr lang="en-US" sz="2200" dirty="0"/>
          </a:p>
        </p:txBody>
      </p:sp>
      <p:sp>
        <p:nvSpPr>
          <p:cNvPr id="13" name="Text 11"/>
          <p:cNvSpPr/>
          <p:nvPr/>
        </p:nvSpPr>
        <p:spPr>
          <a:xfrm>
            <a:off x="6583680" y="3611880"/>
            <a:ext cx="4617720" cy="1554480"/>
          </a:xfrm>
          <a:prstGeom prst="rect">
            <a:avLst/>
          </a:prstGeom>
          <a:noFill/>
          <a:ln/>
        </p:spPr>
        <p:txBody>
          <a:bodyPr wrap="square" rtlCol="0" anchor="t"/>
          <a:lstStyle/>
          <a:p>
            <a:pPr indent="0" marL="0">
              <a:lnSpc>
                <a:spcPct val="120000"/>
              </a:lnSpc>
              <a:buNone/>
            </a:pPr>
            <a:r>
              <a:rPr lang="en-US" sz="1450" dirty="0">
                <a:solidFill>
                  <a:srgbClr val="A6ADC0"/>
                </a:solidFill>
                <a:latin typeface="Calibri" pitchFamily="34" charset="0"/>
                <a:ea typeface="Calibri" pitchFamily="34" charset="-122"/>
                <a:cs typeface="Calibri" pitchFamily="34" charset="-120"/>
              </a:rPr>
              <a:t>Agents retry, fan out, and depend on shared tools, so one failure triggers retry storms and resource exhaustion that cascade across the whole orchestration.</a:t>
            </a:r>
            <a:endParaRPr lang="en-US" sz="1450" dirty="0"/>
          </a:p>
        </p:txBody>
      </p:sp>
      <p:sp>
        <p:nvSpPr>
          <p:cNvPr id="14" name="Text 12"/>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15" name="Text 13"/>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ANATOMY OF THE ATTACK</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How it unfolds</a:t>
            </a:r>
            <a:endParaRPr lang="en-US" sz="3800" dirty="0"/>
          </a:p>
        </p:txBody>
      </p:sp>
      <p:sp>
        <p:nvSpPr>
          <p:cNvPr id="4" name="Shape 2"/>
          <p:cNvSpPr/>
          <p:nvPr/>
        </p:nvSpPr>
        <p:spPr>
          <a:xfrm>
            <a:off x="640080" y="2377440"/>
            <a:ext cx="2029968" cy="2697480"/>
          </a:xfrm>
          <a:prstGeom prst="roundRect">
            <a:avLst>
              <a:gd name="adj" fmla="val 4054"/>
            </a:avLst>
          </a:prstGeom>
          <a:solidFill>
            <a:srgbClr val="1A1F2E"/>
          </a:solidFill>
          <a:ln w="12700">
            <a:solidFill>
              <a:srgbClr val="2A3040"/>
            </a:solidFill>
            <a:prstDash val="solid"/>
          </a:ln>
        </p:spPr>
      </p:sp>
      <p:sp>
        <p:nvSpPr>
          <p:cNvPr id="5" name="Text 3"/>
          <p:cNvSpPr/>
          <p:nvPr/>
        </p:nvSpPr>
        <p:spPr>
          <a:xfrm>
            <a:off x="841248" y="2633472"/>
            <a:ext cx="1627632" cy="320040"/>
          </a:xfrm>
          <a:prstGeom prst="rect">
            <a:avLst/>
          </a:prstGeom>
          <a:noFill/>
          <a:ln/>
        </p:spPr>
        <p:txBody>
          <a:bodyPr wrap="square" rtlCol="0" anchor="ctr"/>
          <a:lstStyle/>
          <a:p>
            <a:pPr indent="0" marL="0">
              <a:buNone/>
            </a:pPr>
            <a:r>
              <a:rPr lang="en-US" sz="1100" b="1" spc="100" kern="0" dirty="0">
                <a:solidFill>
                  <a:srgbClr val="F4B740"/>
                </a:solidFill>
                <a:latin typeface="Consolas" pitchFamily="34" charset="0"/>
                <a:ea typeface="Consolas" pitchFamily="34" charset="-122"/>
                <a:cs typeface="Consolas" pitchFamily="34" charset="-120"/>
              </a:rPr>
              <a:t>01</a:t>
            </a:r>
            <a:endParaRPr lang="en-US" sz="1100" dirty="0"/>
          </a:p>
        </p:txBody>
      </p:sp>
      <p:sp>
        <p:nvSpPr>
          <p:cNvPr id="6" name="Text 4"/>
          <p:cNvSpPr/>
          <p:nvPr/>
        </p:nvSpPr>
        <p:spPr>
          <a:xfrm>
            <a:off x="841248" y="3035808"/>
            <a:ext cx="1627632"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FAIL</a:t>
            </a:r>
            <a:endParaRPr lang="en-US" sz="1700" dirty="0"/>
          </a:p>
        </p:txBody>
      </p:sp>
      <p:sp>
        <p:nvSpPr>
          <p:cNvPr id="7" name="Text 5"/>
          <p:cNvSpPr/>
          <p:nvPr/>
        </p:nvSpPr>
        <p:spPr>
          <a:xfrm>
            <a:off x="841248" y="3602736"/>
            <a:ext cx="1627632" cy="132588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One agent errors, stalls, or emits bad output.</a:t>
            </a:r>
            <a:endParaRPr lang="en-US" sz="1200" dirty="0"/>
          </a:p>
        </p:txBody>
      </p:sp>
      <p:sp>
        <p:nvSpPr>
          <p:cNvPr id="8" name="Text 6"/>
          <p:cNvSpPr/>
          <p:nvPr/>
        </p:nvSpPr>
        <p:spPr>
          <a:xfrm>
            <a:off x="2651760" y="329184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9" name="Shape 7"/>
          <p:cNvSpPr/>
          <p:nvPr/>
        </p:nvSpPr>
        <p:spPr>
          <a:xfrm>
            <a:off x="2852928" y="2377440"/>
            <a:ext cx="2029968" cy="2697480"/>
          </a:xfrm>
          <a:prstGeom prst="roundRect">
            <a:avLst>
              <a:gd name="adj" fmla="val 4054"/>
            </a:avLst>
          </a:prstGeom>
          <a:solidFill>
            <a:srgbClr val="1A1F2E"/>
          </a:solidFill>
          <a:ln w="12700">
            <a:solidFill>
              <a:srgbClr val="2A3040"/>
            </a:solidFill>
            <a:prstDash val="solid"/>
          </a:ln>
        </p:spPr>
      </p:sp>
      <p:sp>
        <p:nvSpPr>
          <p:cNvPr id="10" name="Text 8"/>
          <p:cNvSpPr/>
          <p:nvPr/>
        </p:nvSpPr>
        <p:spPr>
          <a:xfrm>
            <a:off x="3054096" y="2633472"/>
            <a:ext cx="1627632" cy="320040"/>
          </a:xfrm>
          <a:prstGeom prst="rect">
            <a:avLst/>
          </a:prstGeom>
          <a:noFill/>
          <a:ln/>
        </p:spPr>
        <p:txBody>
          <a:bodyPr wrap="square" rtlCol="0" anchor="ctr"/>
          <a:lstStyle/>
          <a:p>
            <a:pPr indent="0" marL="0">
              <a:buNone/>
            </a:pPr>
            <a:r>
              <a:rPr lang="en-US" sz="1100" b="1" spc="100" kern="0" dirty="0">
                <a:solidFill>
                  <a:srgbClr val="F4B740"/>
                </a:solidFill>
                <a:latin typeface="Consolas" pitchFamily="34" charset="0"/>
                <a:ea typeface="Consolas" pitchFamily="34" charset="-122"/>
                <a:cs typeface="Consolas" pitchFamily="34" charset="-120"/>
              </a:rPr>
              <a:t>02</a:t>
            </a:r>
            <a:endParaRPr lang="en-US" sz="1100" dirty="0"/>
          </a:p>
        </p:txBody>
      </p:sp>
      <p:sp>
        <p:nvSpPr>
          <p:cNvPr id="11" name="Text 9"/>
          <p:cNvSpPr/>
          <p:nvPr/>
        </p:nvSpPr>
        <p:spPr>
          <a:xfrm>
            <a:off x="3054096" y="3035808"/>
            <a:ext cx="1627632"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RETRY</a:t>
            </a:r>
            <a:endParaRPr lang="en-US" sz="1700" dirty="0"/>
          </a:p>
        </p:txBody>
      </p:sp>
      <p:sp>
        <p:nvSpPr>
          <p:cNvPr id="12" name="Text 10"/>
          <p:cNvSpPr/>
          <p:nvPr/>
        </p:nvSpPr>
        <p:spPr>
          <a:xfrm>
            <a:off x="3054096" y="3602736"/>
            <a:ext cx="1627632" cy="132588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Dependents retry aggressively, adding load.</a:t>
            </a:r>
            <a:endParaRPr lang="en-US" sz="1200" dirty="0"/>
          </a:p>
        </p:txBody>
      </p:sp>
      <p:sp>
        <p:nvSpPr>
          <p:cNvPr id="13" name="Text 11"/>
          <p:cNvSpPr/>
          <p:nvPr/>
        </p:nvSpPr>
        <p:spPr>
          <a:xfrm>
            <a:off x="4864608" y="329184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14" name="Shape 12"/>
          <p:cNvSpPr/>
          <p:nvPr/>
        </p:nvSpPr>
        <p:spPr>
          <a:xfrm>
            <a:off x="5065776" y="2377440"/>
            <a:ext cx="2029968" cy="2697480"/>
          </a:xfrm>
          <a:prstGeom prst="roundRect">
            <a:avLst>
              <a:gd name="adj" fmla="val 4054"/>
            </a:avLst>
          </a:prstGeom>
          <a:solidFill>
            <a:srgbClr val="1A1F2E"/>
          </a:solidFill>
          <a:ln w="12700">
            <a:solidFill>
              <a:srgbClr val="FF5A5A"/>
            </a:solidFill>
            <a:prstDash val="solid"/>
          </a:ln>
        </p:spPr>
      </p:sp>
      <p:sp>
        <p:nvSpPr>
          <p:cNvPr id="15" name="Text 13"/>
          <p:cNvSpPr/>
          <p:nvPr/>
        </p:nvSpPr>
        <p:spPr>
          <a:xfrm>
            <a:off x="5266944" y="2633472"/>
            <a:ext cx="1627632" cy="320040"/>
          </a:xfrm>
          <a:prstGeom prst="rect">
            <a:avLst/>
          </a:prstGeom>
          <a:noFill/>
          <a:ln/>
        </p:spPr>
        <p:txBody>
          <a:bodyPr wrap="square" rtlCol="0" anchor="ctr"/>
          <a:lstStyle/>
          <a:p>
            <a:pPr indent="0" marL="0">
              <a:buNone/>
            </a:pPr>
            <a:r>
              <a:rPr lang="en-US" sz="1100" b="1" spc="100" kern="0" dirty="0">
                <a:solidFill>
                  <a:srgbClr val="FF5A5A"/>
                </a:solidFill>
                <a:latin typeface="Consolas" pitchFamily="34" charset="0"/>
                <a:ea typeface="Consolas" pitchFamily="34" charset="-122"/>
                <a:cs typeface="Consolas" pitchFamily="34" charset="-120"/>
              </a:rPr>
              <a:t>03</a:t>
            </a:r>
            <a:endParaRPr lang="en-US" sz="1100" dirty="0"/>
          </a:p>
        </p:txBody>
      </p:sp>
      <p:sp>
        <p:nvSpPr>
          <p:cNvPr id="16" name="Text 14"/>
          <p:cNvSpPr/>
          <p:nvPr/>
        </p:nvSpPr>
        <p:spPr>
          <a:xfrm>
            <a:off x="5266944" y="3035808"/>
            <a:ext cx="1627632"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SATURATE</a:t>
            </a:r>
            <a:endParaRPr lang="en-US" sz="1700" dirty="0"/>
          </a:p>
        </p:txBody>
      </p:sp>
      <p:sp>
        <p:nvSpPr>
          <p:cNvPr id="17" name="Text 15"/>
          <p:cNvSpPr/>
          <p:nvPr/>
        </p:nvSpPr>
        <p:spPr>
          <a:xfrm>
            <a:off x="5266944" y="3602736"/>
            <a:ext cx="1627632" cy="132588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Shared tools and queues fill and slow.</a:t>
            </a:r>
            <a:endParaRPr lang="en-US" sz="1200" dirty="0"/>
          </a:p>
        </p:txBody>
      </p:sp>
      <p:sp>
        <p:nvSpPr>
          <p:cNvPr id="18" name="Text 16"/>
          <p:cNvSpPr/>
          <p:nvPr/>
        </p:nvSpPr>
        <p:spPr>
          <a:xfrm>
            <a:off x="7077456" y="329184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19" name="Shape 17"/>
          <p:cNvSpPr/>
          <p:nvPr/>
        </p:nvSpPr>
        <p:spPr>
          <a:xfrm>
            <a:off x="7278624" y="2377440"/>
            <a:ext cx="2029968" cy="2697480"/>
          </a:xfrm>
          <a:prstGeom prst="roundRect">
            <a:avLst>
              <a:gd name="adj" fmla="val 4054"/>
            </a:avLst>
          </a:prstGeom>
          <a:solidFill>
            <a:srgbClr val="1A1F2E"/>
          </a:solidFill>
          <a:ln w="12700">
            <a:solidFill>
              <a:srgbClr val="FF5A5A"/>
            </a:solidFill>
            <a:prstDash val="solid"/>
          </a:ln>
        </p:spPr>
      </p:sp>
      <p:sp>
        <p:nvSpPr>
          <p:cNvPr id="20" name="Text 18"/>
          <p:cNvSpPr/>
          <p:nvPr/>
        </p:nvSpPr>
        <p:spPr>
          <a:xfrm>
            <a:off x="7479792" y="2633472"/>
            <a:ext cx="1627632" cy="320040"/>
          </a:xfrm>
          <a:prstGeom prst="rect">
            <a:avLst/>
          </a:prstGeom>
          <a:noFill/>
          <a:ln/>
        </p:spPr>
        <p:txBody>
          <a:bodyPr wrap="square" rtlCol="0" anchor="ctr"/>
          <a:lstStyle/>
          <a:p>
            <a:pPr indent="0" marL="0">
              <a:buNone/>
            </a:pPr>
            <a:r>
              <a:rPr lang="en-US" sz="1100" b="1" spc="100" kern="0" dirty="0">
                <a:solidFill>
                  <a:srgbClr val="FF5A5A"/>
                </a:solidFill>
                <a:latin typeface="Consolas" pitchFamily="34" charset="0"/>
                <a:ea typeface="Consolas" pitchFamily="34" charset="-122"/>
                <a:cs typeface="Consolas" pitchFamily="34" charset="-120"/>
              </a:rPr>
              <a:t>04</a:t>
            </a:r>
            <a:endParaRPr lang="en-US" sz="1100" dirty="0"/>
          </a:p>
        </p:txBody>
      </p:sp>
      <p:sp>
        <p:nvSpPr>
          <p:cNvPr id="21" name="Text 19"/>
          <p:cNvSpPr/>
          <p:nvPr/>
        </p:nvSpPr>
        <p:spPr>
          <a:xfrm>
            <a:off x="7479792" y="3035808"/>
            <a:ext cx="1627632"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SPREAD</a:t>
            </a:r>
            <a:endParaRPr lang="en-US" sz="1700" dirty="0"/>
          </a:p>
        </p:txBody>
      </p:sp>
      <p:sp>
        <p:nvSpPr>
          <p:cNvPr id="22" name="Text 20"/>
          <p:cNvSpPr/>
          <p:nvPr/>
        </p:nvSpPr>
        <p:spPr>
          <a:xfrm>
            <a:off x="7479792" y="3602736"/>
            <a:ext cx="1627632" cy="132588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More agents time out and fail in turn.</a:t>
            </a:r>
            <a:endParaRPr lang="en-US" sz="1200" dirty="0"/>
          </a:p>
        </p:txBody>
      </p:sp>
      <p:sp>
        <p:nvSpPr>
          <p:cNvPr id="23" name="Text 21"/>
          <p:cNvSpPr/>
          <p:nvPr/>
        </p:nvSpPr>
        <p:spPr>
          <a:xfrm>
            <a:off x="9290304" y="329184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24" name="Shape 22"/>
          <p:cNvSpPr/>
          <p:nvPr/>
        </p:nvSpPr>
        <p:spPr>
          <a:xfrm>
            <a:off x="9491472" y="2377440"/>
            <a:ext cx="2029968" cy="2697480"/>
          </a:xfrm>
          <a:prstGeom prst="roundRect">
            <a:avLst>
              <a:gd name="adj" fmla="val 4054"/>
            </a:avLst>
          </a:prstGeom>
          <a:solidFill>
            <a:srgbClr val="1A1F2E"/>
          </a:solidFill>
          <a:ln w="12700">
            <a:solidFill>
              <a:srgbClr val="2A3040"/>
            </a:solidFill>
            <a:prstDash val="solid"/>
          </a:ln>
        </p:spPr>
      </p:sp>
      <p:sp>
        <p:nvSpPr>
          <p:cNvPr id="25" name="Text 23"/>
          <p:cNvSpPr/>
          <p:nvPr/>
        </p:nvSpPr>
        <p:spPr>
          <a:xfrm>
            <a:off x="9692640" y="2633472"/>
            <a:ext cx="1627632" cy="320040"/>
          </a:xfrm>
          <a:prstGeom prst="rect">
            <a:avLst/>
          </a:prstGeom>
          <a:noFill/>
          <a:ln/>
        </p:spPr>
        <p:txBody>
          <a:bodyPr wrap="square" rtlCol="0" anchor="ctr"/>
          <a:lstStyle/>
          <a:p>
            <a:pPr indent="0" marL="0">
              <a:buNone/>
            </a:pPr>
            <a:r>
              <a:rPr lang="en-US" sz="1100" b="1" spc="100" kern="0" dirty="0">
                <a:solidFill>
                  <a:srgbClr val="F4B740"/>
                </a:solidFill>
                <a:latin typeface="Consolas" pitchFamily="34" charset="0"/>
                <a:ea typeface="Consolas" pitchFamily="34" charset="-122"/>
                <a:cs typeface="Consolas" pitchFamily="34" charset="-120"/>
              </a:rPr>
              <a:t>05</a:t>
            </a:r>
            <a:endParaRPr lang="en-US" sz="1100" dirty="0"/>
          </a:p>
        </p:txBody>
      </p:sp>
      <p:sp>
        <p:nvSpPr>
          <p:cNvPr id="26" name="Text 24"/>
          <p:cNvSpPr/>
          <p:nvPr/>
        </p:nvSpPr>
        <p:spPr>
          <a:xfrm>
            <a:off x="9692640" y="3035808"/>
            <a:ext cx="1627632"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COLLAPSE</a:t>
            </a:r>
            <a:endParaRPr lang="en-US" sz="1700" dirty="0"/>
          </a:p>
        </p:txBody>
      </p:sp>
      <p:sp>
        <p:nvSpPr>
          <p:cNvPr id="27" name="Text 25"/>
          <p:cNvSpPr/>
          <p:nvPr/>
        </p:nvSpPr>
        <p:spPr>
          <a:xfrm>
            <a:off x="9692640" y="3602736"/>
            <a:ext cx="1627632" cy="132588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The orchestration wedges or goes down.</a:t>
            </a:r>
            <a:endParaRPr lang="en-US" sz="1200" dirty="0"/>
          </a:p>
        </p:txBody>
      </p:sp>
      <p:sp>
        <p:nvSpPr>
          <p:cNvPr id="28" name="Text 26"/>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29" name="Text 27"/>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ATTACK VECTOR 01</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Error propagation through tool sequences</a:t>
            </a:r>
            <a:endParaRPr lang="en-US" sz="3800" dirty="0"/>
          </a:p>
        </p:txBody>
      </p:sp>
      <p:sp>
        <p:nvSpPr>
          <p:cNvPr id="4" name="Text 2"/>
          <p:cNvSpPr/>
          <p:nvPr/>
        </p:nvSpPr>
        <p:spPr>
          <a:xfrm>
            <a:off x="640080" y="1783080"/>
            <a:ext cx="4846320" cy="274320"/>
          </a:xfrm>
          <a:prstGeom prst="rect">
            <a:avLst/>
          </a:prstGeom>
          <a:noFill/>
          <a:ln/>
        </p:spPr>
        <p:txBody>
          <a:bodyPr wrap="square" rtlCol="0" anchor="ctr"/>
          <a:lstStyle/>
          <a:p>
            <a:pPr indent="0" marL="0">
              <a:buNone/>
            </a:pPr>
            <a:r>
              <a:rPr lang="en-US" sz="1200" b="1" spc="200" kern="0" dirty="0">
                <a:solidFill>
                  <a:srgbClr val="FF5A5A"/>
                </a:solidFill>
                <a:latin typeface="Calibri" pitchFamily="34" charset="0"/>
                <a:ea typeface="Calibri" pitchFamily="34" charset="-122"/>
                <a:cs typeface="Calibri" pitchFamily="34" charset="-120"/>
              </a:rPr>
              <a:t>HOW IT WORKS</a:t>
            </a:r>
            <a:endParaRPr lang="en-US" sz="1200" dirty="0"/>
          </a:p>
        </p:txBody>
      </p:sp>
      <p:sp>
        <p:nvSpPr>
          <p:cNvPr id="5" name="Text 3"/>
          <p:cNvSpPr/>
          <p:nvPr/>
        </p:nvSpPr>
        <p:spPr>
          <a:xfrm>
            <a:off x="640080" y="2148840"/>
            <a:ext cx="4846320" cy="1463040"/>
          </a:xfrm>
          <a:prstGeom prst="rect">
            <a:avLst/>
          </a:prstGeom>
          <a:noFill/>
          <a:ln/>
        </p:spPr>
        <p:txBody>
          <a:bodyPr wrap="square" rtlCol="0" anchor="t"/>
          <a:lstStyle/>
          <a:p>
            <a:pPr indent="0" marL="0">
              <a:lnSpc>
                <a:spcPct val="120000"/>
              </a:lnSpc>
              <a:buNone/>
            </a:pPr>
            <a:r>
              <a:rPr lang="en-US" sz="1450" dirty="0">
                <a:solidFill>
                  <a:srgbClr val="A6ADC0"/>
                </a:solidFill>
                <a:latin typeface="Calibri" pitchFamily="34" charset="0"/>
                <a:ea typeface="Calibri" pitchFamily="34" charset="-122"/>
                <a:cs typeface="Calibri" pitchFamily="34" charset="-120"/>
              </a:rPr>
              <a:t>A bad output from one step is consumed by the next, corrupting or crashing every downstream agent in the chain.</a:t>
            </a:r>
            <a:endParaRPr lang="en-US" sz="1450" dirty="0"/>
          </a:p>
        </p:txBody>
      </p:sp>
      <p:sp>
        <p:nvSpPr>
          <p:cNvPr id="6" name="Text 4"/>
          <p:cNvSpPr/>
          <p:nvPr/>
        </p:nvSpPr>
        <p:spPr>
          <a:xfrm>
            <a:off x="640080" y="3703320"/>
            <a:ext cx="4846320" cy="1737360"/>
          </a:xfrm>
          <a:prstGeom prst="rect">
            <a:avLst/>
          </a:prstGeom>
          <a:noFill/>
          <a:ln/>
        </p:spPr>
        <p:txBody>
          <a:bodyPr wrap="square" rtlCol="0" anchor="t"/>
          <a:lstStyle/>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Malformed JSON breaks the parser.</a:t>
            </a:r>
            <a:endParaRPr lang="en-US" sz="1350" dirty="0"/>
          </a:p>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Bad data poisons later computations.</a:t>
            </a:r>
            <a:endParaRPr lang="en-US" sz="1350" dirty="0"/>
          </a:p>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No validation between steps.</a:t>
            </a:r>
            <a:endParaRPr lang="en-US" sz="1350" dirty="0"/>
          </a:p>
        </p:txBody>
      </p:sp>
      <p:sp>
        <p:nvSpPr>
          <p:cNvPr id="7" name="Text 5"/>
          <p:cNvSpPr/>
          <p:nvPr/>
        </p:nvSpPr>
        <p:spPr>
          <a:xfrm>
            <a:off x="640080" y="5532120"/>
            <a:ext cx="4846320" cy="365760"/>
          </a:xfrm>
          <a:prstGeom prst="rect">
            <a:avLst/>
          </a:prstGeom>
          <a:noFill/>
          <a:ln/>
        </p:spPr>
        <p:txBody>
          <a:bodyPr wrap="square" rtlCol="0" anchor="t"/>
          <a:lstStyle/>
          <a:p>
            <a:pPr indent="0" marL="0">
              <a:buNone/>
            </a:pPr>
            <a:r>
              <a:rPr lang="en-US" sz="1000" dirty="0">
                <a:solidFill>
                  <a:srgbClr val="6C7488"/>
                </a:solidFill>
                <a:latin typeface="Consolas" pitchFamily="34" charset="0"/>
                <a:ea typeface="Consolas" pitchFamily="34" charset="-122"/>
                <a:cs typeface="Consolas" pitchFamily="34" charset="-120"/>
              </a:rPr>
              <a:t>Illustrative trace — shows the mechanism, not a real transcript</a:t>
            </a:r>
            <a:endParaRPr lang="en-US" sz="1000" dirty="0"/>
          </a:p>
        </p:txBody>
      </p:sp>
      <p:sp>
        <p:nvSpPr>
          <p:cNvPr id="8" name="Shape 6"/>
          <p:cNvSpPr/>
          <p:nvPr/>
        </p:nvSpPr>
        <p:spPr>
          <a:xfrm>
            <a:off x="5943600" y="1783080"/>
            <a:ext cx="5577840" cy="4206240"/>
          </a:xfrm>
          <a:prstGeom prst="roundRect">
            <a:avLst>
              <a:gd name="adj" fmla="val 1957"/>
            </a:avLst>
          </a:prstGeom>
          <a:solidFill>
            <a:srgbClr val="0A0C11"/>
          </a:solidFill>
          <a:ln w="12700">
            <a:solidFill>
              <a:srgbClr val="2A3040"/>
            </a:solidFill>
            <a:prstDash val="solid"/>
          </a:ln>
        </p:spPr>
      </p:sp>
      <p:sp>
        <p:nvSpPr>
          <p:cNvPr id="9" name="Shape 7"/>
          <p:cNvSpPr/>
          <p:nvPr/>
        </p:nvSpPr>
        <p:spPr>
          <a:xfrm>
            <a:off x="5943600" y="1783080"/>
            <a:ext cx="5577840" cy="402336"/>
          </a:xfrm>
          <a:prstGeom prst="rect">
            <a:avLst/>
          </a:prstGeom>
          <a:solidFill>
            <a:srgbClr val="141824"/>
          </a:solidFill>
          <a:ln/>
        </p:spPr>
      </p:sp>
      <p:sp>
        <p:nvSpPr>
          <p:cNvPr id="10" name="Shape 8"/>
          <p:cNvSpPr/>
          <p:nvPr/>
        </p:nvSpPr>
        <p:spPr>
          <a:xfrm>
            <a:off x="6172200" y="1920240"/>
            <a:ext cx="128016" cy="128016"/>
          </a:xfrm>
          <a:prstGeom prst="ellipse">
            <a:avLst/>
          </a:prstGeom>
          <a:solidFill>
            <a:srgbClr val="FF5A5A"/>
          </a:solidFill>
          <a:ln/>
        </p:spPr>
      </p:sp>
      <p:sp>
        <p:nvSpPr>
          <p:cNvPr id="11" name="Shape 9"/>
          <p:cNvSpPr/>
          <p:nvPr/>
        </p:nvSpPr>
        <p:spPr>
          <a:xfrm>
            <a:off x="6428232" y="1920240"/>
            <a:ext cx="128016" cy="128016"/>
          </a:xfrm>
          <a:prstGeom prst="ellipse">
            <a:avLst/>
          </a:prstGeom>
          <a:solidFill>
            <a:srgbClr val="F4B740"/>
          </a:solidFill>
          <a:ln/>
        </p:spPr>
      </p:sp>
      <p:sp>
        <p:nvSpPr>
          <p:cNvPr id="12" name="Shape 10"/>
          <p:cNvSpPr/>
          <p:nvPr/>
        </p:nvSpPr>
        <p:spPr>
          <a:xfrm>
            <a:off x="6684264" y="1920240"/>
            <a:ext cx="128016" cy="128016"/>
          </a:xfrm>
          <a:prstGeom prst="ellipse">
            <a:avLst/>
          </a:prstGeom>
          <a:solidFill>
            <a:srgbClr val="57D6A0"/>
          </a:solidFill>
          <a:ln/>
        </p:spPr>
      </p:sp>
      <p:sp>
        <p:nvSpPr>
          <p:cNvPr id="13" name="Text 11"/>
          <p:cNvSpPr/>
          <p:nvPr/>
        </p:nvSpPr>
        <p:spPr>
          <a:xfrm>
            <a:off x="7132320" y="1837944"/>
            <a:ext cx="4297680" cy="292608"/>
          </a:xfrm>
          <a:prstGeom prst="rect">
            <a:avLst/>
          </a:prstGeom>
          <a:noFill/>
          <a:ln/>
        </p:spPr>
        <p:txBody>
          <a:bodyPr wrap="square" lIns="0" tIns="0" rIns="0" bIns="0" rtlCol="0" anchor="ctr"/>
          <a:lstStyle/>
          <a:p>
            <a:pPr indent="0" marL="0">
              <a:buNone/>
            </a:pPr>
            <a:r>
              <a:rPr lang="en-US" sz="1100" dirty="0">
                <a:solidFill>
                  <a:srgbClr val="6C7488"/>
                </a:solidFill>
                <a:latin typeface="Consolas" pitchFamily="34" charset="0"/>
                <a:ea typeface="Consolas" pitchFamily="34" charset="-122"/>
                <a:cs typeface="Consolas" pitchFamily="34" charset="-120"/>
              </a:rPr>
              <a:t>chain://propagate · bad output</a:t>
            </a:r>
            <a:endParaRPr lang="en-US" sz="1100" dirty="0"/>
          </a:p>
        </p:txBody>
      </p:sp>
      <p:sp>
        <p:nvSpPr>
          <p:cNvPr id="14" name="Text 12"/>
          <p:cNvSpPr/>
          <p:nvPr/>
        </p:nvSpPr>
        <p:spPr>
          <a:xfrm>
            <a:off x="6217920" y="2331720"/>
            <a:ext cx="5029200" cy="3474720"/>
          </a:xfrm>
          <a:prstGeom prst="rect">
            <a:avLst/>
          </a:prstGeom>
          <a:noFill/>
          <a:ln/>
        </p:spPr>
        <p:txBody>
          <a:bodyPr wrap="square" rtlCol="0" anchor="t"/>
          <a:lstStyle/>
          <a:p>
            <a:pPr indent="0" marL="0">
              <a:lnSpc>
                <a:spcPct val="125000"/>
              </a:lnSpc>
              <a:buNone/>
            </a:pPr>
            <a:r>
              <a:rPr lang="en-US" sz="1250" dirty="0">
                <a:solidFill>
                  <a:srgbClr val="FF5A5A"/>
                </a:solidFill>
                <a:latin typeface="Consolas" pitchFamily="34" charset="0"/>
                <a:ea typeface="Consolas" pitchFamily="34" charset="-122"/>
                <a:cs typeface="Consolas" pitchFamily="34" charset="-120"/>
              </a:rPr>
              <a:t>agentA ▸ returns { malformed</a:t>
            </a:r>
            <a:pPr indent="0" marL="0">
              <a:lnSpc>
                <a:spcPct val="125000"/>
              </a:lnSpc>
              <a:buNone/>
            </a:pPr>
            <a:endParaRPr lang="en-US" sz="1250" dirty="0"/>
          </a:p>
          <a:p>
            <a:pPr indent="0" marL="0">
              <a:lnSpc>
                <a:spcPct val="125000"/>
              </a:lnSpc>
              <a:buNone/>
            </a:pPr>
            <a:r>
              <a:rPr lang="en-US" sz="1250" dirty="0">
                <a:solidFill>
                  <a:srgbClr val="A6ADC0"/>
                </a:solidFill>
                <a:latin typeface="Consolas" pitchFamily="34" charset="0"/>
                <a:ea typeface="Consolas" pitchFamily="34" charset="-122"/>
                <a:cs typeface="Consolas" pitchFamily="34" charset="-120"/>
              </a:rPr>
              <a:t>agentB ▸ parse error → retry</a:t>
            </a:r>
            <a:endParaRPr lang="en-US" sz="1250" dirty="0"/>
          </a:p>
          <a:p>
            <a:pPr indent="0" marL="0">
              <a:lnSpc>
                <a:spcPct val="125000"/>
              </a:lnSpc>
              <a:buNone/>
            </a:pPr>
            <a:endParaRPr lang="en-US" sz="1250" dirty="0"/>
          </a:p>
          <a:p>
            <a:pPr indent="0" marL="0">
              <a:lnSpc>
                <a:spcPct val="125000"/>
              </a:lnSpc>
              <a:buNone/>
            </a:pPr>
            <a:r>
              <a:rPr lang="en-US" sz="1250" dirty="0">
                <a:solidFill>
                  <a:srgbClr val="FF5A5A"/>
                </a:solidFill>
                <a:latin typeface="Consolas" pitchFamily="34" charset="0"/>
                <a:ea typeface="Consolas" pitchFamily="34" charset="-122"/>
                <a:cs typeface="Consolas" pitchFamily="34" charset="-120"/>
              </a:rPr>
              <a:t>agentC,D depend on B → stalled</a:t>
            </a:r>
            <a:endParaRPr lang="en-US" sz="1250" dirty="0"/>
          </a:p>
          <a:p>
            <a:pPr indent="0" marL="0">
              <a:lnSpc>
                <a:spcPct val="125000"/>
              </a:lnSpc>
              <a:buNone/>
            </a:pPr>
            <a:endParaRPr lang="en-US" sz="1250" dirty="0"/>
          </a:p>
          <a:p>
            <a:pPr indent="0" marL="0">
              <a:lnSpc>
                <a:spcPct val="125000"/>
              </a:lnSpc>
              <a:buNone/>
            </a:pPr>
            <a:r>
              <a:rPr lang="en-US" sz="1250" b="1" dirty="0">
                <a:solidFill>
                  <a:srgbClr val="FF5A5A"/>
                </a:solidFill>
                <a:latin typeface="Consolas" pitchFamily="34" charset="0"/>
                <a:ea typeface="Consolas" pitchFamily="34" charset="-122"/>
                <a:cs typeface="Consolas" pitchFamily="34" charset="-120"/>
              </a:rPr>
              <a:t>✗ chain-wide failure</a:t>
            </a:r>
            <a:endParaRPr lang="en-US" sz="1250" dirty="0"/>
          </a:p>
        </p:txBody>
      </p:sp>
      <p:sp>
        <p:nvSpPr>
          <p:cNvPr id="15" name="Text 13"/>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16" name="Text 14"/>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ATTACK VECTOR 02</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Retry storms &amp; resource depletion</a:t>
            </a:r>
            <a:endParaRPr lang="en-US" sz="3800" dirty="0"/>
          </a:p>
        </p:txBody>
      </p:sp>
      <p:sp>
        <p:nvSpPr>
          <p:cNvPr id="4" name="Text 2"/>
          <p:cNvSpPr/>
          <p:nvPr/>
        </p:nvSpPr>
        <p:spPr>
          <a:xfrm>
            <a:off x="640080" y="1783080"/>
            <a:ext cx="4846320" cy="274320"/>
          </a:xfrm>
          <a:prstGeom prst="rect">
            <a:avLst/>
          </a:prstGeom>
          <a:noFill/>
          <a:ln/>
        </p:spPr>
        <p:txBody>
          <a:bodyPr wrap="square" rtlCol="0" anchor="ctr"/>
          <a:lstStyle/>
          <a:p>
            <a:pPr indent="0" marL="0">
              <a:buNone/>
            </a:pPr>
            <a:r>
              <a:rPr lang="en-US" sz="1200" b="1" spc="200" kern="0" dirty="0">
                <a:solidFill>
                  <a:srgbClr val="FF5A5A"/>
                </a:solidFill>
                <a:latin typeface="Calibri" pitchFamily="34" charset="0"/>
                <a:ea typeface="Calibri" pitchFamily="34" charset="-122"/>
                <a:cs typeface="Calibri" pitchFamily="34" charset="-120"/>
              </a:rPr>
              <a:t>HOW IT WORKS</a:t>
            </a:r>
            <a:endParaRPr lang="en-US" sz="1200" dirty="0"/>
          </a:p>
        </p:txBody>
      </p:sp>
      <p:sp>
        <p:nvSpPr>
          <p:cNvPr id="5" name="Text 3"/>
          <p:cNvSpPr/>
          <p:nvPr/>
        </p:nvSpPr>
        <p:spPr>
          <a:xfrm>
            <a:off x="640080" y="2148840"/>
            <a:ext cx="4846320" cy="1463040"/>
          </a:xfrm>
          <a:prstGeom prst="rect">
            <a:avLst/>
          </a:prstGeom>
          <a:noFill/>
          <a:ln/>
        </p:spPr>
        <p:txBody>
          <a:bodyPr wrap="square" rtlCol="0" anchor="t"/>
          <a:lstStyle/>
          <a:p>
            <a:pPr indent="0" marL="0">
              <a:lnSpc>
                <a:spcPct val="120000"/>
              </a:lnSpc>
              <a:buNone/>
            </a:pPr>
            <a:r>
              <a:rPr lang="en-US" sz="1450" dirty="0">
                <a:solidFill>
                  <a:srgbClr val="A6ADC0"/>
                </a:solidFill>
                <a:latin typeface="Calibri" pitchFamily="34" charset="0"/>
                <a:ea typeface="Calibri" pitchFamily="34" charset="-122"/>
                <a:cs typeface="Calibri" pitchFamily="34" charset="-120"/>
              </a:rPr>
              <a:t>Every agent retries the same failing dependency at once, multiplying calls until the shared resource is exhausted.</a:t>
            </a:r>
            <a:endParaRPr lang="en-US" sz="1450" dirty="0"/>
          </a:p>
        </p:txBody>
      </p:sp>
      <p:sp>
        <p:nvSpPr>
          <p:cNvPr id="6" name="Text 4"/>
          <p:cNvSpPr/>
          <p:nvPr/>
        </p:nvSpPr>
        <p:spPr>
          <a:xfrm>
            <a:off x="640080" y="3703320"/>
            <a:ext cx="4846320" cy="1737360"/>
          </a:xfrm>
          <a:prstGeom prst="rect">
            <a:avLst/>
          </a:prstGeom>
          <a:noFill/>
          <a:ln/>
        </p:spPr>
        <p:txBody>
          <a:bodyPr wrap="square" rtlCol="0" anchor="t"/>
          <a:lstStyle/>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Synchronised retries with no backoff.</a:t>
            </a:r>
            <a:endParaRPr lang="en-US" sz="1350" dirty="0"/>
          </a:p>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Shared API rate-limit blown.</a:t>
            </a:r>
            <a:endParaRPr lang="en-US" sz="1350" dirty="0"/>
          </a:p>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Connection/thread pool exhausted.</a:t>
            </a:r>
            <a:endParaRPr lang="en-US" sz="1350" dirty="0"/>
          </a:p>
        </p:txBody>
      </p:sp>
      <p:sp>
        <p:nvSpPr>
          <p:cNvPr id="7" name="Text 5"/>
          <p:cNvSpPr/>
          <p:nvPr/>
        </p:nvSpPr>
        <p:spPr>
          <a:xfrm>
            <a:off x="640080" y="5532120"/>
            <a:ext cx="4846320" cy="365760"/>
          </a:xfrm>
          <a:prstGeom prst="rect">
            <a:avLst/>
          </a:prstGeom>
          <a:noFill/>
          <a:ln/>
        </p:spPr>
        <p:txBody>
          <a:bodyPr wrap="square" rtlCol="0" anchor="t"/>
          <a:lstStyle/>
          <a:p>
            <a:pPr indent="0" marL="0">
              <a:buNone/>
            </a:pPr>
            <a:r>
              <a:rPr lang="en-US" sz="1000" dirty="0">
                <a:solidFill>
                  <a:srgbClr val="6C7488"/>
                </a:solidFill>
                <a:latin typeface="Consolas" pitchFamily="34" charset="0"/>
                <a:ea typeface="Consolas" pitchFamily="34" charset="-122"/>
                <a:cs typeface="Consolas" pitchFamily="34" charset="-120"/>
              </a:rPr>
              <a:t>Illustrative trace — shows the mechanism, not a real transcript</a:t>
            </a:r>
            <a:endParaRPr lang="en-US" sz="1000" dirty="0"/>
          </a:p>
        </p:txBody>
      </p:sp>
      <p:sp>
        <p:nvSpPr>
          <p:cNvPr id="8" name="Shape 6"/>
          <p:cNvSpPr/>
          <p:nvPr/>
        </p:nvSpPr>
        <p:spPr>
          <a:xfrm>
            <a:off x="5943600" y="1783080"/>
            <a:ext cx="5577840" cy="4206240"/>
          </a:xfrm>
          <a:prstGeom prst="roundRect">
            <a:avLst>
              <a:gd name="adj" fmla="val 1957"/>
            </a:avLst>
          </a:prstGeom>
          <a:solidFill>
            <a:srgbClr val="0A0C11"/>
          </a:solidFill>
          <a:ln w="12700">
            <a:solidFill>
              <a:srgbClr val="2A3040"/>
            </a:solidFill>
            <a:prstDash val="solid"/>
          </a:ln>
        </p:spPr>
      </p:sp>
      <p:sp>
        <p:nvSpPr>
          <p:cNvPr id="9" name="Shape 7"/>
          <p:cNvSpPr/>
          <p:nvPr/>
        </p:nvSpPr>
        <p:spPr>
          <a:xfrm>
            <a:off x="5943600" y="1783080"/>
            <a:ext cx="5577840" cy="402336"/>
          </a:xfrm>
          <a:prstGeom prst="rect">
            <a:avLst/>
          </a:prstGeom>
          <a:solidFill>
            <a:srgbClr val="141824"/>
          </a:solidFill>
          <a:ln/>
        </p:spPr>
      </p:sp>
      <p:sp>
        <p:nvSpPr>
          <p:cNvPr id="10" name="Shape 8"/>
          <p:cNvSpPr/>
          <p:nvPr/>
        </p:nvSpPr>
        <p:spPr>
          <a:xfrm>
            <a:off x="6172200" y="1920240"/>
            <a:ext cx="128016" cy="128016"/>
          </a:xfrm>
          <a:prstGeom prst="ellipse">
            <a:avLst/>
          </a:prstGeom>
          <a:solidFill>
            <a:srgbClr val="FF5A5A"/>
          </a:solidFill>
          <a:ln/>
        </p:spPr>
      </p:sp>
      <p:sp>
        <p:nvSpPr>
          <p:cNvPr id="11" name="Shape 9"/>
          <p:cNvSpPr/>
          <p:nvPr/>
        </p:nvSpPr>
        <p:spPr>
          <a:xfrm>
            <a:off x="6428232" y="1920240"/>
            <a:ext cx="128016" cy="128016"/>
          </a:xfrm>
          <a:prstGeom prst="ellipse">
            <a:avLst/>
          </a:prstGeom>
          <a:solidFill>
            <a:srgbClr val="F4B740"/>
          </a:solidFill>
          <a:ln/>
        </p:spPr>
      </p:sp>
      <p:sp>
        <p:nvSpPr>
          <p:cNvPr id="12" name="Shape 10"/>
          <p:cNvSpPr/>
          <p:nvPr/>
        </p:nvSpPr>
        <p:spPr>
          <a:xfrm>
            <a:off x="6684264" y="1920240"/>
            <a:ext cx="128016" cy="128016"/>
          </a:xfrm>
          <a:prstGeom prst="ellipse">
            <a:avLst/>
          </a:prstGeom>
          <a:solidFill>
            <a:srgbClr val="57D6A0"/>
          </a:solidFill>
          <a:ln/>
        </p:spPr>
      </p:sp>
      <p:sp>
        <p:nvSpPr>
          <p:cNvPr id="13" name="Text 11"/>
          <p:cNvSpPr/>
          <p:nvPr/>
        </p:nvSpPr>
        <p:spPr>
          <a:xfrm>
            <a:off x="7132320" y="1837944"/>
            <a:ext cx="4297680" cy="292608"/>
          </a:xfrm>
          <a:prstGeom prst="rect">
            <a:avLst/>
          </a:prstGeom>
          <a:noFill/>
          <a:ln/>
        </p:spPr>
        <p:txBody>
          <a:bodyPr wrap="square" lIns="0" tIns="0" rIns="0" bIns="0" rtlCol="0" anchor="ctr"/>
          <a:lstStyle/>
          <a:p>
            <a:pPr indent="0" marL="0">
              <a:buNone/>
            </a:pPr>
            <a:r>
              <a:rPr lang="en-US" sz="1100" dirty="0">
                <a:solidFill>
                  <a:srgbClr val="6C7488"/>
                </a:solidFill>
                <a:latin typeface="Consolas" pitchFamily="34" charset="0"/>
                <a:ea typeface="Consolas" pitchFamily="34" charset="-122"/>
                <a:cs typeface="Consolas" pitchFamily="34" charset="-120"/>
              </a:rPr>
              <a:t>fleet://retry-storm</a:t>
            </a:r>
            <a:endParaRPr lang="en-US" sz="1100" dirty="0"/>
          </a:p>
        </p:txBody>
      </p:sp>
      <p:sp>
        <p:nvSpPr>
          <p:cNvPr id="14" name="Text 12"/>
          <p:cNvSpPr/>
          <p:nvPr/>
        </p:nvSpPr>
        <p:spPr>
          <a:xfrm>
            <a:off x="6217920" y="2331720"/>
            <a:ext cx="5029200" cy="3474720"/>
          </a:xfrm>
          <a:prstGeom prst="rect">
            <a:avLst/>
          </a:prstGeom>
          <a:noFill/>
          <a:ln/>
        </p:spPr>
        <p:txBody>
          <a:bodyPr wrap="square" rtlCol="0" anchor="t"/>
          <a:lstStyle/>
          <a:p>
            <a:pPr indent="0" marL="0">
              <a:lnSpc>
                <a:spcPct val="125000"/>
              </a:lnSpc>
              <a:buNone/>
            </a:pPr>
            <a:r>
              <a:rPr lang="en-US" sz="1250" dirty="0">
                <a:solidFill>
                  <a:srgbClr val="A6ADC0"/>
                </a:solidFill>
                <a:latin typeface="Consolas" pitchFamily="34" charset="0"/>
                <a:ea typeface="Consolas" pitchFamily="34" charset="-122"/>
                <a:cs typeface="Consolas" pitchFamily="34" charset="-120"/>
              </a:rPr>
              <a:t>dep down → 20 agents retry ×5</a:t>
            </a:r>
            <a:pPr indent="0" marL="0">
              <a:lnSpc>
                <a:spcPct val="125000"/>
              </a:lnSpc>
              <a:buNone/>
            </a:pPr>
            <a:endParaRPr lang="en-US" sz="1250" dirty="0"/>
          </a:p>
          <a:p>
            <a:pPr indent="0" marL="0">
              <a:lnSpc>
                <a:spcPct val="125000"/>
              </a:lnSpc>
              <a:buNone/>
            </a:pPr>
            <a:r>
              <a:rPr lang="en-US" sz="1250" dirty="0">
                <a:solidFill>
                  <a:srgbClr val="FF5A5A"/>
                </a:solidFill>
                <a:latin typeface="Consolas" pitchFamily="34" charset="0"/>
                <a:ea typeface="Consolas" pitchFamily="34" charset="-122"/>
                <a:cs typeface="Consolas" pitchFamily="34" charset="-120"/>
              </a:rPr>
              <a:t>→ 100s of calls/sec</a:t>
            </a:r>
            <a:endParaRPr lang="en-US" sz="1250" dirty="0"/>
          </a:p>
          <a:p>
            <a:pPr indent="0" marL="0">
              <a:lnSpc>
                <a:spcPct val="125000"/>
              </a:lnSpc>
              <a:buNone/>
            </a:pPr>
            <a:endParaRPr lang="en-US" sz="1250" dirty="0"/>
          </a:p>
          <a:p>
            <a:pPr indent="0" marL="0">
              <a:lnSpc>
                <a:spcPct val="125000"/>
              </a:lnSpc>
              <a:buNone/>
            </a:pPr>
            <a:r>
              <a:rPr lang="en-US" sz="1250" dirty="0">
                <a:solidFill>
                  <a:srgbClr val="FF5A5A"/>
                </a:solidFill>
                <a:latin typeface="Consolas" pitchFamily="34" charset="0"/>
                <a:ea typeface="Consolas" pitchFamily="34" charset="-122"/>
                <a:cs typeface="Consolas" pitchFamily="34" charset="-120"/>
              </a:rPr>
              <a:t>shared API: 429 · pool exhausted</a:t>
            </a:r>
            <a:endParaRPr lang="en-US" sz="1250" dirty="0"/>
          </a:p>
          <a:p>
            <a:pPr indent="0" marL="0">
              <a:lnSpc>
                <a:spcPct val="125000"/>
              </a:lnSpc>
              <a:buNone/>
            </a:pPr>
            <a:endParaRPr lang="en-US" sz="1250" dirty="0"/>
          </a:p>
          <a:p>
            <a:pPr indent="0" marL="0">
              <a:lnSpc>
                <a:spcPct val="125000"/>
              </a:lnSpc>
              <a:buNone/>
            </a:pPr>
            <a:r>
              <a:rPr lang="en-US" sz="1250" b="1" dirty="0">
                <a:solidFill>
                  <a:srgbClr val="FF5A5A"/>
                </a:solidFill>
                <a:latin typeface="Consolas" pitchFamily="34" charset="0"/>
                <a:ea typeface="Consolas" pitchFamily="34" charset="-122"/>
                <a:cs typeface="Consolas" pitchFamily="34" charset="-120"/>
              </a:rPr>
              <a:t>✗ resource depletion cascade</a:t>
            </a:r>
            <a:endParaRPr lang="en-US" sz="1250" dirty="0"/>
          </a:p>
        </p:txBody>
      </p:sp>
      <p:sp>
        <p:nvSpPr>
          <p:cNvPr id="15" name="Text 13"/>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ASI08:2026 · Cascading Agent Failures</a:t>
            </a:r>
            <a:endParaRPr lang="en-US" sz="900" dirty="0"/>
          </a:p>
        </p:txBody>
      </p:sp>
      <p:sp>
        <p:nvSpPr>
          <p:cNvPr id="16" name="Text 14"/>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2026-08-08T13:17:40Z</dcterms:created>
  <dcterms:modified xsi:type="dcterms:W3CDTF">2026-08-08T13:17:40Z</dcterms:modified>
</cp:coreProperties>
</file>