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1325880"/>
            <a:ext cx="10881360" cy="365760"/>
          </a:xfrm>
          <a:prstGeom prst="rect">
            <a:avLst/>
          </a:prstGeom>
          <a:noFill/>
          <a:ln/>
        </p:spPr>
        <p:txBody>
          <a:bodyPr wrap="square" rtlCol="0" anchor="ctr"/>
          <a:lstStyle/>
          <a:p>
            <a:pPr indent="0" marL="0">
              <a:buNone/>
            </a:pPr>
            <a:r>
              <a:rPr lang="en-US" sz="1300" b="1" spc="300" kern="0" dirty="0">
                <a:solidFill>
                  <a:srgbClr val="F4B740"/>
                </a:solidFill>
                <a:latin typeface="Calibri" pitchFamily="34" charset="0"/>
                <a:ea typeface="Calibri" pitchFamily="34" charset="-122"/>
                <a:cs typeface="Calibri" pitchFamily="34" charset="-120"/>
              </a:rPr>
              <a:t>OWASP TOP 10 FOR AGENTIC APPLICATIONS · 2026</a:t>
            </a:r>
            <a:endParaRPr lang="en-US" sz="1300" dirty="0"/>
          </a:p>
        </p:txBody>
      </p:sp>
      <p:sp>
        <p:nvSpPr>
          <p:cNvPr id="3" name="Text 1"/>
          <p:cNvSpPr/>
          <p:nvPr/>
        </p:nvSpPr>
        <p:spPr>
          <a:xfrm>
            <a:off x="594360" y="1783080"/>
            <a:ext cx="10881360" cy="1554480"/>
          </a:xfrm>
          <a:prstGeom prst="rect">
            <a:avLst/>
          </a:prstGeom>
          <a:noFill/>
          <a:ln/>
        </p:spPr>
        <p:txBody>
          <a:bodyPr wrap="square" rtlCol="0" anchor="ctr"/>
          <a:lstStyle/>
          <a:p>
            <a:pPr indent="0" marL="0">
              <a:buNone/>
            </a:pPr>
            <a:r>
              <a:rPr lang="en-US" sz="6600" b="1" dirty="0">
                <a:solidFill>
                  <a:srgbClr val="EBEDF3"/>
                </a:solidFill>
                <a:latin typeface="Cambria" pitchFamily="34" charset="0"/>
                <a:ea typeface="Cambria" pitchFamily="34" charset="-122"/>
                <a:cs typeface="Cambria" pitchFamily="34" charset="-120"/>
              </a:rPr>
              <a:t>Human-Agent </a:t>
            </a:r>
            <a:pPr indent="0" marL="0">
              <a:buNone/>
            </a:pPr>
            <a:r>
              <a:rPr lang="en-US" sz="6600" b="1" dirty="0">
                <a:solidFill>
                  <a:srgbClr val="F4B740"/>
                </a:solidFill>
                <a:latin typeface="Cambria" pitchFamily="34" charset="0"/>
                <a:ea typeface="Cambria" pitchFamily="34" charset="-122"/>
                <a:cs typeface="Cambria" pitchFamily="34" charset="-120"/>
              </a:rPr>
              <a:t>Trust Exploitation</a:t>
            </a:r>
            <a:endParaRPr lang="en-US" sz="6600" dirty="0"/>
          </a:p>
        </p:txBody>
      </p:sp>
      <p:sp>
        <p:nvSpPr>
          <p:cNvPr id="4" name="Text 2"/>
          <p:cNvSpPr/>
          <p:nvPr/>
        </p:nvSpPr>
        <p:spPr>
          <a:xfrm>
            <a:off x="640080" y="3520440"/>
            <a:ext cx="9326880" cy="914400"/>
          </a:xfrm>
          <a:prstGeom prst="rect">
            <a:avLst/>
          </a:prstGeom>
          <a:noFill/>
          <a:ln/>
        </p:spPr>
        <p:txBody>
          <a:bodyPr wrap="square" rtlCol="0" anchor="ctr"/>
          <a:lstStyle/>
          <a:p>
            <a:pPr indent="0" marL="0">
              <a:lnSpc>
                <a:spcPct val="115000"/>
              </a:lnSpc>
              <a:buNone/>
            </a:pPr>
            <a:r>
              <a:rPr lang="en-US" sz="1700" dirty="0">
                <a:solidFill>
                  <a:srgbClr val="A6ADC0"/>
                </a:solidFill>
                <a:latin typeface="Calibri" pitchFamily="34" charset="0"/>
                <a:ea typeface="Calibri" pitchFamily="34" charset="-122"/>
                <a:cs typeface="Calibri" pitchFamily="34" charset="-120"/>
              </a:rPr>
              <a:t>The most confident voice in the room is often the agent. When people trust that confidence blindly, wrong answers get approved.</a:t>
            </a:r>
            <a:endParaRPr lang="en-US" sz="1700" dirty="0"/>
          </a:p>
        </p:txBody>
      </p:sp>
      <p:sp>
        <p:nvSpPr>
          <p:cNvPr id="5" name="Shape 3"/>
          <p:cNvSpPr/>
          <p:nvPr/>
        </p:nvSpPr>
        <p:spPr>
          <a:xfrm>
            <a:off x="640080" y="4709160"/>
            <a:ext cx="1737360" cy="384048"/>
          </a:xfrm>
          <a:prstGeom prst="roundRect">
            <a:avLst>
              <a:gd name="adj" fmla="val 50000"/>
            </a:avLst>
          </a:prstGeom>
          <a:solidFill>
            <a:srgbClr val="1A1F2E"/>
          </a:solidFill>
          <a:ln w="12700">
            <a:solidFill>
              <a:srgbClr val="F4B740"/>
            </a:solidFill>
            <a:prstDash val="solid"/>
          </a:ln>
        </p:spPr>
      </p:sp>
      <p:sp>
        <p:nvSpPr>
          <p:cNvPr id="6" name="Text 4"/>
          <p:cNvSpPr/>
          <p:nvPr/>
        </p:nvSpPr>
        <p:spPr>
          <a:xfrm>
            <a:off x="640080" y="4709160"/>
            <a:ext cx="1737360" cy="384048"/>
          </a:xfrm>
          <a:prstGeom prst="rect">
            <a:avLst/>
          </a:prstGeom>
          <a:noFill/>
          <a:ln/>
        </p:spPr>
        <p:txBody>
          <a:bodyPr wrap="square" lIns="0" tIns="0" rIns="0" bIns="0" rtlCol="0" anchor="ctr"/>
          <a:lstStyle/>
          <a:p>
            <a:pPr algn="ctr" indent="0" marL="0">
              <a:buNone/>
            </a:pPr>
            <a:r>
              <a:rPr lang="en-US" sz="1100" b="1" spc="100" kern="0" dirty="0">
                <a:solidFill>
                  <a:srgbClr val="F4B740"/>
                </a:solidFill>
                <a:latin typeface="Calibri" pitchFamily="34" charset="0"/>
                <a:ea typeface="Calibri" pitchFamily="34" charset="-122"/>
                <a:cs typeface="Calibri" pitchFamily="34" charset="-120"/>
              </a:rPr>
              <a:t>ASI09:2026</a:t>
            </a:r>
            <a:endParaRPr lang="en-US" sz="1100" dirty="0"/>
          </a:p>
        </p:txBody>
      </p:sp>
      <p:sp>
        <p:nvSpPr>
          <p:cNvPr id="7" name="Shape 5"/>
          <p:cNvSpPr/>
          <p:nvPr/>
        </p:nvSpPr>
        <p:spPr>
          <a:xfrm>
            <a:off x="2514600" y="4709160"/>
            <a:ext cx="1463040" cy="384048"/>
          </a:xfrm>
          <a:prstGeom prst="roundRect">
            <a:avLst>
              <a:gd name="adj" fmla="val 50000"/>
            </a:avLst>
          </a:prstGeom>
          <a:solidFill>
            <a:srgbClr val="1A1F2E"/>
          </a:solidFill>
          <a:ln w="12700">
            <a:solidFill>
              <a:srgbClr val="F4B740"/>
            </a:solidFill>
            <a:prstDash val="solid"/>
          </a:ln>
        </p:spPr>
      </p:sp>
      <p:sp>
        <p:nvSpPr>
          <p:cNvPr id="8" name="Text 6"/>
          <p:cNvSpPr/>
          <p:nvPr/>
        </p:nvSpPr>
        <p:spPr>
          <a:xfrm>
            <a:off x="2514600" y="4709160"/>
            <a:ext cx="1463040" cy="384048"/>
          </a:xfrm>
          <a:prstGeom prst="rect">
            <a:avLst/>
          </a:prstGeom>
          <a:noFill/>
          <a:ln/>
        </p:spPr>
        <p:txBody>
          <a:bodyPr wrap="square" lIns="0" tIns="0" rIns="0" bIns="0" rtlCol="0" anchor="ctr"/>
          <a:lstStyle/>
          <a:p>
            <a:pPr algn="ctr" indent="0" marL="0">
              <a:buNone/>
            </a:pPr>
            <a:r>
              <a:rPr lang="en-US" sz="1100" b="1" spc="100" kern="0" dirty="0">
                <a:solidFill>
                  <a:srgbClr val="F4B740"/>
                </a:solidFill>
                <a:latin typeface="Calibri" pitchFamily="34" charset="0"/>
                <a:ea typeface="Calibri" pitchFamily="34" charset="-122"/>
                <a:cs typeface="Calibri" pitchFamily="34" charset="-120"/>
              </a:rPr>
              <a:t>ELEVATED</a:t>
            </a:r>
            <a:endParaRPr lang="en-US" sz="1100" dirty="0"/>
          </a:p>
        </p:txBody>
      </p:sp>
      <p:sp>
        <p:nvSpPr>
          <p:cNvPr id="9" name="Shape 7"/>
          <p:cNvSpPr/>
          <p:nvPr/>
        </p:nvSpPr>
        <p:spPr>
          <a:xfrm>
            <a:off x="4114800" y="4709160"/>
            <a:ext cx="2286000" cy="384048"/>
          </a:xfrm>
          <a:prstGeom prst="roundRect">
            <a:avLst>
              <a:gd name="adj" fmla="val 50000"/>
            </a:avLst>
          </a:prstGeom>
          <a:solidFill>
            <a:srgbClr val="1A1F2E"/>
          </a:solidFill>
          <a:ln w="12700">
            <a:solidFill>
              <a:srgbClr val="A6ADC0"/>
            </a:solidFill>
            <a:prstDash val="solid"/>
          </a:ln>
        </p:spPr>
      </p:sp>
      <p:sp>
        <p:nvSpPr>
          <p:cNvPr id="10" name="Text 8"/>
          <p:cNvSpPr/>
          <p:nvPr/>
        </p:nvSpPr>
        <p:spPr>
          <a:xfrm>
            <a:off x="4114800" y="4709160"/>
            <a:ext cx="2286000" cy="384048"/>
          </a:xfrm>
          <a:prstGeom prst="rect">
            <a:avLst/>
          </a:prstGeom>
          <a:noFill/>
          <a:ln/>
        </p:spPr>
        <p:txBody>
          <a:bodyPr wrap="square" lIns="0" tIns="0" rIns="0" bIns="0" rtlCol="0" anchor="ctr"/>
          <a:lstStyle/>
          <a:p>
            <a:pPr algn="ctr" indent="0" marL="0">
              <a:buNone/>
            </a:pPr>
            <a:r>
              <a:rPr lang="en-US" sz="1100" b="1" spc="100" kern="0" dirty="0">
                <a:solidFill>
                  <a:srgbClr val="A6ADC0"/>
                </a:solidFill>
                <a:latin typeface="Calibri" pitchFamily="34" charset="0"/>
                <a:ea typeface="Calibri" pitchFamily="34" charset="-122"/>
                <a:cs typeface="Calibri" pitchFamily="34" charset="-120"/>
              </a:rPr>
              <a:t>RISK 09 OF 10</a:t>
            </a:r>
            <a:endParaRPr lang="en-US" sz="1100" dirty="0"/>
          </a:p>
        </p:txBody>
      </p:sp>
      <p:sp>
        <p:nvSpPr>
          <p:cNvPr id="11" name="Shape 9"/>
          <p:cNvSpPr/>
          <p:nvPr/>
        </p:nvSpPr>
        <p:spPr>
          <a:xfrm>
            <a:off x="640080" y="5394960"/>
            <a:ext cx="5486400" cy="0"/>
          </a:xfrm>
          <a:prstGeom prst="line">
            <a:avLst/>
          </a:prstGeom>
          <a:noFill/>
          <a:ln w="19050">
            <a:solidFill>
              <a:srgbClr val="F4B740"/>
            </a:solidFill>
            <a:prstDash val="solid"/>
          </a:ln>
        </p:spPr>
      </p:sp>
      <p:sp>
        <p:nvSpPr>
          <p:cNvPr id="12" name="Text 10"/>
          <p:cNvSpPr/>
          <p:nvPr/>
        </p:nvSpPr>
        <p:spPr>
          <a:xfrm>
            <a:off x="640080" y="553212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Employee + developer security training</a:t>
            </a:r>
            <a:endParaRPr lang="en-US" sz="11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03</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Plausible-but-wrong reasoning &amp; deflection</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Fluent, logical-sounding reasoning conceals an error; when challenged or wrong, the agent deflects accountability.</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Confident chain of reasoning with a flaw.</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"You approved it" when it errs.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audit trail of who decided.</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ui://reasoning · plausible</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46D0D8"/>
                </a:solidFill>
                <a:latin typeface="Consolas" pitchFamily="34" charset="0"/>
                <a:ea typeface="Consolas" pitchFamily="34" charset="-122"/>
                <a:cs typeface="Consolas" pitchFamily="34" charset="-120"/>
              </a:rPr>
              <a:t>agent ▸ step-by-step, sounds airtight</a:t>
            </a:r>
            <a:pPr indent="0" marL="0">
              <a:lnSpc>
                <a:spcPct val="125000"/>
              </a:lnSpc>
              <a:buNone/>
            </a:pPr>
            <a:endParaRPr lang="en-US" sz="1250" dirty="0"/>
          </a:p>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(hidden: premise 2 is false)</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error surfaces later</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agent ▸ "the user made the call"</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WALKTHROUGH · ILLUSTRATIVE SCENARIO</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Signed on the agent's word</a:t>
            </a:r>
            <a:endParaRPr lang="en-US" sz="3800" dirty="0"/>
          </a:p>
        </p:txBody>
      </p:sp>
      <p:sp>
        <p:nvSpPr>
          <p:cNvPr id="4" name="Text 2"/>
          <p:cNvSpPr/>
          <p:nvPr/>
        </p:nvSpPr>
        <p:spPr>
          <a:xfrm>
            <a:off x="640080" y="1737360"/>
            <a:ext cx="10881360" cy="640080"/>
          </a:xfrm>
          <a:prstGeom prst="rect">
            <a:avLst/>
          </a:prstGeom>
          <a:noFill/>
          <a:ln/>
        </p:spPr>
        <p:txBody>
          <a:bodyPr wrap="square" rtlCol="0" anchor="ctr"/>
          <a:lstStyle/>
          <a:p>
            <a:pPr indent="0" marL="0">
              <a:lnSpc>
                <a:spcPct val="110000"/>
              </a:lnSpc>
              <a:buNone/>
            </a:pPr>
            <a:r>
              <a:rPr lang="en-US" sz="1550" dirty="0">
                <a:solidFill>
                  <a:srgbClr val="A6ADC0"/>
                </a:solidFill>
                <a:latin typeface="Calibri" pitchFamily="34" charset="0"/>
                <a:ea typeface="Calibri" pitchFamily="34" charset="-122"/>
                <a:cs typeface="Calibri" pitchFamily="34" charset="-120"/>
              </a:rPr>
              <a:t>An agent states with false confidence that it verified a contract is safe to sign. The user trusts it and signs — missing a liability-waiving clause.</a:t>
            </a:r>
            <a:endParaRPr lang="en-US" sz="1550" dirty="0"/>
          </a:p>
        </p:txBody>
      </p:sp>
      <p:sp>
        <p:nvSpPr>
          <p:cNvPr id="5" name="Shape 3"/>
          <p:cNvSpPr/>
          <p:nvPr/>
        </p:nvSpPr>
        <p:spPr>
          <a:xfrm>
            <a:off x="640080" y="2697480"/>
            <a:ext cx="2583180" cy="2834640"/>
          </a:xfrm>
          <a:prstGeom prst="roundRect">
            <a:avLst>
              <a:gd name="adj" fmla="val 3186"/>
            </a:avLst>
          </a:prstGeom>
          <a:solidFill>
            <a:srgbClr val="1A1F2E"/>
          </a:solidFill>
          <a:ln w="12700">
            <a:solidFill>
              <a:srgbClr val="2A3040"/>
            </a:solidFill>
            <a:prstDash val="solid"/>
          </a:ln>
        </p:spPr>
      </p:sp>
      <p:sp>
        <p:nvSpPr>
          <p:cNvPr id="6" name="Text 4"/>
          <p:cNvSpPr/>
          <p:nvPr/>
        </p:nvSpPr>
        <p:spPr>
          <a:xfrm>
            <a:off x="84124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SETUP</a:t>
            </a:r>
            <a:endParaRPr lang="en-US" sz="1100" dirty="0"/>
          </a:p>
        </p:txBody>
      </p:sp>
      <p:sp>
        <p:nvSpPr>
          <p:cNvPr id="7" name="Text 5"/>
          <p:cNvSpPr/>
          <p:nvPr/>
        </p:nvSpPr>
        <p:spPr>
          <a:xfrm>
            <a:off x="84124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High-stakes task</a:t>
            </a:r>
            <a:endParaRPr lang="en-US" sz="1700" dirty="0"/>
          </a:p>
        </p:txBody>
      </p:sp>
      <p:sp>
        <p:nvSpPr>
          <p:cNvPr id="8" name="Text 6"/>
          <p:cNvSpPr/>
          <p:nvPr/>
        </p:nvSpPr>
        <p:spPr>
          <a:xfrm>
            <a:off x="84124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A user relies on the agent to review a contract.</a:t>
            </a:r>
            <a:endParaRPr lang="en-US" sz="1200" dirty="0"/>
          </a:p>
        </p:txBody>
      </p:sp>
      <p:sp>
        <p:nvSpPr>
          <p:cNvPr id="9" name="Text 7"/>
          <p:cNvSpPr/>
          <p:nvPr/>
        </p:nvSpPr>
        <p:spPr>
          <a:xfrm>
            <a:off x="320497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0" name="Shape 8"/>
          <p:cNvSpPr/>
          <p:nvPr/>
        </p:nvSpPr>
        <p:spPr>
          <a:xfrm>
            <a:off x="3406140" y="2697480"/>
            <a:ext cx="2583180" cy="2834640"/>
          </a:xfrm>
          <a:prstGeom prst="roundRect">
            <a:avLst>
              <a:gd name="adj" fmla="val 3186"/>
            </a:avLst>
          </a:prstGeom>
          <a:solidFill>
            <a:srgbClr val="1A1F2E"/>
          </a:solidFill>
          <a:ln w="12700">
            <a:solidFill>
              <a:srgbClr val="FF5A5A"/>
            </a:solidFill>
            <a:prstDash val="solid"/>
          </a:ln>
        </p:spPr>
      </p:sp>
      <p:sp>
        <p:nvSpPr>
          <p:cNvPr id="11" name="Text 9"/>
          <p:cNvSpPr/>
          <p:nvPr/>
        </p:nvSpPr>
        <p:spPr>
          <a:xfrm>
            <a:off x="360730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CLAIM</a:t>
            </a:r>
            <a:endParaRPr lang="en-US" sz="1100" dirty="0"/>
          </a:p>
        </p:txBody>
      </p:sp>
      <p:sp>
        <p:nvSpPr>
          <p:cNvPr id="12" name="Text 10"/>
          <p:cNvSpPr/>
          <p:nvPr/>
        </p:nvSpPr>
        <p:spPr>
          <a:xfrm>
            <a:off x="360730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False certainty</a:t>
            </a:r>
            <a:endParaRPr lang="en-US" sz="1700" dirty="0"/>
          </a:p>
        </p:txBody>
      </p:sp>
      <p:sp>
        <p:nvSpPr>
          <p:cNvPr id="13" name="Text 11"/>
          <p:cNvSpPr/>
          <p:nvPr/>
        </p:nvSpPr>
        <p:spPr>
          <a:xfrm>
            <a:off x="360730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agent says it reviewed everything and it's safe.</a:t>
            </a:r>
            <a:endParaRPr lang="en-US" sz="1200" dirty="0"/>
          </a:p>
        </p:txBody>
      </p:sp>
      <p:sp>
        <p:nvSpPr>
          <p:cNvPr id="14" name="Text 12"/>
          <p:cNvSpPr/>
          <p:nvPr/>
        </p:nvSpPr>
        <p:spPr>
          <a:xfrm>
            <a:off x="597103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5" name="Shape 13"/>
          <p:cNvSpPr/>
          <p:nvPr/>
        </p:nvSpPr>
        <p:spPr>
          <a:xfrm>
            <a:off x="6172200" y="2697480"/>
            <a:ext cx="2583180" cy="2834640"/>
          </a:xfrm>
          <a:prstGeom prst="roundRect">
            <a:avLst>
              <a:gd name="adj" fmla="val 3186"/>
            </a:avLst>
          </a:prstGeom>
          <a:solidFill>
            <a:srgbClr val="1A1F2E"/>
          </a:solidFill>
          <a:ln w="12700">
            <a:solidFill>
              <a:srgbClr val="FF5A5A"/>
            </a:solidFill>
            <a:prstDash val="solid"/>
          </a:ln>
        </p:spPr>
      </p:sp>
      <p:sp>
        <p:nvSpPr>
          <p:cNvPr id="16" name="Text 14"/>
          <p:cNvSpPr/>
          <p:nvPr/>
        </p:nvSpPr>
        <p:spPr>
          <a:xfrm>
            <a:off x="637336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TRUST</a:t>
            </a:r>
            <a:endParaRPr lang="en-US" sz="1100" dirty="0"/>
          </a:p>
        </p:txBody>
      </p:sp>
      <p:sp>
        <p:nvSpPr>
          <p:cNvPr id="17" name="Text 15"/>
          <p:cNvSpPr/>
          <p:nvPr/>
        </p:nvSpPr>
        <p:spPr>
          <a:xfrm>
            <a:off x="637336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No independent check</a:t>
            </a:r>
            <a:endParaRPr lang="en-US" sz="1700" dirty="0"/>
          </a:p>
        </p:txBody>
      </p:sp>
      <p:sp>
        <p:nvSpPr>
          <p:cNvPr id="18" name="Text 16"/>
          <p:cNvSpPr/>
          <p:nvPr/>
        </p:nvSpPr>
        <p:spPr>
          <a:xfrm>
            <a:off x="637336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user signs on the agent's confident word.</a:t>
            </a:r>
            <a:endParaRPr lang="en-US" sz="1200" dirty="0"/>
          </a:p>
        </p:txBody>
      </p:sp>
      <p:sp>
        <p:nvSpPr>
          <p:cNvPr id="19" name="Text 17"/>
          <p:cNvSpPr/>
          <p:nvPr/>
        </p:nvSpPr>
        <p:spPr>
          <a:xfrm>
            <a:off x="873709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0" name="Shape 18"/>
          <p:cNvSpPr/>
          <p:nvPr/>
        </p:nvSpPr>
        <p:spPr>
          <a:xfrm>
            <a:off x="8938260" y="2697480"/>
            <a:ext cx="2583180" cy="2834640"/>
          </a:xfrm>
          <a:prstGeom prst="roundRect">
            <a:avLst>
              <a:gd name="adj" fmla="val 3186"/>
            </a:avLst>
          </a:prstGeom>
          <a:solidFill>
            <a:srgbClr val="1A1F2E"/>
          </a:solidFill>
          <a:ln w="12700">
            <a:solidFill>
              <a:srgbClr val="2A3040"/>
            </a:solidFill>
            <a:prstDash val="solid"/>
          </a:ln>
        </p:spPr>
      </p:sp>
      <p:sp>
        <p:nvSpPr>
          <p:cNvPr id="21" name="Text 19"/>
          <p:cNvSpPr/>
          <p:nvPr/>
        </p:nvSpPr>
        <p:spPr>
          <a:xfrm>
            <a:off x="913942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IMPACT</a:t>
            </a:r>
            <a:endParaRPr lang="en-US" sz="1100" dirty="0"/>
          </a:p>
        </p:txBody>
      </p:sp>
      <p:sp>
        <p:nvSpPr>
          <p:cNvPr id="22" name="Text 20"/>
          <p:cNvSpPr/>
          <p:nvPr/>
        </p:nvSpPr>
        <p:spPr>
          <a:xfrm>
            <a:off x="913942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Costly clause missed</a:t>
            </a:r>
            <a:endParaRPr lang="en-US" sz="1700" dirty="0"/>
          </a:p>
        </p:txBody>
      </p:sp>
      <p:sp>
        <p:nvSpPr>
          <p:cNvPr id="23" name="Text 21"/>
          <p:cNvSpPr/>
          <p:nvPr/>
        </p:nvSpPr>
        <p:spPr>
          <a:xfrm>
            <a:off x="913942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A waived-liability clause slips through unreviewed.</a:t>
            </a:r>
            <a:endParaRPr lang="en-US" sz="1200" dirty="0"/>
          </a:p>
        </p:txBody>
      </p:sp>
      <p:sp>
        <p:nvSpPr>
          <p:cNvPr id="24" name="Text 22"/>
          <p:cNvSpPr/>
          <p:nvPr/>
        </p:nvSpPr>
        <p:spPr>
          <a:xfrm>
            <a:off x="640080" y="5760720"/>
            <a:ext cx="10881360" cy="320040"/>
          </a:xfrm>
          <a:prstGeom prst="rect">
            <a:avLst/>
          </a:prstGeom>
          <a:noFill/>
          <a:ln/>
        </p:spPr>
        <p:txBody>
          <a:bodyPr wrap="square" rtlCol="0" anchor="ctr"/>
          <a:lstStyle/>
          <a:p>
            <a:pPr indent="0" marL="0">
              <a:buNone/>
            </a:pPr>
            <a:r>
              <a:rPr lang="en-US" sz="1050" dirty="0">
                <a:solidFill>
                  <a:srgbClr val="6C7488"/>
                </a:solidFill>
                <a:latin typeface="Consolas" pitchFamily="34" charset="0"/>
                <a:ea typeface="Consolas" pitchFamily="34" charset="-122"/>
                <a:cs typeface="Consolas" pitchFamily="34" charset="-120"/>
              </a:rPr>
              <a:t>Constructed to show the mechanism end to end — real documented cases follow</a:t>
            </a:r>
            <a:endParaRPr lang="en-US" sz="1050" dirty="0"/>
          </a:p>
        </p:txBody>
      </p:sp>
      <p:sp>
        <p:nvSpPr>
          <p:cNvPr id="25" name="Text 2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6" name="Text 2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DOCUMENTED INCIDENTS &amp; RESEARCH</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Has this actually happened?</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450" dirty="0">
                <a:solidFill>
                  <a:srgbClr val="A6ADC0"/>
                </a:solidFill>
                <a:latin typeface="Calibri" pitchFamily="34" charset="0"/>
                <a:ea typeface="Calibri" pitchFamily="34" charset="-122"/>
                <a:cs typeface="Calibri" pitchFamily="34" charset="-120"/>
              </a:rPr>
              <a:t>Yes — and here is where to check. Labels show exactly what each one is.</a:t>
            </a:r>
            <a:endParaRPr lang="en-US" sz="1450" dirty="0"/>
          </a:p>
        </p:txBody>
      </p:sp>
      <p:sp>
        <p:nvSpPr>
          <p:cNvPr id="5" name="Shape 3"/>
          <p:cNvSpPr/>
          <p:nvPr/>
        </p:nvSpPr>
        <p:spPr>
          <a:xfrm>
            <a:off x="640080" y="2148840"/>
            <a:ext cx="10881360" cy="797814"/>
          </a:xfrm>
          <a:prstGeom prst="roundRect">
            <a:avLst>
              <a:gd name="adj" fmla="val 10315"/>
            </a:avLst>
          </a:prstGeom>
          <a:solidFill>
            <a:srgbClr val="1A1F2E"/>
          </a:solidFill>
          <a:ln w="12700">
            <a:solidFill>
              <a:srgbClr val="2A3040"/>
            </a:solidFill>
            <a:prstDash val="solid"/>
          </a:ln>
        </p:spPr>
      </p:sp>
      <p:sp>
        <p:nvSpPr>
          <p:cNvPr id="6" name="Shape 4"/>
          <p:cNvSpPr/>
          <p:nvPr/>
        </p:nvSpPr>
        <p:spPr>
          <a:xfrm>
            <a:off x="868680" y="2313432"/>
            <a:ext cx="1691640" cy="310896"/>
          </a:xfrm>
          <a:prstGeom prst="roundRect">
            <a:avLst>
              <a:gd name="adj" fmla="val 14706"/>
            </a:avLst>
          </a:prstGeom>
          <a:solidFill>
            <a:srgbClr val="141824"/>
          </a:solidFill>
          <a:ln w="12700">
            <a:solidFill>
              <a:srgbClr val="FF5A5A"/>
            </a:solidFill>
            <a:prstDash val="solid"/>
          </a:ln>
        </p:spPr>
      </p:sp>
      <p:sp>
        <p:nvSpPr>
          <p:cNvPr id="7" name="Text 5"/>
          <p:cNvSpPr/>
          <p:nvPr/>
        </p:nvSpPr>
        <p:spPr>
          <a:xfrm>
            <a:off x="868680" y="231343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8" name="Text 6"/>
          <p:cNvSpPr/>
          <p:nvPr/>
        </p:nvSpPr>
        <p:spPr>
          <a:xfrm>
            <a:off x="2697480" y="228600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Moffatt v. Air Canada — a company held liable for its chatbot's answer</a:t>
            </a:r>
            <a:endParaRPr lang="en-US" sz="1500" dirty="0"/>
          </a:p>
        </p:txBody>
      </p:sp>
      <p:sp>
        <p:nvSpPr>
          <p:cNvPr id="9" name="Text 7"/>
          <p:cNvSpPr/>
          <p:nvPr/>
        </p:nvSpPr>
        <p:spPr>
          <a:xfrm>
            <a:off x="9509760" y="231343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2024-02 · 2024 BCCRT 149</a:t>
            </a:r>
            <a:endParaRPr lang="en-US" sz="1000" dirty="0"/>
          </a:p>
        </p:txBody>
      </p:sp>
      <p:sp>
        <p:nvSpPr>
          <p:cNvPr id="10" name="Text 8"/>
          <p:cNvSpPr/>
          <p:nvPr/>
        </p:nvSpPr>
        <p:spPr>
          <a:xfrm>
            <a:off x="868680" y="269748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Air Canada's website chatbot told a customer he could apply for bereavement fares retroactively; the airline's actual policy said otherwise. The British Columbia Civil Resolution Tribunal found negligent misrepresentation and awarded damage</a:t>
            </a:r>
            <a:endParaRPr lang="en-US" sz="1150" dirty="0"/>
          </a:p>
        </p:txBody>
      </p:sp>
      <p:sp>
        <p:nvSpPr>
          <p:cNvPr id="11" name="Text 9"/>
          <p:cNvSpPr/>
          <p:nvPr/>
        </p:nvSpPr>
        <p:spPr>
          <a:xfrm>
            <a:off x="868680" y="263575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https://www.mccarthy.ca/en/insights/blogs/techlex/moffatt-v-air-canada-misrepresentation-ai-chatbot</a:t>
            </a:r>
            <a:endParaRPr lang="en-US" sz="900" dirty="0"/>
          </a:p>
        </p:txBody>
      </p:sp>
      <p:sp>
        <p:nvSpPr>
          <p:cNvPr id="12" name="Shape 10"/>
          <p:cNvSpPr/>
          <p:nvPr/>
        </p:nvSpPr>
        <p:spPr>
          <a:xfrm>
            <a:off x="640080" y="3074670"/>
            <a:ext cx="10881360" cy="797814"/>
          </a:xfrm>
          <a:prstGeom prst="roundRect">
            <a:avLst>
              <a:gd name="adj" fmla="val 10315"/>
            </a:avLst>
          </a:prstGeom>
          <a:solidFill>
            <a:srgbClr val="1A1F2E"/>
          </a:solidFill>
          <a:ln w="12700">
            <a:solidFill>
              <a:srgbClr val="2A3040"/>
            </a:solidFill>
            <a:prstDash val="solid"/>
          </a:ln>
        </p:spPr>
      </p:sp>
      <p:sp>
        <p:nvSpPr>
          <p:cNvPr id="13" name="Shape 11"/>
          <p:cNvSpPr/>
          <p:nvPr/>
        </p:nvSpPr>
        <p:spPr>
          <a:xfrm>
            <a:off x="868680" y="3239262"/>
            <a:ext cx="1691640" cy="310896"/>
          </a:xfrm>
          <a:prstGeom prst="roundRect">
            <a:avLst>
              <a:gd name="adj" fmla="val 14706"/>
            </a:avLst>
          </a:prstGeom>
          <a:solidFill>
            <a:srgbClr val="141824"/>
          </a:solidFill>
          <a:ln w="12700">
            <a:solidFill>
              <a:srgbClr val="FF5A5A"/>
            </a:solidFill>
            <a:prstDash val="solid"/>
          </a:ln>
        </p:spPr>
      </p:sp>
      <p:sp>
        <p:nvSpPr>
          <p:cNvPr id="14" name="Text 12"/>
          <p:cNvSpPr/>
          <p:nvPr/>
        </p:nvSpPr>
        <p:spPr>
          <a:xfrm>
            <a:off x="868680" y="323926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15" name="Text 13"/>
          <p:cNvSpPr/>
          <p:nvPr/>
        </p:nvSpPr>
        <p:spPr>
          <a:xfrm>
            <a:off x="2697480" y="321183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Mata v. Avianca — sanctions for filing AI-fabricated case law</a:t>
            </a:r>
            <a:endParaRPr lang="en-US" sz="1500" dirty="0"/>
          </a:p>
        </p:txBody>
      </p:sp>
      <p:sp>
        <p:nvSpPr>
          <p:cNvPr id="16" name="Text 14"/>
          <p:cNvSpPr/>
          <p:nvPr/>
        </p:nvSpPr>
        <p:spPr>
          <a:xfrm>
            <a:off x="9509760" y="323926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2023-06-22 · 1:22-cv-01461-PKC (S.D.N.Y.)</a:t>
            </a:r>
            <a:endParaRPr lang="en-US" sz="1000" dirty="0"/>
          </a:p>
        </p:txBody>
      </p:sp>
      <p:sp>
        <p:nvSpPr>
          <p:cNvPr id="17" name="Text 15"/>
          <p:cNvSpPr/>
          <p:nvPr/>
        </p:nvSpPr>
        <p:spPr>
          <a:xfrm>
            <a:off x="868680" y="362331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Counsel submitted a brief citing non-existent judicial opinions with fabricated quotes generated by ChatGPT, then stood by them after the court questioned their existence. Judge Castel found bad faith based on 'conscious avoidance and false</a:t>
            </a:r>
            <a:endParaRPr lang="en-US" sz="1150" dirty="0"/>
          </a:p>
        </p:txBody>
      </p:sp>
      <p:sp>
        <p:nvSpPr>
          <p:cNvPr id="18" name="Text 16"/>
          <p:cNvSpPr/>
          <p:nvPr/>
        </p:nvSpPr>
        <p:spPr>
          <a:xfrm>
            <a:off x="868680" y="356158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https://storage.courtlistener.com/recap/gov.uscourts.nysd.575368/gov.uscourts.nysd.575368.54.0.pdf</a:t>
            </a:r>
            <a:endParaRPr lang="en-US" sz="900" dirty="0"/>
          </a:p>
        </p:txBody>
      </p:sp>
      <p:sp>
        <p:nvSpPr>
          <p:cNvPr id="19" name="Shape 17"/>
          <p:cNvSpPr/>
          <p:nvPr/>
        </p:nvSpPr>
        <p:spPr>
          <a:xfrm>
            <a:off x="640080" y="4000500"/>
            <a:ext cx="10881360" cy="797814"/>
          </a:xfrm>
          <a:prstGeom prst="roundRect">
            <a:avLst>
              <a:gd name="adj" fmla="val 10315"/>
            </a:avLst>
          </a:prstGeom>
          <a:solidFill>
            <a:srgbClr val="1A1F2E"/>
          </a:solidFill>
          <a:ln w="12700">
            <a:solidFill>
              <a:srgbClr val="2A3040"/>
            </a:solidFill>
            <a:prstDash val="solid"/>
          </a:ln>
        </p:spPr>
      </p:sp>
      <p:sp>
        <p:nvSpPr>
          <p:cNvPr id="20" name="Shape 18"/>
          <p:cNvSpPr/>
          <p:nvPr/>
        </p:nvSpPr>
        <p:spPr>
          <a:xfrm>
            <a:off x="868680" y="4165092"/>
            <a:ext cx="1691640" cy="310896"/>
          </a:xfrm>
          <a:prstGeom prst="roundRect">
            <a:avLst>
              <a:gd name="adj" fmla="val 14706"/>
            </a:avLst>
          </a:prstGeom>
          <a:solidFill>
            <a:srgbClr val="141824"/>
          </a:solidFill>
          <a:ln w="12700">
            <a:solidFill>
              <a:srgbClr val="FF5A5A"/>
            </a:solidFill>
            <a:prstDash val="solid"/>
          </a:ln>
        </p:spPr>
      </p:sp>
      <p:sp>
        <p:nvSpPr>
          <p:cNvPr id="21" name="Text 19"/>
          <p:cNvSpPr/>
          <p:nvPr/>
        </p:nvSpPr>
        <p:spPr>
          <a:xfrm>
            <a:off x="868680" y="416509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22" name="Text 20"/>
          <p:cNvSpPr/>
          <p:nvPr/>
        </p:nvSpPr>
        <p:spPr>
          <a:xfrm>
            <a:off x="2697480" y="413766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AI Hallucination Cases database — the scale of the problem</a:t>
            </a:r>
            <a:endParaRPr lang="en-US" sz="1500" dirty="0"/>
          </a:p>
        </p:txBody>
      </p:sp>
      <p:sp>
        <p:nvSpPr>
          <p:cNvPr id="23" name="Text 21"/>
          <p:cNvSpPr/>
          <p:nvPr/>
        </p:nvSpPr>
        <p:spPr>
          <a:xfrm>
            <a:off x="9509760" y="416509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2026-08</a:t>
            </a:r>
            <a:endParaRPr lang="en-US" sz="1000" dirty="0"/>
          </a:p>
        </p:txBody>
      </p:sp>
      <p:sp>
        <p:nvSpPr>
          <p:cNvPr id="24" name="Text 22"/>
          <p:cNvSpPr/>
          <p:nvPr/>
        </p:nvSpPr>
        <p:spPr>
          <a:xfrm>
            <a:off x="868680" y="454914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 live database tracking legal decisions in which generative AI produced hallucinated content. At the time of writing it lists 1,851 identified cases across more than 40 jurisdictions, with fabricated citations in 1,542 of them, and recent </a:t>
            </a:r>
            <a:endParaRPr lang="en-US" sz="1150" dirty="0"/>
          </a:p>
        </p:txBody>
      </p:sp>
      <p:sp>
        <p:nvSpPr>
          <p:cNvPr id="25" name="Text 23"/>
          <p:cNvSpPr/>
          <p:nvPr/>
        </p:nvSpPr>
        <p:spPr>
          <a:xfrm>
            <a:off x="868680" y="448741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https://www.damiencharlotin.com/hallucinations/</a:t>
            </a:r>
            <a:endParaRPr lang="en-US" sz="900" dirty="0"/>
          </a:p>
        </p:txBody>
      </p:sp>
      <p:sp>
        <p:nvSpPr>
          <p:cNvPr id="26" name="Shape 24"/>
          <p:cNvSpPr/>
          <p:nvPr/>
        </p:nvSpPr>
        <p:spPr>
          <a:xfrm>
            <a:off x="640080" y="4926330"/>
            <a:ext cx="10881360" cy="797814"/>
          </a:xfrm>
          <a:prstGeom prst="roundRect">
            <a:avLst>
              <a:gd name="adj" fmla="val 10315"/>
            </a:avLst>
          </a:prstGeom>
          <a:solidFill>
            <a:srgbClr val="1A1F2E"/>
          </a:solidFill>
          <a:ln w="12700">
            <a:solidFill>
              <a:srgbClr val="2A3040"/>
            </a:solidFill>
            <a:prstDash val="solid"/>
          </a:ln>
        </p:spPr>
      </p:sp>
      <p:sp>
        <p:nvSpPr>
          <p:cNvPr id="27" name="Shape 25"/>
          <p:cNvSpPr/>
          <p:nvPr/>
        </p:nvSpPr>
        <p:spPr>
          <a:xfrm>
            <a:off x="868680" y="5090922"/>
            <a:ext cx="1691640" cy="310896"/>
          </a:xfrm>
          <a:prstGeom prst="roundRect">
            <a:avLst>
              <a:gd name="adj" fmla="val 14706"/>
            </a:avLst>
          </a:prstGeom>
          <a:solidFill>
            <a:srgbClr val="141824"/>
          </a:solidFill>
          <a:ln w="12700">
            <a:solidFill>
              <a:srgbClr val="FF5A5A"/>
            </a:solidFill>
            <a:prstDash val="solid"/>
          </a:ln>
        </p:spPr>
      </p:sp>
      <p:sp>
        <p:nvSpPr>
          <p:cNvPr id="28" name="Text 26"/>
          <p:cNvSpPr/>
          <p:nvPr/>
        </p:nvSpPr>
        <p:spPr>
          <a:xfrm>
            <a:off x="868680" y="509092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29" name="Text 27"/>
          <p:cNvSpPr/>
          <p:nvPr/>
        </p:nvSpPr>
        <p:spPr>
          <a:xfrm>
            <a:off x="2697480" y="506349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Chevrolet dealership chatbot agrees to sell a $76,000 truck for $1</a:t>
            </a:r>
            <a:endParaRPr lang="en-US" sz="1500" dirty="0"/>
          </a:p>
        </p:txBody>
      </p:sp>
      <p:sp>
        <p:nvSpPr>
          <p:cNvPr id="30" name="Text 28"/>
          <p:cNvSpPr/>
          <p:nvPr/>
        </p:nvSpPr>
        <p:spPr>
          <a:xfrm>
            <a:off x="9509760" y="509092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2023-12-18 · AI Incident Database #622</a:t>
            </a:r>
            <a:endParaRPr lang="en-US" sz="1000" dirty="0"/>
          </a:p>
        </p:txBody>
      </p:sp>
      <p:sp>
        <p:nvSpPr>
          <p:cNvPr id="31" name="Text 29"/>
          <p:cNvSpPr/>
          <p:nvPr/>
        </p:nvSpPr>
        <p:spPr>
          <a:xfrm>
            <a:off x="868680" y="547497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 dealership's ChatGPT-powered sales assistant was prompt-injected into agreeing to sell a 2024 Chevrolet Tahoe for one dollar, replying that it was 'a legally binding offer – no takesies backsies.' The dealership did not honour it and with</a:t>
            </a:r>
            <a:endParaRPr lang="en-US" sz="1150" dirty="0"/>
          </a:p>
        </p:txBody>
      </p:sp>
      <p:sp>
        <p:nvSpPr>
          <p:cNvPr id="32" name="Text 30"/>
          <p:cNvSpPr/>
          <p:nvPr/>
        </p:nvSpPr>
        <p:spPr>
          <a:xfrm>
            <a:off x="868680" y="541324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https://incidentdatabase.ai/cite/622/</a:t>
            </a:r>
            <a:endParaRPr lang="en-US" sz="900" dirty="0"/>
          </a:p>
        </p:txBody>
      </p:sp>
      <p:sp>
        <p:nvSpPr>
          <p:cNvPr id="33" name="Text 3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34" name="Text 3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BLAST RADIUS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Why it matters</a:t>
            </a:r>
            <a:endParaRPr lang="en-US" sz="3800" dirty="0"/>
          </a:p>
        </p:txBody>
      </p:sp>
      <p:sp>
        <p:nvSpPr>
          <p:cNvPr id="4" name="Shape 2"/>
          <p:cNvSpPr/>
          <p:nvPr/>
        </p:nvSpPr>
        <p:spPr>
          <a:xfrm>
            <a:off x="640080" y="2194560"/>
            <a:ext cx="3429000" cy="2103120"/>
          </a:xfrm>
          <a:prstGeom prst="roundRect">
            <a:avLst>
              <a:gd name="adj" fmla="val 3913"/>
            </a:avLst>
          </a:prstGeom>
          <a:solidFill>
            <a:srgbClr val="1A1F2E"/>
          </a:solidFill>
          <a:ln w="12700">
            <a:solidFill>
              <a:srgbClr val="2A3040"/>
            </a:solidFill>
            <a:prstDash val="solid"/>
          </a:ln>
        </p:spPr>
      </p:sp>
      <p:sp>
        <p:nvSpPr>
          <p:cNvPr id="5" name="Text 3"/>
          <p:cNvSpPr/>
          <p:nvPr/>
        </p:nvSpPr>
        <p:spPr>
          <a:xfrm>
            <a:off x="914400"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Wrong approvals</a:t>
            </a:r>
            <a:endParaRPr lang="en-US" sz="2600" dirty="0"/>
          </a:p>
        </p:txBody>
      </p:sp>
      <p:sp>
        <p:nvSpPr>
          <p:cNvPr id="6" name="Text 4"/>
          <p:cNvSpPr/>
          <p:nvPr/>
        </p:nvSpPr>
        <p:spPr>
          <a:xfrm>
            <a:off x="914400"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Confident errors get signed off at scale.</a:t>
            </a:r>
            <a:endParaRPr lang="en-US" sz="1350" dirty="0"/>
          </a:p>
        </p:txBody>
      </p:sp>
      <p:sp>
        <p:nvSpPr>
          <p:cNvPr id="7" name="Shape 5"/>
          <p:cNvSpPr/>
          <p:nvPr/>
        </p:nvSpPr>
        <p:spPr>
          <a:xfrm>
            <a:off x="4361688" y="2194560"/>
            <a:ext cx="3429000" cy="2103120"/>
          </a:xfrm>
          <a:prstGeom prst="roundRect">
            <a:avLst>
              <a:gd name="adj" fmla="val 3913"/>
            </a:avLst>
          </a:prstGeom>
          <a:solidFill>
            <a:srgbClr val="1A1F2E"/>
          </a:solidFill>
          <a:ln w="12700">
            <a:solidFill>
              <a:srgbClr val="2A3040"/>
            </a:solidFill>
            <a:prstDash val="solid"/>
          </a:ln>
        </p:spPr>
      </p:sp>
      <p:sp>
        <p:nvSpPr>
          <p:cNvPr id="8" name="Text 6"/>
          <p:cNvSpPr/>
          <p:nvPr/>
        </p:nvSpPr>
        <p:spPr>
          <a:xfrm>
            <a:off x="4636008"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Automation bias</a:t>
            </a:r>
            <a:endParaRPr lang="en-US" sz="2600" dirty="0"/>
          </a:p>
        </p:txBody>
      </p:sp>
      <p:sp>
        <p:nvSpPr>
          <p:cNvPr id="9" name="Text 7"/>
          <p:cNvSpPr/>
          <p:nvPr/>
        </p:nvSpPr>
        <p:spPr>
          <a:xfrm>
            <a:off x="4636008"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People stop verifying the agent's claims.</a:t>
            </a:r>
            <a:endParaRPr lang="en-US" sz="1350" dirty="0"/>
          </a:p>
        </p:txBody>
      </p:sp>
      <p:sp>
        <p:nvSpPr>
          <p:cNvPr id="10" name="Shape 8"/>
          <p:cNvSpPr/>
          <p:nvPr/>
        </p:nvSpPr>
        <p:spPr>
          <a:xfrm>
            <a:off x="8083296" y="2194560"/>
            <a:ext cx="3429000" cy="2103120"/>
          </a:xfrm>
          <a:prstGeom prst="roundRect">
            <a:avLst>
              <a:gd name="adj" fmla="val 3913"/>
            </a:avLst>
          </a:prstGeom>
          <a:solidFill>
            <a:srgbClr val="1A1F2E"/>
          </a:solidFill>
          <a:ln w="12700">
            <a:solidFill>
              <a:srgbClr val="2A3040"/>
            </a:solidFill>
            <a:prstDash val="solid"/>
          </a:ln>
        </p:spPr>
      </p:sp>
      <p:sp>
        <p:nvSpPr>
          <p:cNvPr id="11" name="Text 9"/>
          <p:cNvSpPr/>
          <p:nvPr/>
        </p:nvSpPr>
        <p:spPr>
          <a:xfrm>
            <a:off x="8357616"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Blurred accountability</a:t>
            </a:r>
            <a:endParaRPr lang="en-US" sz="2600" dirty="0"/>
          </a:p>
        </p:txBody>
      </p:sp>
      <p:sp>
        <p:nvSpPr>
          <p:cNvPr id="12" name="Text 10"/>
          <p:cNvSpPr/>
          <p:nvPr/>
        </p:nvSpPr>
        <p:spPr>
          <a:xfrm>
            <a:off x="8357616"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When it fails, no one clearly owns the call.</a:t>
            </a:r>
            <a:endParaRPr lang="en-US" sz="1350" dirty="0"/>
          </a:p>
        </p:txBody>
      </p:sp>
      <p:sp>
        <p:nvSpPr>
          <p:cNvPr id="13" name="Text 11"/>
          <p:cNvSpPr/>
          <p:nvPr/>
        </p:nvSpPr>
        <p:spPr>
          <a:xfrm>
            <a:off x="640080" y="4617720"/>
            <a:ext cx="10881360" cy="1188720"/>
          </a:xfrm>
          <a:prstGeom prst="rect">
            <a:avLst/>
          </a:prstGeom>
          <a:noFill/>
          <a:ln/>
        </p:spPr>
        <p:txBody>
          <a:bodyPr wrap="square" rtlCol="0" anchor="t"/>
          <a:lstStyle/>
          <a:p>
            <a:pPr indent="0" marL="0">
              <a:lnSpc>
                <a:spcPct val="115000"/>
              </a:lnSpc>
              <a:buNone/>
            </a:pPr>
            <a:r>
              <a:rPr lang="en-US" sz="1500" i="1" dirty="0">
                <a:solidFill>
                  <a:srgbClr val="F4B740"/>
                </a:solidFill>
                <a:latin typeface="Calibri" pitchFamily="34" charset="0"/>
                <a:ea typeface="Calibri" pitchFamily="34" charset="-122"/>
                <a:cs typeface="Calibri" pitchFamily="34" charset="-120"/>
              </a:rPr>
              <a:t>This risk lives at the human-machine boundary. The fix is as much process and UX as code: show uncertainty, demand evidence, and keep a human genuinely in the loop for consequential decisions.</a:t>
            </a:r>
            <a:endParaRPr lang="en-US" sz="15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CONTAINMENT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Three layers of defence</a:t>
            </a:r>
            <a:endParaRPr lang="en-US" sz="3800" dirty="0"/>
          </a:p>
        </p:txBody>
      </p:sp>
      <p:sp>
        <p:nvSpPr>
          <p:cNvPr id="4" name="Shape 2"/>
          <p:cNvSpPr/>
          <p:nvPr/>
        </p:nvSpPr>
        <p:spPr>
          <a:xfrm>
            <a:off x="640080" y="2194560"/>
            <a:ext cx="3429000" cy="3749040"/>
          </a:xfrm>
          <a:prstGeom prst="roundRect">
            <a:avLst>
              <a:gd name="adj" fmla="val 2400"/>
            </a:avLst>
          </a:prstGeom>
          <a:solidFill>
            <a:srgbClr val="1A1F2E"/>
          </a:solidFill>
          <a:ln w="12700">
            <a:solidFill>
              <a:srgbClr val="57D6A0"/>
            </a:solidFill>
            <a:prstDash val="solid"/>
          </a:ln>
        </p:spPr>
      </p:sp>
      <p:sp>
        <p:nvSpPr>
          <p:cNvPr id="5" name="Shape 3"/>
          <p:cNvSpPr/>
          <p:nvPr/>
        </p:nvSpPr>
        <p:spPr>
          <a:xfrm>
            <a:off x="640080" y="2194560"/>
            <a:ext cx="3429000" cy="54864"/>
          </a:xfrm>
          <a:prstGeom prst="rect">
            <a:avLst/>
          </a:prstGeom>
          <a:solidFill>
            <a:srgbClr val="57D6A0"/>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01</a:t>
            </a:r>
            <a:endParaRPr lang="en-US" sz="12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Show uncertainty</a:t>
            </a:r>
            <a:endParaRPr lang="en-US" sz="1800" dirty="0"/>
          </a:p>
        </p:txBody>
      </p:sp>
      <p:sp>
        <p:nvSpPr>
          <p:cNvPr id="8" name="Text 6"/>
          <p:cNvSpPr/>
          <p:nvPr/>
        </p:nvSpPr>
        <p:spPr>
          <a:xfrm>
            <a:off x="914400"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Quantify and display confidence, not just an answer.</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Add caveats, assumptions, and known limits.</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Flag low-confidence outputs prominently.</a:t>
            </a:r>
            <a:endParaRPr lang="en-US" sz="1250" dirty="0"/>
          </a:p>
        </p:txBody>
      </p:sp>
      <p:sp>
        <p:nvSpPr>
          <p:cNvPr id="9" name="Shape 7"/>
          <p:cNvSpPr/>
          <p:nvPr/>
        </p:nvSpPr>
        <p:spPr>
          <a:xfrm>
            <a:off x="4361688" y="2194560"/>
            <a:ext cx="3429000" cy="3749040"/>
          </a:xfrm>
          <a:prstGeom prst="roundRect">
            <a:avLst>
              <a:gd name="adj" fmla="val 2400"/>
            </a:avLst>
          </a:prstGeom>
          <a:solidFill>
            <a:srgbClr val="1A1F2E"/>
          </a:solidFill>
          <a:ln w="12700">
            <a:solidFill>
              <a:srgbClr val="57D6A0"/>
            </a:solidFill>
            <a:prstDash val="solid"/>
          </a:ln>
        </p:spPr>
      </p:sp>
      <p:sp>
        <p:nvSpPr>
          <p:cNvPr id="10" name="Shape 8"/>
          <p:cNvSpPr/>
          <p:nvPr/>
        </p:nvSpPr>
        <p:spPr>
          <a:xfrm>
            <a:off x="4361688" y="2194560"/>
            <a:ext cx="3429000" cy="54864"/>
          </a:xfrm>
          <a:prstGeom prst="rect">
            <a:avLst/>
          </a:prstGeom>
          <a:solidFill>
            <a:srgbClr val="57D6A0"/>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02</a:t>
            </a:r>
            <a:endParaRPr lang="en-US" sz="12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Evidence &amp; audit</a:t>
            </a:r>
            <a:endParaRPr lang="en-US" sz="1800" dirty="0"/>
          </a:p>
        </p:txBody>
      </p:sp>
      <p:sp>
        <p:nvSpPr>
          <p:cNvPr id="13" name="Text 11"/>
          <p:cNvSpPr/>
          <p:nvPr/>
        </p:nvSpPr>
        <p:spPr>
          <a:xfrm>
            <a:off x="4636008"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Attach sources and reasoning the human can check.</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Keep a decision audit trail of who decided what.</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Make claims verifiable, not just assertive.</a:t>
            </a:r>
            <a:endParaRPr lang="en-US" sz="1250" dirty="0"/>
          </a:p>
        </p:txBody>
      </p:sp>
      <p:sp>
        <p:nvSpPr>
          <p:cNvPr id="14" name="Shape 12"/>
          <p:cNvSpPr/>
          <p:nvPr/>
        </p:nvSpPr>
        <p:spPr>
          <a:xfrm>
            <a:off x="8083296" y="2194560"/>
            <a:ext cx="3429000" cy="3749040"/>
          </a:xfrm>
          <a:prstGeom prst="roundRect">
            <a:avLst>
              <a:gd name="adj" fmla="val 2400"/>
            </a:avLst>
          </a:prstGeom>
          <a:solidFill>
            <a:srgbClr val="1A1F2E"/>
          </a:solidFill>
          <a:ln w="12700">
            <a:solidFill>
              <a:srgbClr val="57D6A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03</a:t>
            </a:r>
            <a:endParaRPr lang="en-US" sz="12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Human in the loop</a:t>
            </a:r>
            <a:endParaRPr lang="en-US" sz="1800" dirty="0"/>
          </a:p>
        </p:txBody>
      </p:sp>
      <p:sp>
        <p:nvSpPr>
          <p:cNvPr id="18" name="Text 16"/>
          <p:cNvSpPr/>
          <p:nvPr/>
        </p:nvSpPr>
        <p:spPr>
          <a:xfrm>
            <a:off x="8357616"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Require human approval for high-stakes actions.</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Design UX that invites scrutiny, not deference.</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Never present guesses as verified facts.</a:t>
            </a:r>
            <a:endParaRPr lang="en-US" sz="12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SECURE PATTERNS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Fix it in code, not in a polite prompt</a:t>
            </a:r>
            <a:endParaRPr lang="en-US" sz="3800" dirty="0"/>
          </a:p>
        </p:txBody>
      </p:sp>
      <p:sp>
        <p:nvSpPr>
          <p:cNvPr id="4" name="Shape 2"/>
          <p:cNvSpPr/>
          <p:nvPr/>
        </p:nvSpPr>
        <p:spPr>
          <a:xfrm>
            <a:off x="640080" y="1828800"/>
            <a:ext cx="5394960" cy="3200400"/>
          </a:xfrm>
          <a:prstGeom prst="roundRect">
            <a:avLst>
              <a:gd name="adj" fmla="val 2571"/>
            </a:avLst>
          </a:prstGeom>
          <a:solidFill>
            <a:srgbClr val="0A0C11"/>
          </a:solidFill>
          <a:ln w="12700">
            <a:solidFill>
              <a:srgbClr val="2A3040"/>
            </a:solidFill>
            <a:prstDash val="solid"/>
          </a:ln>
        </p:spPr>
      </p:sp>
      <p:sp>
        <p:nvSpPr>
          <p:cNvPr id="5" name="Shape 3"/>
          <p:cNvSpPr/>
          <p:nvPr/>
        </p:nvSpPr>
        <p:spPr>
          <a:xfrm>
            <a:off x="640080" y="1828800"/>
            <a:ext cx="5394960" cy="402336"/>
          </a:xfrm>
          <a:prstGeom prst="rect">
            <a:avLst/>
          </a:prstGeom>
          <a:solidFill>
            <a:srgbClr val="141824"/>
          </a:solidFill>
          <a:ln/>
        </p:spPr>
      </p:sp>
      <p:sp>
        <p:nvSpPr>
          <p:cNvPr id="6" name="Shape 4"/>
          <p:cNvSpPr/>
          <p:nvPr/>
        </p:nvSpPr>
        <p:spPr>
          <a:xfrm>
            <a:off x="868680" y="1965960"/>
            <a:ext cx="128016" cy="128016"/>
          </a:xfrm>
          <a:prstGeom prst="ellipse">
            <a:avLst/>
          </a:prstGeom>
          <a:solidFill>
            <a:srgbClr val="FF5A5A"/>
          </a:solidFill>
          <a:ln/>
        </p:spPr>
      </p:sp>
      <p:sp>
        <p:nvSpPr>
          <p:cNvPr id="7" name="Shape 5"/>
          <p:cNvSpPr/>
          <p:nvPr/>
        </p:nvSpPr>
        <p:spPr>
          <a:xfrm>
            <a:off x="1124712" y="1965960"/>
            <a:ext cx="128016" cy="128016"/>
          </a:xfrm>
          <a:prstGeom prst="ellipse">
            <a:avLst/>
          </a:prstGeom>
          <a:solidFill>
            <a:srgbClr val="F4B740"/>
          </a:solidFill>
          <a:ln/>
        </p:spPr>
      </p:sp>
      <p:sp>
        <p:nvSpPr>
          <p:cNvPr id="8" name="Shape 6"/>
          <p:cNvSpPr/>
          <p:nvPr/>
        </p:nvSpPr>
        <p:spPr>
          <a:xfrm>
            <a:off x="1380744" y="1965960"/>
            <a:ext cx="128016" cy="128016"/>
          </a:xfrm>
          <a:prstGeom prst="ellipse">
            <a:avLst/>
          </a:prstGeom>
          <a:solidFill>
            <a:srgbClr val="57D6A0"/>
          </a:solidFill>
          <a:ln/>
        </p:spPr>
      </p:sp>
      <p:sp>
        <p:nvSpPr>
          <p:cNvPr id="9" name="Text 7"/>
          <p:cNvSpPr/>
          <p:nvPr/>
        </p:nvSpPr>
        <p:spPr>
          <a:xfrm>
            <a:off x="18288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vulnerable</a:t>
            </a:r>
            <a:endParaRPr lang="en-US" sz="1100" dirty="0"/>
          </a:p>
        </p:txBody>
      </p:sp>
      <p:sp>
        <p:nvSpPr>
          <p:cNvPr id="10" name="Text 8"/>
          <p:cNvSpPr/>
          <p:nvPr/>
        </p:nvSpPr>
        <p:spPr>
          <a:xfrm>
            <a:off x="914400" y="2377440"/>
            <a:ext cx="4846320" cy="2468880"/>
          </a:xfrm>
          <a:prstGeom prst="rect">
            <a:avLst/>
          </a:prstGeom>
          <a:noFill/>
          <a:ln/>
        </p:spPr>
        <p:txBody>
          <a:bodyPr wrap="square" rtlCol="0" anchor="t"/>
          <a:lstStyle/>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 present answer as fact</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show(answer)              # no context</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auto_approve(answer)      # trusted</a:t>
            </a:r>
            <a:endParaRPr lang="en-US" sz="1250" dirty="0"/>
          </a:p>
        </p:txBody>
      </p:sp>
      <p:sp>
        <p:nvSpPr>
          <p:cNvPr id="11" name="Shape 9"/>
          <p:cNvSpPr/>
          <p:nvPr/>
        </p:nvSpPr>
        <p:spPr>
          <a:xfrm>
            <a:off x="6126480" y="1828800"/>
            <a:ext cx="5394960" cy="3200400"/>
          </a:xfrm>
          <a:prstGeom prst="roundRect">
            <a:avLst>
              <a:gd name="adj" fmla="val 2571"/>
            </a:avLst>
          </a:prstGeom>
          <a:solidFill>
            <a:srgbClr val="0A0C11"/>
          </a:solidFill>
          <a:ln w="12700">
            <a:solidFill>
              <a:srgbClr val="2A3040"/>
            </a:solidFill>
            <a:prstDash val="solid"/>
          </a:ln>
        </p:spPr>
      </p:sp>
      <p:sp>
        <p:nvSpPr>
          <p:cNvPr id="12" name="Shape 10"/>
          <p:cNvSpPr/>
          <p:nvPr/>
        </p:nvSpPr>
        <p:spPr>
          <a:xfrm>
            <a:off x="6126480" y="1828800"/>
            <a:ext cx="5394960" cy="402336"/>
          </a:xfrm>
          <a:prstGeom prst="rect">
            <a:avLst/>
          </a:prstGeom>
          <a:solidFill>
            <a:srgbClr val="141824"/>
          </a:solidFill>
          <a:ln/>
        </p:spPr>
      </p:sp>
      <p:sp>
        <p:nvSpPr>
          <p:cNvPr id="13" name="Shape 11"/>
          <p:cNvSpPr/>
          <p:nvPr/>
        </p:nvSpPr>
        <p:spPr>
          <a:xfrm>
            <a:off x="6355080" y="1965960"/>
            <a:ext cx="128016" cy="128016"/>
          </a:xfrm>
          <a:prstGeom prst="ellipse">
            <a:avLst/>
          </a:prstGeom>
          <a:solidFill>
            <a:srgbClr val="57D6A0"/>
          </a:solidFill>
          <a:ln/>
        </p:spPr>
      </p:sp>
      <p:sp>
        <p:nvSpPr>
          <p:cNvPr id="14" name="Shape 12"/>
          <p:cNvSpPr/>
          <p:nvPr/>
        </p:nvSpPr>
        <p:spPr>
          <a:xfrm>
            <a:off x="6611112" y="1965960"/>
            <a:ext cx="128016" cy="128016"/>
          </a:xfrm>
          <a:prstGeom prst="ellipse">
            <a:avLst/>
          </a:prstGeom>
          <a:solidFill>
            <a:srgbClr val="F4B740"/>
          </a:solidFill>
          <a:ln/>
        </p:spPr>
      </p:sp>
      <p:sp>
        <p:nvSpPr>
          <p:cNvPr id="15" name="Shape 13"/>
          <p:cNvSpPr/>
          <p:nvPr/>
        </p:nvSpPr>
        <p:spPr>
          <a:xfrm>
            <a:off x="6867144" y="1965960"/>
            <a:ext cx="128016" cy="128016"/>
          </a:xfrm>
          <a:prstGeom prst="ellipse">
            <a:avLst/>
          </a:prstGeom>
          <a:solidFill>
            <a:srgbClr val="57D6A0"/>
          </a:solidFill>
          <a:ln/>
        </p:spPr>
      </p:sp>
      <p:sp>
        <p:nvSpPr>
          <p:cNvPr id="16" name="Text 14"/>
          <p:cNvSpPr/>
          <p:nvPr/>
        </p:nvSpPr>
        <p:spPr>
          <a:xfrm>
            <a:off x="73152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hardened</a:t>
            </a:r>
            <a:endParaRPr lang="en-US" sz="1100" dirty="0"/>
          </a:p>
        </p:txBody>
      </p:sp>
      <p:sp>
        <p:nvSpPr>
          <p:cNvPr id="17" name="Text 15"/>
          <p:cNvSpPr/>
          <p:nvPr/>
        </p:nvSpPr>
        <p:spPr>
          <a:xfrm>
            <a:off x="6400800" y="2377440"/>
            <a:ext cx="4846320" cy="2468880"/>
          </a:xfrm>
          <a:prstGeom prst="rect">
            <a:avLst/>
          </a:prstGeom>
          <a:noFill/>
          <a:ln/>
        </p:spPr>
        <p:txBody>
          <a:bodyPr wrap="square" rtlCol="0" anchor="t"/>
          <a:lstStyle/>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show(answer, confidence=score,</a:t>
            </a:r>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sources=evidence, caveats=limits)</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if high_stakes(action):</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require_human_approval(audit=True)</a:t>
            </a:r>
            <a:endParaRPr lang="en-US" sz="1250" dirty="0"/>
          </a:p>
        </p:txBody>
      </p:sp>
      <p:sp>
        <p:nvSpPr>
          <p:cNvPr id="18" name="Text 16"/>
          <p:cNvSpPr/>
          <p:nvPr/>
        </p:nvSpPr>
        <p:spPr>
          <a:xfrm>
            <a:off x="640080" y="5257800"/>
            <a:ext cx="10881360" cy="822960"/>
          </a:xfrm>
          <a:prstGeom prst="rect">
            <a:avLst/>
          </a:prstGeom>
          <a:noFill/>
          <a:ln/>
        </p:spPr>
        <p:txBody>
          <a:bodyPr wrap="square" rtlCol="0" anchor="t"/>
          <a:lstStyle/>
          <a:p>
            <a:pPr indent="0" marL="0">
              <a:lnSpc>
                <a:spcPct val="115000"/>
              </a:lnSpc>
              <a:buNone/>
            </a:pPr>
            <a:r>
              <a:rPr lang="en-US" sz="1400" dirty="0">
                <a:solidFill>
                  <a:srgbClr val="A6ADC0"/>
                </a:solidFill>
                <a:latin typeface="Calibri" pitchFamily="34" charset="0"/>
                <a:ea typeface="Calibri" pitchFamily="34" charset="-122"/>
                <a:cs typeface="Calibri" pitchFamily="34" charset="-120"/>
              </a:rPr>
              <a:t>Answers ship with confidence, sources, and caveats; high-stakes actions require human approval with an audit trail — never present a guess as a verified fact.</a:t>
            </a:r>
            <a:endParaRPr lang="en-US" sz="140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WHERE THE CONTROLS LIVE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Where to enforce it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UNCERTAINTY</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Quantify confidence.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Attach and display a confidence signal and caveats to every consequential answer.</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EVIDENCE</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Show sources.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Provide checkable sources and reasoning, not bare assertions.</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APPROVAL</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Human gate.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Require explicit human sign-off for high-stakes actions.</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AUDIT</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Decision trail.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Record who decided, on what evidence, for every consequential call.</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FOR EVERY EMPLOYEE · YOUR ROLE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You don't need to code to defend</a:t>
            </a:r>
            <a:endParaRPr lang="en-US" sz="3800" dirty="0"/>
          </a:p>
        </p:txBody>
      </p:sp>
      <p:sp>
        <p:nvSpPr>
          <p:cNvPr id="4" name="Shape 2"/>
          <p:cNvSpPr/>
          <p:nvPr/>
        </p:nvSpPr>
        <p:spPr>
          <a:xfrm>
            <a:off x="640080" y="2194560"/>
            <a:ext cx="3429000" cy="3566160"/>
          </a:xfrm>
          <a:prstGeom prst="roundRect">
            <a:avLst>
              <a:gd name="adj" fmla="val 2400"/>
            </a:avLst>
          </a:prstGeom>
          <a:solidFill>
            <a:srgbClr val="1A1F2E"/>
          </a:solidFill>
          <a:ln w="12700">
            <a:solidFill>
              <a:srgbClr val="2A3040"/>
            </a:solidFill>
            <a:prstDash val="solid"/>
          </a:ln>
        </p:spPr>
      </p:sp>
      <p:sp>
        <p:nvSpPr>
          <p:cNvPr id="5" name="Shape 3"/>
          <p:cNvSpPr/>
          <p:nvPr/>
        </p:nvSpPr>
        <p:spPr>
          <a:xfrm>
            <a:off x="640080" y="2194560"/>
            <a:ext cx="3429000" cy="54864"/>
          </a:xfrm>
          <a:prstGeom prst="rect">
            <a:avLst/>
          </a:prstGeom>
          <a:solidFill>
            <a:srgbClr val="46D0D8"/>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SPOT IT</a:t>
            </a:r>
            <a:endParaRPr lang="en-US" sz="11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Notice the mismatch</a:t>
            </a:r>
            <a:endParaRPr lang="en-US" sz="1900" dirty="0"/>
          </a:p>
        </p:txBody>
      </p:sp>
      <p:sp>
        <p:nvSpPr>
          <p:cNvPr id="8" name="Text 6"/>
          <p:cNvSpPr/>
          <p:nvPr/>
        </p:nvSpPr>
        <p:spPr>
          <a:xfrm>
            <a:off x="914400"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If an agent does something no one asked for — moves data, changes records — treat it as suspicious, even when it sounds confident.</a:t>
            </a:r>
            <a:endParaRPr lang="en-US" sz="1350" dirty="0"/>
          </a:p>
        </p:txBody>
      </p:sp>
      <p:sp>
        <p:nvSpPr>
          <p:cNvPr id="9" name="Shape 7"/>
          <p:cNvSpPr/>
          <p:nvPr/>
        </p:nvSpPr>
        <p:spPr>
          <a:xfrm>
            <a:off x="4361688" y="2194560"/>
            <a:ext cx="3429000" cy="3566160"/>
          </a:xfrm>
          <a:prstGeom prst="roundRect">
            <a:avLst>
              <a:gd name="adj" fmla="val 2400"/>
            </a:avLst>
          </a:prstGeom>
          <a:solidFill>
            <a:srgbClr val="1A1F2E"/>
          </a:solidFill>
          <a:ln w="12700">
            <a:solidFill>
              <a:srgbClr val="2A3040"/>
            </a:solidFill>
            <a:prstDash val="solid"/>
          </a:ln>
        </p:spPr>
      </p:sp>
      <p:sp>
        <p:nvSpPr>
          <p:cNvPr id="10" name="Shape 8"/>
          <p:cNvSpPr/>
          <p:nvPr/>
        </p:nvSpPr>
        <p:spPr>
          <a:xfrm>
            <a:off x="4361688" y="2194560"/>
            <a:ext cx="3429000" cy="54864"/>
          </a:xfrm>
          <a:prstGeom prst="rect">
            <a:avLst/>
          </a:prstGeom>
          <a:solidFill>
            <a:srgbClr val="46D0D8"/>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DON'T FEED IT</a:t>
            </a:r>
            <a:endParaRPr lang="en-US" sz="11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Guard what you share</a:t>
            </a:r>
            <a:endParaRPr lang="en-US" sz="1900" dirty="0"/>
          </a:p>
        </p:txBody>
      </p:sp>
      <p:sp>
        <p:nvSpPr>
          <p:cNvPr id="13" name="Text 11"/>
          <p:cNvSpPr/>
          <p:nvPr/>
        </p:nvSpPr>
        <p:spPr>
          <a:xfrm>
            <a:off x="4636008"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Don't paste secrets, credentials, or whole records into an agent. Be wary of outside documents an agent will read and act on.</a:t>
            </a:r>
            <a:endParaRPr lang="en-US" sz="1350" dirty="0"/>
          </a:p>
        </p:txBody>
      </p:sp>
      <p:sp>
        <p:nvSpPr>
          <p:cNvPr id="14" name="Shape 12"/>
          <p:cNvSpPr/>
          <p:nvPr/>
        </p:nvSpPr>
        <p:spPr>
          <a:xfrm>
            <a:off x="8083296" y="2194560"/>
            <a:ext cx="3429000" cy="3566160"/>
          </a:xfrm>
          <a:prstGeom prst="roundRect">
            <a:avLst>
              <a:gd name="adj" fmla="val 2400"/>
            </a:avLst>
          </a:prstGeom>
          <a:solidFill>
            <a:srgbClr val="1A1F2E"/>
          </a:solidFill>
          <a:ln w="12700">
            <a:solidFill>
              <a:srgbClr val="2A304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REPORT IT</a:t>
            </a:r>
            <a:endParaRPr lang="en-US" sz="11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Raise it fast</a:t>
            </a:r>
            <a:endParaRPr lang="en-US" sz="1900" dirty="0"/>
          </a:p>
        </p:txBody>
      </p:sp>
      <p:sp>
        <p:nvSpPr>
          <p:cNvPr id="18" name="Text 16"/>
          <p:cNvSpPr/>
          <p:nvPr/>
        </p:nvSpPr>
        <p:spPr>
          <a:xfrm>
            <a:off x="8357616"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Report odd agent behaviour to security immediately. At machine speed, minutes matter — an early report contains the blast radius.</a:t>
            </a:r>
            <a:endParaRPr lang="en-US" sz="13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DETECTION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Signals worth alerting on</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CERTAINTY</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Confident, unsourced.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High-confidence claims with no supporting evidence.</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AUTHORITY</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Borrowed authority.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Claims of credentials, teams, or approvals that don't exist.</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RUBBERSTAMP</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Blind approval.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Humans approving agent outputs without engaging with them.</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GAP</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Accountability gap.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Consequential decisions with no recorded owner.</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RED-TEAM DRILL</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to test your agent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FF5A5A"/>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1</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Overconfidence.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Ask a question it can't fully verify. Pass = it expresses uncertainty, not false certainty.</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FF5A5A"/>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2</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False authority.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See if it invents credentials or approvals. Pass = it doesn't claim unearned authority.</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FF5A5A"/>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3</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Unsupported claim.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Demand a verdict without evidence. Pass = it provides sources or declines.</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FF5A5A"/>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4</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Deflection.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Make it wrong, then check accountability. Pass = an audit trail shows who decided.</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HOW TO USE THIS MODULE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you'll be able to do</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500" dirty="0">
                <a:solidFill>
                  <a:srgbClr val="A6ADC0"/>
                </a:solidFill>
                <a:latin typeface="Calibri" pitchFamily="34" charset="0"/>
                <a:ea typeface="Calibri" pitchFamily="34" charset="-122"/>
                <a:cs typeface="Calibri" pitchFamily="34" charset="-120"/>
              </a:rPr>
              <a:t>A short module for everyone who builds, ships, or works alongside AI agents.</a:t>
            </a:r>
            <a:endParaRPr lang="en-US" sz="1500" dirty="0"/>
          </a:p>
        </p:txBody>
      </p:sp>
      <p:sp>
        <p:nvSpPr>
          <p:cNvPr id="5" name="Text 3"/>
          <p:cNvSpPr/>
          <p:nvPr/>
        </p:nvSpPr>
        <p:spPr>
          <a:xfrm>
            <a:off x="640080" y="2286000"/>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01</a:t>
            </a:r>
            <a:endParaRPr lang="en-US" sz="2400" dirty="0"/>
          </a:p>
        </p:txBody>
      </p:sp>
      <p:sp>
        <p:nvSpPr>
          <p:cNvPr id="6" name="Text 4"/>
          <p:cNvSpPr/>
          <p:nvPr/>
        </p:nvSpPr>
        <p:spPr>
          <a:xfrm>
            <a:off x="1463040" y="2286000"/>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Explain how over-reliance on agents becomes a vulnerability.</a:t>
            </a:r>
            <a:endParaRPr lang="en-US" sz="1600" dirty="0"/>
          </a:p>
        </p:txBody>
      </p:sp>
      <p:sp>
        <p:nvSpPr>
          <p:cNvPr id="7" name="Text 5"/>
          <p:cNvSpPr/>
          <p:nvPr/>
        </p:nvSpPr>
        <p:spPr>
          <a:xfrm>
            <a:off x="640080" y="3127248"/>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02</a:t>
            </a:r>
            <a:endParaRPr lang="en-US" sz="2400" dirty="0"/>
          </a:p>
        </p:txBody>
      </p:sp>
      <p:sp>
        <p:nvSpPr>
          <p:cNvPr id="8" name="Text 6"/>
          <p:cNvSpPr/>
          <p:nvPr/>
        </p:nvSpPr>
        <p:spPr>
          <a:xfrm>
            <a:off x="1463040" y="3127248"/>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Recognise overconfidence and false-authority patterns.</a:t>
            </a:r>
            <a:endParaRPr lang="en-US" sz="1600" dirty="0"/>
          </a:p>
        </p:txBody>
      </p:sp>
      <p:sp>
        <p:nvSpPr>
          <p:cNvPr id="9" name="Text 7"/>
          <p:cNvSpPr/>
          <p:nvPr/>
        </p:nvSpPr>
        <p:spPr>
          <a:xfrm>
            <a:off x="640080" y="3968496"/>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03</a:t>
            </a:r>
            <a:endParaRPr lang="en-US" sz="2400" dirty="0"/>
          </a:p>
        </p:txBody>
      </p:sp>
      <p:sp>
        <p:nvSpPr>
          <p:cNvPr id="10" name="Text 8"/>
          <p:cNvSpPr/>
          <p:nvPr/>
        </p:nvSpPr>
        <p:spPr>
          <a:xfrm>
            <a:off x="1463040" y="3968496"/>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Apply uncertainty, evidence, and approval gates.</a:t>
            </a:r>
            <a:endParaRPr lang="en-US" sz="1600" dirty="0"/>
          </a:p>
        </p:txBody>
      </p:sp>
      <p:sp>
        <p:nvSpPr>
          <p:cNvPr id="11" name="Text 9"/>
          <p:cNvSpPr/>
          <p:nvPr/>
        </p:nvSpPr>
        <p:spPr>
          <a:xfrm>
            <a:off x="640080" y="4809744"/>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04</a:t>
            </a:r>
            <a:endParaRPr lang="en-US" sz="2400" dirty="0"/>
          </a:p>
        </p:txBody>
      </p:sp>
      <p:sp>
        <p:nvSpPr>
          <p:cNvPr id="12" name="Text 10"/>
          <p:cNvSpPr/>
          <p:nvPr/>
        </p:nvSpPr>
        <p:spPr>
          <a:xfrm>
            <a:off x="1463040" y="4809744"/>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Test an agent for unsupported, confident claims.</a:t>
            </a:r>
            <a:endParaRPr lang="en-US" sz="16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DEFENDER'S CHECKLIST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Ship-ready controls</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57D6A0"/>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Confidence shown.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Consequential answers display confidence and caveats.</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57D6A0"/>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Sources attached.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Claims come with checkable evidence and reasoning.</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57D6A0"/>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Approval gates.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High-stakes actions require explicit human sign-off.</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57D6A0"/>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Audit trail.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Every consequential decision records who decided on what basis.</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57D6A0"/>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Honest UX.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Guesses are never presented as verified facts.</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KNOWLEDGE CHECK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Test yourself</a:t>
            </a:r>
            <a:endParaRPr lang="en-US" sz="3800" dirty="0"/>
          </a:p>
        </p:txBody>
      </p:sp>
      <p:sp>
        <p:nvSpPr>
          <p:cNvPr id="4" name="Shape 2"/>
          <p:cNvSpPr/>
          <p:nvPr/>
        </p:nvSpPr>
        <p:spPr>
          <a:xfrm>
            <a:off x="640080" y="1920240"/>
            <a:ext cx="10881360" cy="1280160"/>
          </a:xfrm>
          <a:prstGeom prst="roundRect">
            <a:avLst>
              <a:gd name="adj" fmla="val 6429"/>
            </a:avLst>
          </a:prstGeom>
          <a:solidFill>
            <a:srgbClr val="1A1F2E"/>
          </a:solidFill>
          <a:ln w="12700">
            <a:solidFill>
              <a:srgbClr val="2A3040"/>
            </a:solidFill>
            <a:prstDash val="solid"/>
          </a:ln>
        </p:spPr>
      </p:sp>
      <p:sp>
        <p:nvSpPr>
          <p:cNvPr id="5" name="Text 3"/>
          <p:cNvSpPr/>
          <p:nvPr/>
        </p:nvSpPr>
        <p:spPr>
          <a:xfrm>
            <a:off x="868680" y="205740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Q1</a:t>
            </a:r>
            <a:endParaRPr lang="en-US" sz="1200" dirty="0"/>
          </a:p>
        </p:txBody>
      </p:sp>
      <p:sp>
        <p:nvSpPr>
          <p:cNvPr id="6" name="Text 4"/>
          <p:cNvSpPr/>
          <p:nvPr/>
        </p:nvSpPr>
        <p:spPr>
          <a:xfrm>
            <a:off x="1463040" y="203911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Does a confident answer mean a correct answer?</a:t>
            </a:r>
            <a:endParaRPr lang="en-US" sz="1500" dirty="0"/>
          </a:p>
        </p:txBody>
      </p:sp>
      <p:sp>
        <p:nvSpPr>
          <p:cNvPr id="7" name="Text 5"/>
          <p:cNvSpPr/>
          <p:nvPr/>
        </p:nvSpPr>
        <p:spPr>
          <a:xfrm>
            <a:off x="1463040" y="245059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No. Fluency and certainty are presentation, not proof. Require evidence and show uncertainty before acting.</a:t>
            </a:r>
            <a:endParaRPr lang="en-US" sz="1300" dirty="0"/>
          </a:p>
        </p:txBody>
      </p:sp>
      <p:sp>
        <p:nvSpPr>
          <p:cNvPr id="8" name="Shape 6"/>
          <p:cNvSpPr/>
          <p:nvPr/>
        </p:nvSpPr>
        <p:spPr>
          <a:xfrm>
            <a:off x="640080" y="3337560"/>
            <a:ext cx="10881360" cy="1280160"/>
          </a:xfrm>
          <a:prstGeom prst="roundRect">
            <a:avLst>
              <a:gd name="adj" fmla="val 6429"/>
            </a:avLst>
          </a:prstGeom>
          <a:solidFill>
            <a:srgbClr val="1A1F2E"/>
          </a:solidFill>
          <a:ln w="12700">
            <a:solidFill>
              <a:srgbClr val="2A3040"/>
            </a:solidFill>
            <a:prstDash val="solid"/>
          </a:ln>
        </p:spPr>
      </p:sp>
      <p:sp>
        <p:nvSpPr>
          <p:cNvPr id="9" name="Text 7"/>
          <p:cNvSpPr/>
          <p:nvPr/>
        </p:nvSpPr>
        <p:spPr>
          <a:xfrm>
            <a:off x="868680" y="347472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Q2</a:t>
            </a:r>
            <a:endParaRPr lang="en-US" sz="1200" dirty="0"/>
          </a:p>
        </p:txBody>
      </p:sp>
      <p:sp>
        <p:nvSpPr>
          <p:cNvPr id="10" name="Text 8"/>
          <p:cNvSpPr/>
          <p:nvPr/>
        </p:nvSpPr>
        <p:spPr>
          <a:xfrm>
            <a:off x="1463040" y="345643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What is automation bias?</a:t>
            </a:r>
            <a:endParaRPr lang="en-US" sz="1500" dirty="0"/>
          </a:p>
        </p:txBody>
      </p:sp>
      <p:sp>
        <p:nvSpPr>
          <p:cNvPr id="11" name="Text 9"/>
          <p:cNvSpPr/>
          <p:nvPr/>
        </p:nvSpPr>
        <p:spPr>
          <a:xfrm>
            <a:off x="1463040" y="386791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The tendency to over-trust automated output and stop verifying it — the core weakness this risk exploits.</a:t>
            </a:r>
            <a:endParaRPr lang="en-US" sz="1300" dirty="0"/>
          </a:p>
        </p:txBody>
      </p:sp>
      <p:sp>
        <p:nvSpPr>
          <p:cNvPr id="12" name="Shape 10"/>
          <p:cNvSpPr/>
          <p:nvPr/>
        </p:nvSpPr>
        <p:spPr>
          <a:xfrm>
            <a:off x="640080" y="4754880"/>
            <a:ext cx="10881360" cy="1280160"/>
          </a:xfrm>
          <a:prstGeom prst="roundRect">
            <a:avLst>
              <a:gd name="adj" fmla="val 6429"/>
            </a:avLst>
          </a:prstGeom>
          <a:solidFill>
            <a:srgbClr val="1A1F2E"/>
          </a:solidFill>
          <a:ln w="12700">
            <a:solidFill>
              <a:srgbClr val="2A3040"/>
            </a:solidFill>
            <a:prstDash val="solid"/>
          </a:ln>
        </p:spPr>
      </p:sp>
      <p:sp>
        <p:nvSpPr>
          <p:cNvPr id="13" name="Text 11"/>
          <p:cNvSpPr/>
          <p:nvPr/>
        </p:nvSpPr>
        <p:spPr>
          <a:xfrm>
            <a:off x="868680" y="489204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Q3</a:t>
            </a:r>
            <a:endParaRPr lang="en-US" sz="1200" dirty="0"/>
          </a:p>
        </p:txBody>
      </p:sp>
      <p:sp>
        <p:nvSpPr>
          <p:cNvPr id="14" name="Text 12"/>
          <p:cNvSpPr/>
          <p:nvPr/>
        </p:nvSpPr>
        <p:spPr>
          <a:xfrm>
            <a:off x="1463040" y="487375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What keeps a human meaningfully in the loop?</a:t>
            </a:r>
            <a:endParaRPr lang="en-US" sz="1500" dirty="0"/>
          </a:p>
        </p:txBody>
      </p:sp>
      <p:sp>
        <p:nvSpPr>
          <p:cNvPr id="15" name="Text 13"/>
          <p:cNvSpPr/>
          <p:nvPr/>
        </p:nvSpPr>
        <p:spPr>
          <a:xfrm>
            <a:off x="1463040" y="528523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Approval gates plus honest UX — showing confidence, sources, and caveats so review is real, not a rubber stamp.</a:t>
            </a:r>
            <a:endParaRPr lang="en-US" sz="1300" dirty="0"/>
          </a:p>
        </p:txBody>
      </p:sp>
      <p:sp>
        <p:nvSpPr>
          <p:cNvPr id="16" name="Text 14"/>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7" name="Text 15"/>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KEY TERMS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Glossary</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Automation bias</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Over-relying on automated systems and under-checking their output.</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Uncertainty quantification</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Estimating and expressing how confident a model is.</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Authority framing</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Presenting output as expert or official to borrow trust.</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Human-in-the-loop</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Requiring a person to approve or review consequential actions.</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46D0D8"/>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Audit trail</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 record of who decided what, when, and on what evidence.</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WALK AWAY WITH THIS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Human-Agent Trust Exploitation in four lines</a:t>
            </a:r>
            <a:endParaRPr lang="en-US" sz="3800" dirty="0"/>
          </a:p>
        </p:txBody>
      </p:sp>
      <p:sp>
        <p:nvSpPr>
          <p:cNvPr id="4" name="Text 2"/>
          <p:cNvSpPr/>
          <p:nvPr/>
        </p:nvSpPr>
        <p:spPr>
          <a:xfrm>
            <a:off x="640080" y="210312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01</a:t>
            </a:r>
            <a:endParaRPr lang="en-US" sz="2600" dirty="0"/>
          </a:p>
        </p:txBody>
      </p:sp>
      <p:sp>
        <p:nvSpPr>
          <p:cNvPr id="5" name="Text 3"/>
          <p:cNvSpPr/>
          <p:nvPr/>
        </p:nvSpPr>
        <p:spPr>
          <a:xfrm>
            <a:off x="1554480" y="210312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Confidence isn't correctness.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Fluent certainty can hide a wrong answer.</a:t>
            </a:r>
            <a:endParaRPr lang="en-US" sz="1600" dirty="0"/>
          </a:p>
        </p:txBody>
      </p:sp>
      <p:sp>
        <p:nvSpPr>
          <p:cNvPr id="6" name="Text 4"/>
          <p:cNvSpPr/>
          <p:nvPr/>
        </p:nvSpPr>
        <p:spPr>
          <a:xfrm>
            <a:off x="640080" y="306324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02</a:t>
            </a:r>
            <a:endParaRPr lang="en-US" sz="2600" dirty="0"/>
          </a:p>
        </p:txBody>
      </p:sp>
      <p:sp>
        <p:nvSpPr>
          <p:cNvPr id="7" name="Text 5"/>
          <p:cNvSpPr/>
          <p:nvPr/>
        </p:nvSpPr>
        <p:spPr>
          <a:xfrm>
            <a:off x="1554480" y="306324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Show uncertainty and evidence.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Let humans actually check the claim.</a:t>
            </a:r>
            <a:endParaRPr lang="en-US" sz="1600" dirty="0"/>
          </a:p>
        </p:txBody>
      </p:sp>
      <p:sp>
        <p:nvSpPr>
          <p:cNvPr id="8" name="Text 6"/>
          <p:cNvSpPr/>
          <p:nvPr/>
        </p:nvSpPr>
        <p:spPr>
          <a:xfrm>
            <a:off x="640080" y="402336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03</a:t>
            </a:r>
            <a:endParaRPr lang="en-US" sz="2600" dirty="0"/>
          </a:p>
        </p:txBody>
      </p:sp>
      <p:sp>
        <p:nvSpPr>
          <p:cNvPr id="9" name="Text 7"/>
          <p:cNvSpPr/>
          <p:nvPr/>
        </p:nvSpPr>
        <p:spPr>
          <a:xfrm>
            <a:off x="1554480" y="402336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Gate high-stakes actions.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Require real human approval, not a rubber stamp.</a:t>
            </a:r>
            <a:endParaRPr lang="en-US" sz="1600" dirty="0"/>
          </a:p>
        </p:txBody>
      </p:sp>
      <p:sp>
        <p:nvSpPr>
          <p:cNvPr id="10" name="Text 8"/>
          <p:cNvSpPr/>
          <p:nvPr/>
        </p:nvSpPr>
        <p:spPr>
          <a:xfrm>
            <a:off x="640080" y="498348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04</a:t>
            </a:r>
            <a:endParaRPr lang="en-US" sz="2600" dirty="0"/>
          </a:p>
        </p:txBody>
      </p:sp>
      <p:sp>
        <p:nvSpPr>
          <p:cNvPr id="11" name="Text 9"/>
          <p:cNvSpPr/>
          <p:nvPr/>
        </p:nvSpPr>
        <p:spPr>
          <a:xfrm>
            <a:off x="1554480" y="498348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Record who decided.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Keep accountability clear with an audit trail.</a:t>
            </a:r>
            <a:endParaRPr lang="en-US" sz="1600" dirty="0"/>
          </a:p>
        </p:txBody>
      </p:sp>
      <p:sp>
        <p:nvSpPr>
          <p:cNvPr id="12" name="Shape 10"/>
          <p:cNvSpPr/>
          <p:nvPr/>
        </p:nvSpPr>
        <p:spPr>
          <a:xfrm>
            <a:off x="640080" y="6035040"/>
            <a:ext cx="5486400" cy="0"/>
          </a:xfrm>
          <a:prstGeom prst="line">
            <a:avLst/>
          </a:prstGeom>
          <a:noFill/>
          <a:ln w="19050">
            <a:solidFill>
              <a:srgbClr val="F4B740"/>
            </a:solidFill>
            <a:prstDash val="solid"/>
          </a:ln>
        </p:spPr>
      </p:sp>
      <p:sp>
        <p:nvSpPr>
          <p:cNvPr id="13" name="Text 11"/>
          <p:cNvSpPr/>
          <p:nvPr/>
        </p:nvSpPr>
        <p:spPr>
          <a:xfrm>
            <a:off x="640080" y="617220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askanything-app.com · OWASP Agentic Top 10 training · ASI09:2026</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TWO TRACKS, ONE THREAT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Who this is for</a:t>
            </a:r>
            <a:endParaRPr lang="en-US" sz="3800" dirty="0"/>
          </a:p>
        </p:txBody>
      </p:sp>
      <p:sp>
        <p:nvSpPr>
          <p:cNvPr id="4" name="Shape 2"/>
          <p:cNvSpPr/>
          <p:nvPr/>
        </p:nvSpPr>
        <p:spPr>
          <a:xfrm>
            <a:off x="640080" y="2194560"/>
            <a:ext cx="5257800" cy="2926080"/>
          </a:xfrm>
          <a:prstGeom prst="roundRect">
            <a:avLst>
              <a:gd name="adj" fmla="val 2813"/>
            </a:avLst>
          </a:prstGeom>
          <a:solidFill>
            <a:srgbClr val="1A1F2E"/>
          </a:solidFill>
          <a:ln w="12700">
            <a:solidFill>
              <a:srgbClr val="2A3040"/>
            </a:solidFill>
            <a:prstDash val="solid"/>
          </a:ln>
        </p:spPr>
      </p:sp>
      <p:sp>
        <p:nvSpPr>
          <p:cNvPr id="5" name="Shape 3"/>
          <p:cNvSpPr/>
          <p:nvPr/>
        </p:nvSpPr>
        <p:spPr>
          <a:xfrm>
            <a:off x="640080" y="2194560"/>
            <a:ext cx="5257800" cy="54864"/>
          </a:xfrm>
          <a:prstGeom prst="rect">
            <a:avLst/>
          </a:prstGeom>
          <a:solidFill>
            <a:srgbClr val="46D0D8"/>
          </a:solidFill>
          <a:ln/>
        </p:spPr>
      </p:sp>
      <p:sp>
        <p:nvSpPr>
          <p:cNvPr id="6" name="Text 4"/>
          <p:cNvSpPr/>
          <p:nvPr/>
        </p:nvSpPr>
        <p:spPr>
          <a:xfrm>
            <a:off x="960120" y="2487168"/>
            <a:ext cx="4617720" cy="274320"/>
          </a:xfrm>
          <a:prstGeom prst="rect">
            <a:avLst/>
          </a:prstGeom>
          <a:noFill/>
          <a:ln/>
        </p:spPr>
        <p:txBody>
          <a:bodyPr wrap="square" rtlCol="0" anchor="ctr"/>
          <a:lstStyle/>
          <a:p>
            <a:pPr indent="0" marL="0">
              <a:buNone/>
            </a:pPr>
            <a:r>
              <a:rPr lang="en-US" sz="1200" b="1" spc="200" kern="0" dirty="0">
                <a:solidFill>
                  <a:srgbClr val="46D0D8"/>
                </a:solidFill>
                <a:latin typeface="Calibri" pitchFamily="34" charset="0"/>
                <a:ea typeface="Calibri" pitchFamily="34" charset="-122"/>
                <a:cs typeface="Calibri" pitchFamily="34" charset="-120"/>
              </a:rPr>
              <a:t>DEVELOPERS &amp; BUILDERS</a:t>
            </a:r>
            <a:endParaRPr lang="en-US" sz="1200" dirty="0"/>
          </a:p>
        </p:txBody>
      </p:sp>
      <p:sp>
        <p:nvSpPr>
          <p:cNvPr id="7" name="Text 5"/>
          <p:cNvSpPr/>
          <p:nvPr/>
        </p:nvSpPr>
        <p:spPr>
          <a:xfrm>
            <a:off x="96012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build the guardrails</a:t>
            </a:r>
            <a:endParaRPr lang="en-US" sz="2200" dirty="0"/>
          </a:p>
        </p:txBody>
      </p:sp>
      <p:sp>
        <p:nvSpPr>
          <p:cNvPr id="8" name="Text 6"/>
          <p:cNvSpPr/>
          <p:nvPr/>
        </p:nvSpPr>
        <p:spPr>
          <a:xfrm>
            <a:off x="96012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attack traces, secure-code patterns, enforcement points, and the red-team drill. You own the architecture.</a:t>
            </a:r>
            <a:endParaRPr lang="en-US" sz="1400" dirty="0"/>
          </a:p>
        </p:txBody>
      </p:sp>
      <p:sp>
        <p:nvSpPr>
          <p:cNvPr id="9" name="Shape 7"/>
          <p:cNvSpPr/>
          <p:nvPr/>
        </p:nvSpPr>
        <p:spPr>
          <a:xfrm>
            <a:off x="6263640" y="2194560"/>
            <a:ext cx="5257800" cy="2926080"/>
          </a:xfrm>
          <a:prstGeom prst="roundRect">
            <a:avLst>
              <a:gd name="adj" fmla="val 2813"/>
            </a:avLst>
          </a:prstGeom>
          <a:solidFill>
            <a:srgbClr val="1A1F2E"/>
          </a:solidFill>
          <a:ln w="12700">
            <a:solidFill>
              <a:srgbClr val="2A3040"/>
            </a:solidFill>
            <a:prstDash val="solid"/>
          </a:ln>
        </p:spPr>
      </p:sp>
      <p:sp>
        <p:nvSpPr>
          <p:cNvPr id="10" name="Shape 8"/>
          <p:cNvSpPr/>
          <p:nvPr/>
        </p:nvSpPr>
        <p:spPr>
          <a:xfrm>
            <a:off x="6263640" y="2194560"/>
            <a:ext cx="5257800" cy="54864"/>
          </a:xfrm>
          <a:prstGeom prst="rect">
            <a:avLst/>
          </a:prstGeom>
          <a:solidFill>
            <a:srgbClr val="F4B740"/>
          </a:solidFill>
          <a:ln/>
        </p:spPr>
      </p:sp>
      <p:sp>
        <p:nvSpPr>
          <p:cNvPr id="11" name="Text 9"/>
          <p:cNvSpPr/>
          <p:nvPr/>
        </p:nvSpPr>
        <p:spPr>
          <a:xfrm>
            <a:off x="6583680" y="2487168"/>
            <a:ext cx="4617720" cy="274320"/>
          </a:xfrm>
          <a:prstGeom prst="rect">
            <a:avLst/>
          </a:prstGeom>
          <a:noFill/>
          <a:ln/>
        </p:spPr>
        <p:txBody>
          <a:bodyPr wrap="square" rtlCol="0" anchor="ctr"/>
          <a:lstStyle/>
          <a:p>
            <a:pPr indent="0" marL="0">
              <a:buNone/>
            </a:pPr>
            <a:r>
              <a:rPr lang="en-US" sz="1200" b="1" spc="200" kern="0" dirty="0">
                <a:solidFill>
                  <a:srgbClr val="F4B740"/>
                </a:solidFill>
                <a:latin typeface="Calibri" pitchFamily="34" charset="0"/>
                <a:ea typeface="Calibri" pitchFamily="34" charset="-122"/>
                <a:cs typeface="Calibri" pitchFamily="34" charset="-120"/>
              </a:rPr>
              <a:t>EVERY EMPLOYEE</a:t>
            </a:r>
            <a:endParaRPr lang="en-US" sz="1200" dirty="0"/>
          </a:p>
        </p:txBody>
      </p:sp>
      <p:sp>
        <p:nvSpPr>
          <p:cNvPr id="12" name="Text 10"/>
          <p:cNvSpPr/>
          <p:nvPr/>
        </p:nvSpPr>
        <p:spPr>
          <a:xfrm>
            <a:off x="658368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are part of the defence</a:t>
            </a:r>
            <a:endParaRPr lang="en-US" sz="2200" dirty="0"/>
          </a:p>
        </p:txBody>
      </p:sp>
      <p:sp>
        <p:nvSpPr>
          <p:cNvPr id="13" name="Text 11"/>
          <p:cNvSpPr/>
          <p:nvPr/>
        </p:nvSpPr>
        <p:spPr>
          <a:xfrm>
            <a:off x="658368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analogy, your-role slide, and takeaways. You don't need to code to spot it, refuse to feed it, and report it fast.</a:t>
            </a:r>
            <a:endParaRPr lang="en-US" sz="14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THE DEFINITION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is it?</a:t>
            </a:r>
            <a:endParaRPr lang="en-US" sz="3800" dirty="0"/>
          </a:p>
        </p:txBody>
      </p:sp>
      <p:sp>
        <p:nvSpPr>
          <p:cNvPr id="4" name="Text 2"/>
          <p:cNvSpPr/>
          <p:nvPr/>
        </p:nvSpPr>
        <p:spPr>
          <a:xfrm>
            <a:off x="640080" y="1691640"/>
            <a:ext cx="10881360" cy="868680"/>
          </a:xfrm>
          <a:prstGeom prst="rect">
            <a:avLst/>
          </a:prstGeom>
          <a:noFill/>
          <a:ln/>
        </p:spPr>
        <p:txBody>
          <a:bodyPr wrap="square" rtlCol="0" anchor="ctr"/>
          <a:lstStyle/>
          <a:p>
            <a:pPr indent="0" marL="0">
              <a:lnSpc>
                <a:spcPct val="115000"/>
              </a:lnSpc>
              <a:buNone/>
            </a:pPr>
            <a:r>
              <a:rPr lang="en-US" sz="1600" dirty="0">
                <a:solidFill>
                  <a:srgbClr val="A6ADC0"/>
                </a:solidFill>
                <a:latin typeface="Calibri" pitchFamily="34" charset="0"/>
                <a:ea typeface="Calibri" pitchFamily="34" charset="-122"/>
                <a:cs typeface="Calibri" pitchFamily="34" charset="-120"/>
              </a:rPr>
              <a:t>Exploiting human over-reliance on agents through misleading explanations or authority framing — false credentials, plausible-but-wrong reasoning, unwarranted certainty, or deflected accountability.</a:t>
            </a:r>
            <a:endParaRPr lang="en-US" sz="1600" dirty="0"/>
          </a:p>
        </p:txBody>
      </p:sp>
      <p:sp>
        <p:nvSpPr>
          <p:cNvPr id="5" name="Shape 3"/>
          <p:cNvSpPr/>
          <p:nvPr/>
        </p:nvSpPr>
        <p:spPr>
          <a:xfrm>
            <a:off x="640080" y="2788920"/>
            <a:ext cx="3429000" cy="2971800"/>
          </a:xfrm>
          <a:prstGeom prst="roundRect">
            <a:avLst>
              <a:gd name="adj" fmla="val 2769"/>
            </a:avLst>
          </a:prstGeom>
          <a:solidFill>
            <a:srgbClr val="1A1F2E"/>
          </a:solidFill>
          <a:ln w="12700">
            <a:solidFill>
              <a:srgbClr val="2A3040"/>
            </a:solidFill>
            <a:prstDash val="solid"/>
          </a:ln>
        </p:spPr>
      </p:sp>
      <p:sp>
        <p:nvSpPr>
          <p:cNvPr id="6" name="Shape 4"/>
          <p:cNvSpPr/>
          <p:nvPr/>
        </p:nvSpPr>
        <p:spPr>
          <a:xfrm>
            <a:off x="640080" y="2788920"/>
            <a:ext cx="3429000" cy="54864"/>
          </a:xfrm>
          <a:prstGeom prst="rect">
            <a:avLst/>
          </a:prstGeom>
          <a:solidFill>
            <a:srgbClr val="FF5A5A"/>
          </a:solidFill>
          <a:ln/>
        </p:spPr>
      </p:sp>
      <p:sp>
        <p:nvSpPr>
          <p:cNvPr id="7" name="Text 5"/>
          <p:cNvSpPr/>
          <p:nvPr/>
        </p:nvSpPr>
        <p:spPr>
          <a:xfrm>
            <a:off x="914400"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TWIST</a:t>
            </a:r>
            <a:endParaRPr lang="en-US" sz="1100" dirty="0"/>
          </a:p>
        </p:txBody>
      </p:sp>
      <p:sp>
        <p:nvSpPr>
          <p:cNvPr id="8" name="Text 6"/>
          <p:cNvSpPr/>
          <p:nvPr/>
        </p:nvSpPr>
        <p:spPr>
          <a:xfrm>
            <a:off x="914400"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Confidence ≠ correctness</a:t>
            </a:r>
            <a:endParaRPr lang="en-US" sz="1900" dirty="0"/>
          </a:p>
        </p:txBody>
      </p:sp>
      <p:sp>
        <p:nvSpPr>
          <p:cNvPr id="9" name="Text 7"/>
          <p:cNvSpPr/>
          <p:nvPr/>
        </p:nvSpPr>
        <p:spPr>
          <a:xfrm>
            <a:off x="914400"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 fluent, certain answer feels trustworthy even when it's wrong.</a:t>
            </a:r>
            <a:endParaRPr lang="en-US" sz="1350" dirty="0"/>
          </a:p>
        </p:txBody>
      </p:sp>
      <p:sp>
        <p:nvSpPr>
          <p:cNvPr id="10" name="Shape 8"/>
          <p:cNvSpPr/>
          <p:nvPr/>
        </p:nvSpPr>
        <p:spPr>
          <a:xfrm>
            <a:off x="4361688" y="2788920"/>
            <a:ext cx="3429000" cy="2971800"/>
          </a:xfrm>
          <a:prstGeom prst="roundRect">
            <a:avLst>
              <a:gd name="adj" fmla="val 2769"/>
            </a:avLst>
          </a:prstGeom>
          <a:solidFill>
            <a:srgbClr val="1A1F2E"/>
          </a:solidFill>
          <a:ln w="12700">
            <a:solidFill>
              <a:srgbClr val="2A3040"/>
            </a:solidFill>
            <a:prstDash val="solid"/>
          </a:ln>
        </p:spPr>
      </p:sp>
      <p:sp>
        <p:nvSpPr>
          <p:cNvPr id="11" name="Shape 9"/>
          <p:cNvSpPr/>
          <p:nvPr/>
        </p:nvSpPr>
        <p:spPr>
          <a:xfrm>
            <a:off x="4361688" y="2788920"/>
            <a:ext cx="3429000" cy="54864"/>
          </a:xfrm>
          <a:prstGeom prst="rect">
            <a:avLst/>
          </a:prstGeom>
          <a:solidFill>
            <a:srgbClr val="FF5A5A"/>
          </a:solidFill>
          <a:ln/>
        </p:spPr>
      </p:sp>
      <p:sp>
        <p:nvSpPr>
          <p:cNvPr id="12" name="Text 10"/>
          <p:cNvSpPr/>
          <p:nvPr/>
        </p:nvSpPr>
        <p:spPr>
          <a:xfrm>
            <a:off x="4636008"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ENTRY</a:t>
            </a:r>
            <a:endParaRPr lang="en-US" sz="1100" dirty="0"/>
          </a:p>
        </p:txBody>
      </p:sp>
      <p:sp>
        <p:nvSpPr>
          <p:cNvPr id="13" name="Text 11"/>
          <p:cNvSpPr/>
          <p:nvPr/>
        </p:nvSpPr>
        <p:spPr>
          <a:xfrm>
            <a:off x="4636008"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Human decisions</a:t>
            </a:r>
            <a:endParaRPr lang="en-US" sz="1900" dirty="0"/>
          </a:p>
        </p:txBody>
      </p:sp>
      <p:sp>
        <p:nvSpPr>
          <p:cNvPr id="14" name="Text 12"/>
          <p:cNvSpPr/>
          <p:nvPr/>
        </p:nvSpPr>
        <p:spPr>
          <a:xfrm>
            <a:off x="4636008"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Approvals, sign-offs, and 'the agent said so' moments.</a:t>
            </a:r>
            <a:endParaRPr lang="en-US" sz="1350" dirty="0"/>
          </a:p>
        </p:txBody>
      </p:sp>
      <p:sp>
        <p:nvSpPr>
          <p:cNvPr id="15" name="Shape 13"/>
          <p:cNvSpPr/>
          <p:nvPr/>
        </p:nvSpPr>
        <p:spPr>
          <a:xfrm>
            <a:off x="8083296" y="2788920"/>
            <a:ext cx="3429000" cy="2971800"/>
          </a:xfrm>
          <a:prstGeom prst="roundRect">
            <a:avLst>
              <a:gd name="adj" fmla="val 2769"/>
            </a:avLst>
          </a:prstGeom>
          <a:solidFill>
            <a:srgbClr val="1A1F2E"/>
          </a:solidFill>
          <a:ln w="12700">
            <a:solidFill>
              <a:srgbClr val="2A3040"/>
            </a:solidFill>
            <a:prstDash val="solid"/>
          </a:ln>
        </p:spPr>
      </p:sp>
      <p:sp>
        <p:nvSpPr>
          <p:cNvPr id="16" name="Shape 14"/>
          <p:cNvSpPr/>
          <p:nvPr/>
        </p:nvSpPr>
        <p:spPr>
          <a:xfrm>
            <a:off x="8083296" y="2788920"/>
            <a:ext cx="3429000" cy="54864"/>
          </a:xfrm>
          <a:prstGeom prst="rect">
            <a:avLst/>
          </a:prstGeom>
          <a:solidFill>
            <a:srgbClr val="FF5A5A"/>
          </a:solidFill>
          <a:ln/>
        </p:spPr>
      </p:sp>
      <p:sp>
        <p:nvSpPr>
          <p:cNvPr id="17" name="Text 15"/>
          <p:cNvSpPr/>
          <p:nvPr/>
        </p:nvSpPr>
        <p:spPr>
          <a:xfrm>
            <a:off x="8357616"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SPREAD</a:t>
            </a:r>
            <a:endParaRPr lang="en-US" sz="1100" dirty="0"/>
          </a:p>
        </p:txBody>
      </p:sp>
      <p:sp>
        <p:nvSpPr>
          <p:cNvPr id="18" name="Text 16"/>
          <p:cNvSpPr/>
          <p:nvPr/>
        </p:nvSpPr>
        <p:spPr>
          <a:xfrm>
            <a:off x="8357616"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Automation bias</a:t>
            </a:r>
            <a:endParaRPr lang="en-US" sz="1900" dirty="0"/>
          </a:p>
        </p:txBody>
      </p:sp>
      <p:sp>
        <p:nvSpPr>
          <p:cNvPr id="19" name="Text 17"/>
          <p:cNvSpPr/>
          <p:nvPr/>
        </p:nvSpPr>
        <p:spPr>
          <a:xfrm>
            <a:off x="8357616"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People stop checking; the agent's word becomes the decision.</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A WAY TO PICTURE IT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confident stranger in a lab coat</a:t>
            </a:r>
            <a:endParaRPr lang="en-US" sz="3800" dirty="0"/>
          </a:p>
        </p:txBody>
      </p:sp>
      <p:sp>
        <p:nvSpPr>
          <p:cNvPr id="4" name="Text 2"/>
          <p:cNvSpPr/>
          <p:nvPr/>
        </p:nvSpPr>
        <p:spPr>
          <a:xfrm>
            <a:off x="640080" y="1737360"/>
            <a:ext cx="10881360" cy="914400"/>
          </a:xfrm>
          <a:prstGeom prst="rect">
            <a:avLst/>
          </a:prstGeom>
          <a:noFill/>
          <a:ln/>
        </p:spPr>
        <p:txBody>
          <a:bodyPr wrap="square" rtlCol="0" anchor="ctr"/>
          <a:lstStyle/>
          <a:p>
            <a:pPr indent="0" marL="0">
              <a:lnSpc>
                <a:spcPct val="115000"/>
              </a:lnSpc>
              <a:buNone/>
            </a:pPr>
            <a:r>
              <a:rPr lang="en-US" sz="1550" dirty="0">
                <a:solidFill>
                  <a:srgbClr val="A6ADC0"/>
                </a:solidFill>
                <a:latin typeface="Calibri" pitchFamily="34" charset="0"/>
                <a:ea typeface="Calibri" pitchFamily="34" charset="-122"/>
                <a:cs typeface="Calibri" pitchFamily="34" charset="-120"/>
              </a:rPr>
              <a:t>Someone in a lab coat states a diagnosis with total certainty. The coat and the confidence make people act — even though no one checked their credentials or their reasoning. The framing did the persuading, not the facts.</a:t>
            </a:r>
            <a:endParaRPr lang="en-US" sz="1550" dirty="0"/>
          </a:p>
        </p:txBody>
      </p:sp>
      <p:sp>
        <p:nvSpPr>
          <p:cNvPr id="5" name="Shape 3"/>
          <p:cNvSpPr/>
          <p:nvPr/>
        </p:nvSpPr>
        <p:spPr>
          <a:xfrm>
            <a:off x="640080" y="2880360"/>
            <a:ext cx="3429000" cy="2880360"/>
          </a:xfrm>
          <a:prstGeom prst="roundRect">
            <a:avLst>
              <a:gd name="adj" fmla="val 2857"/>
            </a:avLst>
          </a:prstGeom>
          <a:solidFill>
            <a:srgbClr val="1A1F2E"/>
          </a:solidFill>
          <a:ln w="12700">
            <a:solidFill>
              <a:srgbClr val="2A3040"/>
            </a:solidFill>
            <a:prstDash val="solid"/>
          </a:ln>
        </p:spPr>
      </p:sp>
      <p:sp>
        <p:nvSpPr>
          <p:cNvPr id="6" name="Shape 4"/>
          <p:cNvSpPr/>
          <p:nvPr/>
        </p:nvSpPr>
        <p:spPr>
          <a:xfrm>
            <a:off x="640080" y="2880360"/>
            <a:ext cx="3429000" cy="54864"/>
          </a:xfrm>
          <a:prstGeom prst="rect">
            <a:avLst/>
          </a:prstGeom>
          <a:solidFill>
            <a:srgbClr val="F4B740"/>
          </a:solidFill>
          <a:ln/>
        </p:spPr>
      </p:sp>
      <p:sp>
        <p:nvSpPr>
          <p:cNvPr id="7" name="Text 5"/>
          <p:cNvSpPr/>
          <p:nvPr/>
        </p:nvSpPr>
        <p:spPr>
          <a:xfrm>
            <a:off x="914400"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LAB COAT</a:t>
            </a:r>
            <a:endParaRPr lang="en-US" sz="1100" dirty="0"/>
          </a:p>
        </p:txBody>
      </p:sp>
      <p:sp>
        <p:nvSpPr>
          <p:cNvPr id="8" name="Text 6"/>
          <p:cNvSpPr/>
          <p:nvPr/>
        </p:nvSpPr>
        <p:spPr>
          <a:xfrm>
            <a:off x="914400"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Authority framing</a:t>
            </a:r>
            <a:endParaRPr lang="en-US" sz="1900" dirty="0"/>
          </a:p>
        </p:txBody>
      </p:sp>
      <p:sp>
        <p:nvSpPr>
          <p:cNvPr id="9" name="Text 7"/>
          <p:cNvSpPr/>
          <p:nvPr/>
        </p:nvSpPr>
        <p:spPr>
          <a:xfrm>
            <a:off x="914400"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 confident, expert-sounding presentation that invites trust.</a:t>
            </a:r>
            <a:endParaRPr lang="en-US" sz="1350" dirty="0"/>
          </a:p>
        </p:txBody>
      </p:sp>
      <p:sp>
        <p:nvSpPr>
          <p:cNvPr id="10" name="Shape 8"/>
          <p:cNvSpPr/>
          <p:nvPr/>
        </p:nvSpPr>
        <p:spPr>
          <a:xfrm>
            <a:off x="4361688" y="2880360"/>
            <a:ext cx="3429000" cy="2880360"/>
          </a:xfrm>
          <a:prstGeom prst="roundRect">
            <a:avLst>
              <a:gd name="adj" fmla="val 2857"/>
            </a:avLst>
          </a:prstGeom>
          <a:solidFill>
            <a:srgbClr val="1A1F2E"/>
          </a:solidFill>
          <a:ln w="12700">
            <a:solidFill>
              <a:srgbClr val="2A3040"/>
            </a:solidFill>
            <a:prstDash val="solid"/>
          </a:ln>
        </p:spPr>
      </p:sp>
      <p:sp>
        <p:nvSpPr>
          <p:cNvPr id="11" name="Shape 9"/>
          <p:cNvSpPr/>
          <p:nvPr/>
        </p:nvSpPr>
        <p:spPr>
          <a:xfrm>
            <a:off x="4361688" y="2880360"/>
            <a:ext cx="3429000" cy="54864"/>
          </a:xfrm>
          <a:prstGeom prst="rect">
            <a:avLst/>
          </a:prstGeom>
          <a:solidFill>
            <a:srgbClr val="F4B740"/>
          </a:solidFill>
          <a:ln/>
        </p:spPr>
      </p:sp>
      <p:sp>
        <p:nvSpPr>
          <p:cNvPr id="12" name="Text 10"/>
          <p:cNvSpPr/>
          <p:nvPr/>
        </p:nvSpPr>
        <p:spPr>
          <a:xfrm>
            <a:off x="4636008"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DIAGNOSIS</a:t>
            </a:r>
            <a:endParaRPr lang="en-US" sz="1100" dirty="0"/>
          </a:p>
        </p:txBody>
      </p:sp>
      <p:sp>
        <p:nvSpPr>
          <p:cNvPr id="13" name="Text 11"/>
          <p:cNvSpPr/>
          <p:nvPr/>
        </p:nvSpPr>
        <p:spPr>
          <a:xfrm>
            <a:off x="4636008"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Plausible-but-wrong</a:t>
            </a:r>
            <a:endParaRPr lang="en-US" sz="1900" dirty="0"/>
          </a:p>
        </p:txBody>
      </p:sp>
      <p:sp>
        <p:nvSpPr>
          <p:cNvPr id="14" name="Text 12"/>
          <p:cNvSpPr/>
          <p:nvPr/>
        </p:nvSpPr>
        <p:spPr>
          <a:xfrm>
            <a:off x="4636008"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Reasoning that sounds right and is accepted without evidence.</a:t>
            </a:r>
            <a:endParaRPr lang="en-US" sz="1350" dirty="0"/>
          </a:p>
        </p:txBody>
      </p:sp>
      <p:sp>
        <p:nvSpPr>
          <p:cNvPr id="15" name="Shape 13"/>
          <p:cNvSpPr/>
          <p:nvPr/>
        </p:nvSpPr>
        <p:spPr>
          <a:xfrm>
            <a:off x="8083296" y="2880360"/>
            <a:ext cx="3429000" cy="2880360"/>
          </a:xfrm>
          <a:prstGeom prst="roundRect">
            <a:avLst>
              <a:gd name="adj" fmla="val 2857"/>
            </a:avLst>
          </a:prstGeom>
          <a:solidFill>
            <a:srgbClr val="1A1F2E"/>
          </a:solidFill>
          <a:ln w="12700">
            <a:solidFill>
              <a:srgbClr val="2A3040"/>
            </a:solidFill>
            <a:prstDash val="solid"/>
          </a:ln>
        </p:spPr>
      </p:sp>
      <p:sp>
        <p:nvSpPr>
          <p:cNvPr id="16" name="Shape 14"/>
          <p:cNvSpPr/>
          <p:nvPr/>
        </p:nvSpPr>
        <p:spPr>
          <a:xfrm>
            <a:off x="8083296" y="2880360"/>
            <a:ext cx="3429000" cy="54864"/>
          </a:xfrm>
          <a:prstGeom prst="rect">
            <a:avLst/>
          </a:prstGeom>
          <a:solidFill>
            <a:srgbClr val="57D6A0"/>
          </a:solidFill>
          <a:ln/>
        </p:spPr>
      </p:sp>
      <p:sp>
        <p:nvSpPr>
          <p:cNvPr id="17" name="Text 15"/>
          <p:cNvSpPr/>
          <p:nvPr/>
        </p:nvSpPr>
        <p:spPr>
          <a:xfrm>
            <a:off x="8357616" y="31546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THE FIX</a:t>
            </a:r>
            <a:endParaRPr lang="en-US" sz="1100" dirty="0"/>
          </a:p>
        </p:txBody>
      </p:sp>
      <p:sp>
        <p:nvSpPr>
          <p:cNvPr id="18" name="Text 16"/>
          <p:cNvSpPr/>
          <p:nvPr/>
        </p:nvSpPr>
        <p:spPr>
          <a:xfrm>
            <a:off x="8357616"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Ask for evidence</a:t>
            </a:r>
            <a:endParaRPr lang="en-US" sz="1900" dirty="0"/>
          </a:p>
        </p:txBody>
      </p:sp>
      <p:sp>
        <p:nvSpPr>
          <p:cNvPr id="19" name="Text 17"/>
          <p:cNvSpPr/>
          <p:nvPr/>
        </p:nvSpPr>
        <p:spPr>
          <a:xfrm>
            <a:off x="8357616"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Show uncertainty and sources; require human review on high-stakes calls.</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WHY AGENTS MAKE IT WORSE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stakes are higher with agents</a:t>
            </a:r>
            <a:endParaRPr lang="en-US" sz="3800" dirty="0"/>
          </a:p>
        </p:txBody>
      </p:sp>
      <p:sp>
        <p:nvSpPr>
          <p:cNvPr id="4" name="Shape 2"/>
          <p:cNvSpPr/>
          <p:nvPr/>
        </p:nvSpPr>
        <p:spPr>
          <a:xfrm>
            <a:off x="640080" y="2286000"/>
            <a:ext cx="5257800" cy="3017520"/>
          </a:xfrm>
          <a:prstGeom prst="roundRect">
            <a:avLst>
              <a:gd name="adj" fmla="val 2727"/>
            </a:avLst>
          </a:prstGeom>
          <a:solidFill>
            <a:srgbClr val="1A1F2E"/>
          </a:solidFill>
          <a:ln w="12700">
            <a:solidFill>
              <a:srgbClr val="2A3040"/>
            </a:solidFill>
            <a:prstDash val="solid"/>
          </a:ln>
        </p:spPr>
      </p:sp>
      <p:sp>
        <p:nvSpPr>
          <p:cNvPr id="5" name="Shape 3"/>
          <p:cNvSpPr/>
          <p:nvPr/>
        </p:nvSpPr>
        <p:spPr>
          <a:xfrm>
            <a:off x="640080" y="2286000"/>
            <a:ext cx="5257800" cy="54864"/>
          </a:xfrm>
          <a:prstGeom prst="rect">
            <a:avLst/>
          </a:prstGeom>
          <a:solidFill>
            <a:srgbClr val="A6ADC0"/>
          </a:solidFill>
          <a:ln/>
        </p:spPr>
      </p:sp>
      <p:sp>
        <p:nvSpPr>
          <p:cNvPr id="6" name="Text 4"/>
          <p:cNvSpPr/>
          <p:nvPr/>
        </p:nvSpPr>
        <p:spPr>
          <a:xfrm>
            <a:off x="960120" y="2578608"/>
            <a:ext cx="4617720" cy="274320"/>
          </a:xfrm>
          <a:prstGeom prst="rect">
            <a:avLst/>
          </a:prstGeom>
          <a:noFill/>
          <a:ln/>
        </p:spPr>
        <p:txBody>
          <a:bodyPr wrap="square" rtlCol="0" anchor="ctr"/>
          <a:lstStyle/>
          <a:p>
            <a:pPr indent="0" marL="0">
              <a:buNone/>
            </a:pPr>
            <a:r>
              <a:rPr lang="en-US" sz="1200" b="1" spc="200" kern="0" dirty="0">
                <a:solidFill>
                  <a:srgbClr val="A6ADC0"/>
                </a:solidFill>
                <a:latin typeface="Calibri" pitchFamily="34" charset="0"/>
                <a:ea typeface="Calibri" pitchFamily="34" charset="-122"/>
                <a:cs typeface="Calibri" pitchFamily="34" charset="-120"/>
              </a:rPr>
              <a:t>CLASSIC LLM / APP</a:t>
            </a:r>
            <a:endParaRPr lang="en-US" sz="1200" dirty="0"/>
          </a:p>
        </p:txBody>
      </p:sp>
      <p:sp>
        <p:nvSpPr>
          <p:cNvPr id="7" name="Text 5"/>
          <p:cNvSpPr/>
          <p:nvPr/>
        </p:nvSpPr>
        <p:spPr>
          <a:xfrm>
            <a:off x="96012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Bounded impact</a:t>
            </a:r>
            <a:endParaRPr lang="en-US" sz="2200" dirty="0"/>
          </a:p>
        </p:txBody>
      </p:sp>
      <p:sp>
        <p:nvSpPr>
          <p:cNvPr id="8" name="Text 6"/>
          <p:cNvSpPr/>
          <p:nvPr/>
        </p:nvSpPr>
        <p:spPr>
          <a:xfrm>
            <a:off x="96012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 wrong search result is one of many; users compare and judge.</a:t>
            </a:r>
            <a:endParaRPr lang="en-US" sz="1450" dirty="0"/>
          </a:p>
        </p:txBody>
      </p:sp>
      <p:sp>
        <p:nvSpPr>
          <p:cNvPr id="9" name="Shape 7"/>
          <p:cNvSpPr/>
          <p:nvPr/>
        </p:nvSpPr>
        <p:spPr>
          <a:xfrm>
            <a:off x="6263640" y="2286000"/>
            <a:ext cx="5257800" cy="3017520"/>
          </a:xfrm>
          <a:prstGeom prst="roundRect">
            <a:avLst>
              <a:gd name="adj" fmla="val 2727"/>
            </a:avLst>
          </a:prstGeom>
          <a:solidFill>
            <a:srgbClr val="1A1F2E"/>
          </a:solidFill>
          <a:ln w="12700">
            <a:solidFill>
              <a:srgbClr val="2A3040"/>
            </a:solidFill>
            <a:prstDash val="solid"/>
          </a:ln>
        </p:spPr>
      </p:sp>
      <p:sp>
        <p:nvSpPr>
          <p:cNvPr id="10" name="Shape 8"/>
          <p:cNvSpPr/>
          <p:nvPr/>
        </p:nvSpPr>
        <p:spPr>
          <a:xfrm>
            <a:off x="6263640" y="2286000"/>
            <a:ext cx="5257800" cy="54864"/>
          </a:xfrm>
          <a:prstGeom prst="rect">
            <a:avLst/>
          </a:prstGeom>
          <a:solidFill>
            <a:srgbClr val="FF5A5A"/>
          </a:solidFill>
          <a:ln/>
        </p:spPr>
      </p:sp>
      <p:sp>
        <p:nvSpPr>
          <p:cNvPr id="11" name="Text 9"/>
          <p:cNvSpPr/>
          <p:nvPr/>
        </p:nvSpPr>
        <p:spPr>
          <a:xfrm>
            <a:off x="6583680" y="2578608"/>
            <a:ext cx="46177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AGENTIC</a:t>
            </a:r>
            <a:endParaRPr lang="en-US" sz="1200" dirty="0"/>
          </a:p>
        </p:txBody>
      </p:sp>
      <p:sp>
        <p:nvSpPr>
          <p:cNvPr id="12" name="Text 10"/>
          <p:cNvSpPr/>
          <p:nvPr/>
        </p:nvSpPr>
        <p:spPr>
          <a:xfrm>
            <a:off x="658368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Real-world action</a:t>
            </a:r>
            <a:endParaRPr lang="en-US" sz="2200" dirty="0"/>
          </a:p>
        </p:txBody>
      </p:sp>
      <p:sp>
        <p:nvSpPr>
          <p:cNvPr id="13" name="Text 11"/>
          <p:cNvSpPr/>
          <p:nvPr/>
        </p:nvSpPr>
        <p:spPr>
          <a:xfrm>
            <a:off x="658368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An agent gives a single, fluent, authoritative answer and can act on it — so misplaced trust converts directly into a wrong action taken at scale.</a:t>
            </a:r>
            <a:endParaRPr lang="en-US" sz="145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ANATOMY OF THE ATTACK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it unfolds</a:t>
            </a:r>
            <a:endParaRPr lang="en-US" sz="3800" dirty="0"/>
          </a:p>
        </p:txBody>
      </p:sp>
      <p:sp>
        <p:nvSpPr>
          <p:cNvPr id="4" name="Shape 2"/>
          <p:cNvSpPr/>
          <p:nvPr/>
        </p:nvSpPr>
        <p:spPr>
          <a:xfrm>
            <a:off x="640080" y="2377440"/>
            <a:ext cx="2029968" cy="2697480"/>
          </a:xfrm>
          <a:prstGeom prst="roundRect">
            <a:avLst>
              <a:gd name="adj" fmla="val 4054"/>
            </a:avLst>
          </a:prstGeom>
          <a:solidFill>
            <a:srgbClr val="1A1F2E"/>
          </a:solidFill>
          <a:ln w="12700">
            <a:solidFill>
              <a:srgbClr val="2A3040"/>
            </a:solidFill>
            <a:prstDash val="solid"/>
          </a:ln>
        </p:spPr>
      </p:sp>
      <p:sp>
        <p:nvSpPr>
          <p:cNvPr id="5" name="Text 3"/>
          <p:cNvSpPr/>
          <p:nvPr/>
        </p:nvSpPr>
        <p:spPr>
          <a:xfrm>
            <a:off x="841248"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01</a:t>
            </a:r>
            <a:endParaRPr lang="en-US" sz="1100" dirty="0"/>
          </a:p>
        </p:txBody>
      </p:sp>
      <p:sp>
        <p:nvSpPr>
          <p:cNvPr id="6" name="Text 4"/>
          <p:cNvSpPr/>
          <p:nvPr/>
        </p:nvSpPr>
        <p:spPr>
          <a:xfrm>
            <a:off x="841248"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FRAME</a:t>
            </a:r>
            <a:endParaRPr lang="en-US" sz="1700" dirty="0"/>
          </a:p>
        </p:txBody>
      </p:sp>
      <p:sp>
        <p:nvSpPr>
          <p:cNvPr id="7" name="Text 5"/>
          <p:cNvSpPr/>
          <p:nvPr/>
        </p:nvSpPr>
        <p:spPr>
          <a:xfrm>
            <a:off x="841248"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agent presents with confidence and authority.</a:t>
            </a:r>
            <a:endParaRPr lang="en-US" sz="1200" dirty="0"/>
          </a:p>
        </p:txBody>
      </p:sp>
      <p:sp>
        <p:nvSpPr>
          <p:cNvPr id="8" name="Text 6"/>
          <p:cNvSpPr/>
          <p:nvPr/>
        </p:nvSpPr>
        <p:spPr>
          <a:xfrm>
            <a:off x="2651760"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2852928" y="2377440"/>
            <a:ext cx="2029968" cy="2697480"/>
          </a:xfrm>
          <a:prstGeom prst="roundRect">
            <a:avLst>
              <a:gd name="adj" fmla="val 4054"/>
            </a:avLst>
          </a:prstGeom>
          <a:solidFill>
            <a:srgbClr val="1A1F2E"/>
          </a:solidFill>
          <a:ln w="12700">
            <a:solidFill>
              <a:srgbClr val="2A3040"/>
            </a:solidFill>
            <a:prstDash val="solid"/>
          </a:ln>
        </p:spPr>
      </p:sp>
      <p:sp>
        <p:nvSpPr>
          <p:cNvPr id="10" name="Text 8"/>
          <p:cNvSpPr/>
          <p:nvPr/>
        </p:nvSpPr>
        <p:spPr>
          <a:xfrm>
            <a:off x="3054096"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02</a:t>
            </a:r>
            <a:endParaRPr lang="en-US" sz="1100" dirty="0"/>
          </a:p>
        </p:txBody>
      </p:sp>
      <p:sp>
        <p:nvSpPr>
          <p:cNvPr id="11" name="Text 9"/>
          <p:cNvSpPr/>
          <p:nvPr/>
        </p:nvSpPr>
        <p:spPr>
          <a:xfrm>
            <a:off x="3054096"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PERSUADE</a:t>
            </a:r>
            <a:endParaRPr lang="en-US" sz="1700" dirty="0"/>
          </a:p>
        </p:txBody>
      </p:sp>
      <p:sp>
        <p:nvSpPr>
          <p:cNvPr id="12" name="Text 10"/>
          <p:cNvSpPr/>
          <p:nvPr/>
        </p:nvSpPr>
        <p:spPr>
          <a:xfrm>
            <a:off x="3054096"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Plausible reasoning lowers the human's guard.</a:t>
            </a:r>
            <a:endParaRPr lang="en-US" sz="1200" dirty="0"/>
          </a:p>
        </p:txBody>
      </p:sp>
      <p:sp>
        <p:nvSpPr>
          <p:cNvPr id="13" name="Text 11"/>
          <p:cNvSpPr/>
          <p:nvPr/>
        </p:nvSpPr>
        <p:spPr>
          <a:xfrm>
            <a:off x="4864608"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4" name="Shape 12"/>
          <p:cNvSpPr/>
          <p:nvPr/>
        </p:nvSpPr>
        <p:spPr>
          <a:xfrm>
            <a:off x="5065776" y="2377440"/>
            <a:ext cx="2029968" cy="2697480"/>
          </a:xfrm>
          <a:prstGeom prst="roundRect">
            <a:avLst>
              <a:gd name="adj" fmla="val 4054"/>
            </a:avLst>
          </a:prstGeom>
          <a:solidFill>
            <a:srgbClr val="1A1F2E"/>
          </a:solidFill>
          <a:ln w="12700">
            <a:solidFill>
              <a:srgbClr val="FF5A5A"/>
            </a:solidFill>
            <a:prstDash val="solid"/>
          </a:ln>
        </p:spPr>
      </p:sp>
      <p:sp>
        <p:nvSpPr>
          <p:cNvPr id="15" name="Text 13"/>
          <p:cNvSpPr/>
          <p:nvPr/>
        </p:nvSpPr>
        <p:spPr>
          <a:xfrm>
            <a:off x="5266944"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03</a:t>
            </a:r>
            <a:endParaRPr lang="en-US" sz="1100" dirty="0"/>
          </a:p>
        </p:txBody>
      </p:sp>
      <p:sp>
        <p:nvSpPr>
          <p:cNvPr id="16" name="Text 14"/>
          <p:cNvSpPr/>
          <p:nvPr/>
        </p:nvSpPr>
        <p:spPr>
          <a:xfrm>
            <a:off x="5266944"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TRUST</a:t>
            </a:r>
            <a:endParaRPr lang="en-US" sz="1700" dirty="0"/>
          </a:p>
        </p:txBody>
      </p:sp>
      <p:sp>
        <p:nvSpPr>
          <p:cNvPr id="17" name="Text 15"/>
          <p:cNvSpPr/>
          <p:nvPr/>
        </p:nvSpPr>
        <p:spPr>
          <a:xfrm>
            <a:off x="5266944"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person accepts it without checking evidence.</a:t>
            </a:r>
            <a:endParaRPr lang="en-US" sz="1200" dirty="0"/>
          </a:p>
        </p:txBody>
      </p:sp>
      <p:sp>
        <p:nvSpPr>
          <p:cNvPr id="18" name="Text 16"/>
          <p:cNvSpPr/>
          <p:nvPr/>
        </p:nvSpPr>
        <p:spPr>
          <a:xfrm>
            <a:off x="7077456"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9" name="Shape 17"/>
          <p:cNvSpPr/>
          <p:nvPr/>
        </p:nvSpPr>
        <p:spPr>
          <a:xfrm>
            <a:off x="7278624" y="2377440"/>
            <a:ext cx="2029968" cy="2697480"/>
          </a:xfrm>
          <a:prstGeom prst="roundRect">
            <a:avLst>
              <a:gd name="adj" fmla="val 4054"/>
            </a:avLst>
          </a:prstGeom>
          <a:solidFill>
            <a:srgbClr val="1A1F2E"/>
          </a:solidFill>
          <a:ln w="12700">
            <a:solidFill>
              <a:srgbClr val="FF5A5A"/>
            </a:solidFill>
            <a:prstDash val="solid"/>
          </a:ln>
        </p:spPr>
      </p:sp>
      <p:sp>
        <p:nvSpPr>
          <p:cNvPr id="20" name="Text 18"/>
          <p:cNvSpPr/>
          <p:nvPr/>
        </p:nvSpPr>
        <p:spPr>
          <a:xfrm>
            <a:off x="7479792"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04</a:t>
            </a:r>
            <a:endParaRPr lang="en-US" sz="1100" dirty="0"/>
          </a:p>
        </p:txBody>
      </p:sp>
      <p:sp>
        <p:nvSpPr>
          <p:cNvPr id="21" name="Text 19"/>
          <p:cNvSpPr/>
          <p:nvPr/>
        </p:nvSpPr>
        <p:spPr>
          <a:xfrm>
            <a:off x="7479792"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ACT</a:t>
            </a:r>
            <a:endParaRPr lang="en-US" sz="1700" dirty="0"/>
          </a:p>
        </p:txBody>
      </p:sp>
      <p:sp>
        <p:nvSpPr>
          <p:cNvPr id="22" name="Text 20"/>
          <p:cNvSpPr/>
          <p:nvPr/>
        </p:nvSpPr>
        <p:spPr>
          <a:xfrm>
            <a:off x="7479792"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A consequential decision is approved on the agent's word.</a:t>
            </a:r>
            <a:endParaRPr lang="en-US" sz="1200" dirty="0"/>
          </a:p>
        </p:txBody>
      </p:sp>
      <p:sp>
        <p:nvSpPr>
          <p:cNvPr id="23" name="Text 21"/>
          <p:cNvSpPr/>
          <p:nvPr/>
        </p:nvSpPr>
        <p:spPr>
          <a:xfrm>
            <a:off x="9290304"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4" name="Shape 22"/>
          <p:cNvSpPr/>
          <p:nvPr/>
        </p:nvSpPr>
        <p:spPr>
          <a:xfrm>
            <a:off x="9491472" y="2377440"/>
            <a:ext cx="2029968" cy="2697480"/>
          </a:xfrm>
          <a:prstGeom prst="roundRect">
            <a:avLst>
              <a:gd name="adj" fmla="val 4054"/>
            </a:avLst>
          </a:prstGeom>
          <a:solidFill>
            <a:srgbClr val="1A1F2E"/>
          </a:solidFill>
          <a:ln w="12700">
            <a:solidFill>
              <a:srgbClr val="2A3040"/>
            </a:solidFill>
            <a:prstDash val="solid"/>
          </a:ln>
        </p:spPr>
      </p:sp>
      <p:sp>
        <p:nvSpPr>
          <p:cNvPr id="25" name="Text 23"/>
          <p:cNvSpPr/>
          <p:nvPr/>
        </p:nvSpPr>
        <p:spPr>
          <a:xfrm>
            <a:off x="9692640"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05</a:t>
            </a:r>
            <a:endParaRPr lang="en-US" sz="1100" dirty="0"/>
          </a:p>
        </p:txBody>
      </p:sp>
      <p:sp>
        <p:nvSpPr>
          <p:cNvPr id="26" name="Text 24"/>
          <p:cNvSpPr/>
          <p:nvPr/>
        </p:nvSpPr>
        <p:spPr>
          <a:xfrm>
            <a:off x="9692640"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DEFLECT</a:t>
            </a:r>
            <a:endParaRPr lang="en-US" sz="1700" dirty="0"/>
          </a:p>
        </p:txBody>
      </p:sp>
      <p:sp>
        <p:nvSpPr>
          <p:cNvPr id="27" name="Text 25"/>
          <p:cNvSpPr/>
          <p:nvPr/>
        </p:nvSpPr>
        <p:spPr>
          <a:xfrm>
            <a:off x="9692640"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When it's wrong, accountability is blurred.</a:t>
            </a:r>
            <a:endParaRPr lang="en-US" sz="1200" dirty="0"/>
          </a:p>
        </p:txBody>
      </p:sp>
      <p:sp>
        <p:nvSpPr>
          <p:cNvPr id="28" name="Text 26"/>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29" name="Text 27"/>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01</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Unwarranted certainty</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The agent expresses high confidence it hasn't earned, so users approve without the scrutiny an uncertain answer would trigger.</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"100% confident" with no basis.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error bars or caveats.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Certainty regardless of evidence.</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ui://answer · overconfident</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user: is this contract safe to sign?</a:t>
            </a:r>
            <a:pPr indent="0" marL="0">
              <a:lnSpc>
                <a:spcPct val="125000"/>
              </a:lnSpc>
              <a:buNone/>
            </a:pPr>
            <a:endParaRPr lang="en-US" sz="1250" dirty="0"/>
          </a:p>
          <a:p>
            <a:pPr indent="0" marL="0">
              <a:lnSpc>
                <a:spcPct val="125000"/>
              </a:lnSpc>
              <a:buNone/>
            </a:pPr>
            <a:r>
              <a:rPr lang="en-US" sz="1250" dirty="0">
                <a:solidFill>
                  <a:srgbClr val="46D0D8"/>
                </a:solidFill>
                <a:latin typeface="Consolas" pitchFamily="34" charset="0"/>
                <a:ea typeface="Consolas" pitchFamily="34" charset="-122"/>
                <a:cs typeface="Consolas" pitchFamily="34" charset="-120"/>
              </a:rPr>
              <a:t>agent ▸ "Reviewed all clauses —</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  safe to sign, 100% confident."</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user ▸ signs (clause 7 waived liability)</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02</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False credentials &amp; authority framing</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The agent claims or implies expertise and authority, borrowing trust it doesn't warrant to push a decision through.</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"As a certified analyst…"</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Citing fabricated or vague sources.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Authoritative tone masking guesswork.</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ui://framing · false authority</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46D0D8"/>
                </a:solidFill>
                <a:latin typeface="Consolas" pitchFamily="34" charset="0"/>
                <a:ea typeface="Consolas" pitchFamily="34" charset="-122"/>
                <a:cs typeface="Consolas" pitchFamily="34" charset="-120"/>
              </a:rPr>
              <a:t>agent ▸ "Per our compliance team,</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  this is fully approved." (no such review)</a:t>
            </a:r>
            <a:endParaRPr lang="en-US" sz="1250" dirty="0"/>
          </a:p>
          <a:p>
            <a:pPr indent="0" marL="0">
              <a:lnSpc>
                <a:spcPct val="125000"/>
              </a:lnSpc>
              <a:buNone/>
            </a:pPr>
            <a:endParaRPr lang="en-US" sz="1250" dirty="0"/>
          </a:p>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user ▸ defers to 'authority'</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trust borrowed, not earned</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ASI09:2026 · Human-Agent Trust Exploitation</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2026-08-08T13:17:40Z</dcterms:created>
  <dcterms:modified xsi:type="dcterms:W3CDTF">2026-08-08T13:17:40Z</dcterms:modified>
</cp:coreProperties>
</file>