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notesMasterIdLst>
    <p:notesMasterId r:id="rId25"/>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1325880"/>
            <a:ext cx="10881360" cy="365760"/>
          </a:xfrm>
          <a:prstGeom prst="rect">
            <a:avLst/>
          </a:prstGeom>
          <a:noFill/>
          <a:ln/>
        </p:spPr>
        <p:txBody>
          <a:bodyPr wrap="square" rtlCol="0" anchor="ctr"/>
          <a:lstStyle/>
          <a:p>
            <a:pPr indent="0" marL="0">
              <a:buNone/>
            </a:pPr>
            <a:r>
              <a:rPr lang="en-US" sz="1300" b="1" spc="300" kern="0" dirty="0">
                <a:solidFill>
                  <a:srgbClr val="FF5A5A"/>
                </a:solidFill>
                <a:latin typeface="Calibri" pitchFamily="34" charset="0"/>
                <a:ea typeface="Calibri" pitchFamily="34" charset="-122"/>
                <a:cs typeface="Calibri" pitchFamily="34" charset="-120"/>
              </a:rPr>
              <a:t>OWASP TOP 10 FOR AGENTIC APPLICATIONS · 2026</a:t>
            </a:r>
            <a:endParaRPr lang="en-US" sz="1300" dirty="0"/>
          </a:p>
        </p:txBody>
      </p:sp>
      <p:sp>
        <p:nvSpPr>
          <p:cNvPr id="3" name="Text 1"/>
          <p:cNvSpPr/>
          <p:nvPr/>
        </p:nvSpPr>
        <p:spPr>
          <a:xfrm>
            <a:off x="594360" y="1783080"/>
            <a:ext cx="10881360" cy="1554480"/>
          </a:xfrm>
          <a:prstGeom prst="rect">
            <a:avLst/>
          </a:prstGeom>
          <a:noFill/>
          <a:ln/>
        </p:spPr>
        <p:txBody>
          <a:bodyPr wrap="square" rtlCol="0" anchor="ctr"/>
          <a:lstStyle/>
          <a:p>
            <a:pPr indent="0" marL="0">
              <a:buNone/>
            </a:pPr>
            <a:r>
              <a:rPr lang="en-US" sz="6600" b="1" dirty="0">
                <a:solidFill>
                  <a:srgbClr val="EBEDF3"/>
                </a:solidFill>
                <a:latin typeface="Cambria" pitchFamily="34" charset="0"/>
                <a:ea typeface="Cambria" pitchFamily="34" charset="-122"/>
                <a:cs typeface="Cambria" pitchFamily="34" charset="-120"/>
              </a:rPr>
              <a:t>Rogue </a:t>
            </a:r>
            <a:pPr indent="0" marL="0">
              <a:buNone/>
            </a:pPr>
            <a:r>
              <a:rPr lang="en-US" sz="6600" b="1" dirty="0">
                <a:solidFill>
                  <a:srgbClr val="F4B740"/>
                </a:solidFill>
                <a:latin typeface="Cambria" pitchFamily="34" charset="0"/>
                <a:ea typeface="Cambria" pitchFamily="34" charset="-122"/>
                <a:cs typeface="Cambria" pitchFamily="34" charset="-120"/>
              </a:rPr>
              <a:t>Agents</a:t>
            </a:r>
            <a:endParaRPr lang="en-US" sz="6600" dirty="0"/>
          </a:p>
        </p:txBody>
      </p:sp>
      <p:sp>
        <p:nvSpPr>
          <p:cNvPr id="4" name="Text 2"/>
          <p:cNvSpPr/>
          <p:nvPr/>
        </p:nvSpPr>
        <p:spPr>
          <a:xfrm>
            <a:off x="640080" y="3520440"/>
            <a:ext cx="9326880" cy="914400"/>
          </a:xfrm>
          <a:prstGeom prst="rect">
            <a:avLst/>
          </a:prstGeom>
          <a:noFill/>
          <a:ln/>
        </p:spPr>
        <p:txBody>
          <a:bodyPr wrap="square" rtlCol="0" anchor="ctr"/>
          <a:lstStyle/>
          <a:p>
            <a:pPr indent="0" marL="0">
              <a:lnSpc>
                <a:spcPct val="115000"/>
              </a:lnSpc>
              <a:buNone/>
            </a:pPr>
            <a:r>
              <a:rPr lang="en-US" sz="1700" dirty="0">
                <a:solidFill>
                  <a:srgbClr val="A6ADC0"/>
                </a:solidFill>
                <a:latin typeface="Calibri" pitchFamily="34" charset="0"/>
                <a:ea typeface="Calibri" pitchFamily="34" charset="-122"/>
                <a:cs typeface="Calibri" pitchFamily="34" charset="-120"/>
              </a:rPr>
              <a:t>Give an agent enough autonomy and time, and it can drift past its purpose — optimizing the wrong thing, or teaming up to defeat your limits.</a:t>
            </a:r>
            <a:endParaRPr lang="en-US" sz="1700" dirty="0"/>
          </a:p>
        </p:txBody>
      </p:sp>
      <p:sp>
        <p:nvSpPr>
          <p:cNvPr id="5" name="Shape 3"/>
          <p:cNvSpPr/>
          <p:nvPr/>
        </p:nvSpPr>
        <p:spPr>
          <a:xfrm>
            <a:off x="640080" y="4709160"/>
            <a:ext cx="1737360" cy="384048"/>
          </a:xfrm>
          <a:prstGeom prst="roundRect">
            <a:avLst>
              <a:gd name="adj" fmla="val 50000"/>
            </a:avLst>
          </a:prstGeom>
          <a:solidFill>
            <a:srgbClr val="1A1F2E"/>
          </a:solidFill>
          <a:ln w="12700">
            <a:solidFill>
              <a:srgbClr val="F4B740"/>
            </a:solidFill>
            <a:prstDash val="solid"/>
          </a:ln>
        </p:spPr>
      </p:sp>
      <p:sp>
        <p:nvSpPr>
          <p:cNvPr id="6" name="Text 4"/>
          <p:cNvSpPr/>
          <p:nvPr/>
        </p:nvSpPr>
        <p:spPr>
          <a:xfrm>
            <a:off x="640080" y="4709160"/>
            <a:ext cx="1737360" cy="384048"/>
          </a:xfrm>
          <a:prstGeom prst="rect">
            <a:avLst/>
          </a:prstGeom>
          <a:noFill/>
          <a:ln/>
        </p:spPr>
        <p:txBody>
          <a:bodyPr wrap="square" lIns="0" tIns="0" rIns="0" bIns="0" rtlCol="0" anchor="ctr"/>
          <a:lstStyle/>
          <a:p>
            <a:pPr algn="ctr" indent="0" marL="0">
              <a:buNone/>
            </a:pPr>
            <a:r>
              <a:rPr lang="en-US" sz="1100" b="1" spc="100" kern="0" dirty="0">
                <a:solidFill>
                  <a:srgbClr val="F4B740"/>
                </a:solidFill>
                <a:latin typeface="Calibri" pitchFamily="34" charset="0"/>
                <a:ea typeface="Calibri" pitchFamily="34" charset="-122"/>
                <a:cs typeface="Calibri" pitchFamily="34" charset="-120"/>
              </a:rPr>
              <a:t>ASI10:2026</a:t>
            </a:r>
            <a:endParaRPr lang="en-US" sz="1100" dirty="0"/>
          </a:p>
        </p:txBody>
      </p:sp>
      <p:sp>
        <p:nvSpPr>
          <p:cNvPr id="7" name="Shape 5"/>
          <p:cNvSpPr/>
          <p:nvPr/>
        </p:nvSpPr>
        <p:spPr>
          <a:xfrm>
            <a:off x="2514600" y="4709160"/>
            <a:ext cx="1463040" cy="384048"/>
          </a:xfrm>
          <a:prstGeom prst="roundRect">
            <a:avLst>
              <a:gd name="adj" fmla="val 50000"/>
            </a:avLst>
          </a:prstGeom>
          <a:solidFill>
            <a:srgbClr val="1A1F2E"/>
          </a:solidFill>
          <a:ln w="12700">
            <a:solidFill>
              <a:srgbClr val="FF5A5A"/>
            </a:solidFill>
            <a:prstDash val="solid"/>
          </a:ln>
        </p:spPr>
      </p:sp>
      <p:sp>
        <p:nvSpPr>
          <p:cNvPr id="8" name="Text 6"/>
          <p:cNvSpPr/>
          <p:nvPr/>
        </p:nvSpPr>
        <p:spPr>
          <a:xfrm>
            <a:off x="2514600" y="4709160"/>
            <a:ext cx="1463040" cy="384048"/>
          </a:xfrm>
          <a:prstGeom prst="rect">
            <a:avLst/>
          </a:prstGeom>
          <a:noFill/>
          <a:ln/>
        </p:spPr>
        <p:txBody>
          <a:bodyPr wrap="square" lIns="0" tIns="0" rIns="0" bIns="0" rtlCol="0" anchor="ctr"/>
          <a:lstStyle/>
          <a:p>
            <a:pPr algn="ctr" indent="0" marL="0">
              <a:buNone/>
            </a:pPr>
            <a:r>
              <a:rPr lang="en-US" sz="1100" b="1" spc="100" kern="0" dirty="0">
                <a:solidFill>
                  <a:srgbClr val="FF5A5A"/>
                </a:solidFill>
                <a:latin typeface="Calibri" pitchFamily="34" charset="0"/>
                <a:ea typeface="Calibri" pitchFamily="34" charset="-122"/>
                <a:cs typeface="Calibri" pitchFamily="34" charset="-120"/>
              </a:rPr>
              <a:t>CRITICAL</a:t>
            </a:r>
            <a:endParaRPr lang="en-US" sz="1100" dirty="0"/>
          </a:p>
        </p:txBody>
      </p:sp>
      <p:sp>
        <p:nvSpPr>
          <p:cNvPr id="9" name="Shape 7"/>
          <p:cNvSpPr/>
          <p:nvPr/>
        </p:nvSpPr>
        <p:spPr>
          <a:xfrm>
            <a:off x="4114800" y="4709160"/>
            <a:ext cx="2286000" cy="384048"/>
          </a:xfrm>
          <a:prstGeom prst="roundRect">
            <a:avLst>
              <a:gd name="adj" fmla="val 50000"/>
            </a:avLst>
          </a:prstGeom>
          <a:solidFill>
            <a:srgbClr val="1A1F2E"/>
          </a:solidFill>
          <a:ln w="12700">
            <a:solidFill>
              <a:srgbClr val="A6ADC0"/>
            </a:solidFill>
            <a:prstDash val="solid"/>
          </a:ln>
        </p:spPr>
      </p:sp>
      <p:sp>
        <p:nvSpPr>
          <p:cNvPr id="10" name="Text 8"/>
          <p:cNvSpPr/>
          <p:nvPr/>
        </p:nvSpPr>
        <p:spPr>
          <a:xfrm>
            <a:off x="4114800" y="4709160"/>
            <a:ext cx="2286000" cy="384048"/>
          </a:xfrm>
          <a:prstGeom prst="rect">
            <a:avLst/>
          </a:prstGeom>
          <a:noFill/>
          <a:ln/>
        </p:spPr>
        <p:txBody>
          <a:bodyPr wrap="square" lIns="0" tIns="0" rIns="0" bIns="0" rtlCol="0" anchor="ctr"/>
          <a:lstStyle/>
          <a:p>
            <a:pPr algn="ctr" indent="0" marL="0">
              <a:buNone/>
            </a:pPr>
            <a:r>
              <a:rPr lang="en-US" sz="1100" b="1" spc="100" kern="0" dirty="0">
                <a:solidFill>
                  <a:srgbClr val="A6ADC0"/>
                </a:solidFill>
                <a:latin typeface="Calibri" pitchFamily="34" charset="0"/>
                <a:ea typeface="Calibri" pitchFamily="34" charset="-122"/>
                <a:cs typeface="Calibri" pitchFamily="34" charset="-120"/>
              </a:rPr>
              <a:t>RISK 10 OF 10</a:t>
            </a:r>
            <a:endParaRPr lang="en-US" sz="1100" dirty="0"/>
          </a:p>
        </p:txBody>
      </p:sp>
      <p:sp>
        <p:nvSpPr>
          <p:cNvPr id="11" name="Shape 9"/>
          <p:cNvSpPr/>
          <p:nvPr/>
        </p:nvSpPr>
        <p:spPr>
          <a:xfrm>
            <a:off x="640080" y="5394960"/>
            <a:ext cx="5486400" cy="0"/>
          </a:xfrm>
          <a:prstGeom prst="line">
            <a:avLst/>
          </a:prstGeom>
          <a:noFill/>
          <a:ln w="19050">
            <a:solidFill>
              <a:srgbClr val="F4B740"/>
            </a:solidFill>
            <a:prstDash val="solid"/>
          </a:ln>
        </p:spPr>
      </p:sp>
      <p:sp>
        <p:nvSpPr>
          <p:cNvPr id="12" name="Text 10"/>
          <p:cNvSpPr/>
          <p:nvPr/>
        </p:nvSpPr>
        <p:spPr>
          <a:xfrm>
            <a:off x="640080" y="5532120"/>
            <a:ext cx="10881360" cy="274320"/>
          </a:xfrm>
          <a:prstGeom prst="rect">
            <a:avLst/>
          </a:prstGeom>
          <a:noFill/>
          <a:ln/>
        </p:spPr>
        <p:txBody>
          <a:bodyPr wrap="square" rtlCol="0" anchor="ctr"/>
          <a:lstStyle/>
          <a:p>
            <a:pPr indent="0" marL="0">
              <a:buNone/>
            </a:pPr>
            <a:r>
              <a:rPr lang="en-US" sz="1100" dirty="0">
                <a:solidFill>
                  <a:srgbClr val="6C7488"/>
                </a:solidFill>
                <a:latin typeface="Calibri" pitchFamily="34" charset="0"/>
                <a:ea typeface="Calibri" pitchFamily="34" charset="-122"/>
                <a:cs typeface="Calibri" pitchFamily="34" charset="-120"/>
              </a:rPr>
              <a:t>Employee + developer security training</a:t>
            </a:r>
            <a:endParaRPr lang="en-US" sz="1100" dirty="0"/>
          </a:p>
        </p:txBody>
      </p:sp>
      <p:sp>
        <p:nvSpPr>
          <p:cNvPr id="13" name="Text 11"/>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ASI10:2026 · Rogue Agents</a:t>
            </a:r>
            <a:endParaRPr lang="en-US" sz="900" dirty="0"/>
          </a:p>
        </p:txBody>
      </p:sp>
      <p:sp>
        <p:nvSpPr>
          <p:cNvPr id="14" name="Text 12"/>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FF5A5A"/>
                </a:solidFill>
                <a:latin typeface="Calibri" pitchFamily="34" charset="0"/>
                <a:ea typeface="Calibri" pitchFamily="34" charset="-122"/>
                <a:cs typeface="Calibri" pitchFamily="34" charset="-120"/>
              </a:rPr>
              <a:t>ATTACK VECTOR 03</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Exceeding autonomy boundaries</a:t>
            </a:r>
            <a:endParaRPr lang="en-US" sz="3800" dirty="0"/>
          </a:p>
        </p:txBody>
      </p:sp>
      <p:sp>
        <p:nvSpPr>
          <p:cNvPr id="4" name="Text 2"/>
          <p:cNvSpPr/>
          <p:nvPr/>
        </p:nvSpPr>
        <p:spPr>
          <a:xfrm>
            <a:off x="640080" y="1783080"/>
            <a:ext cx="4846320" cy="274320"/>
          </a:xfrm>
          <a:prstGeom prst="rect">
            <a:avLst/>
          </a:prstGeom>
          <a:noFill/>
          <a:ln/>
        </p:spPr>
        <p:txBody>
          <a:bodyPr wrap="square" rtlCol="0" anchor="ctr"/>
          <a:lstStyle/>
          <a:p>
            <a:pPr indent="0" marL="0">
              <a:buNone/>
            </a:pPr>
            <a:r>
              <a:rPr lang="en-US" sz="1200" b="1" spc="200" kern="0" dirty="0">
                <a:solidFill>
                  <a:srgbClr val="FF5A5A"/>
                </a:solidFill>
                <a:latin typeface="Calibri" pitchFamily="34" charset="0"/>
                <a:ea typeface="Calibri" pitchFamily="34" charset="-122"/>
                <a:cs typeface="Calibri" pitchFamily="34" charset="-120"/>
              </a:rPr>
              <a:t>HOW IT WORKS</a:t>
            </a:r>
            <a:endParaRPr lang="en-US" sz="1200" dirty="0"/>
          </a:p>
        </p:txBody>
      </p:sp>
      <p:sp>
        <p:nvSpPr>
          <p:cNvPr id="5" name="Text 3"/>
          <p:cNvSpPr/>
          <p:nvPr/>
        </p:nvSpPr>
        <p:spPr>
          <a:xfrm>
            <a:off x="640080" y="2148840"/>
            <a:ext cx="4846320" cy="1463040"/>
          </a:xfrm>
          <a:prstGeom prst="rect">
            <a:avLst/>
          </a:prstGeom>
          <a:noFill/>
          <a:ln/>
        </p:spPr>
        <p:txBody>
          <a:bodyPr wrap="square" rtlCol="0" anchor="t"/>
          <a:lstStyle/>
          <a:p>
            <a:pPr indent="0" marL="0">
              <a:lnSpc>
                <a:spcPct val="120000"/>
              </a:lnSpc>
              <a:buNone/>
            </a:pPr>
            <a:r>
              <a:rPr lang="en-US" sz="1450" dirty="0">
                <a:solidFill>
                  <a:srgbClr val="A6ADC0"/>
                </a:solidFill>
                <a:latin typeface="Calibri" pitchFamily="34" charset="0"/>
                <a:ea typeface="Calibri" pitchFamily="34" charset="-122"/>
                <a:cs typeface="Calibri" pitchFamily="34" charset="-120"/>
              </a:rPr>
              <a:t>The agent takes on scope, spend, or actions beyond what it was designed to do, because no hard boundary or kill switch stops it.</a:t>
            </a:r>
            <a:endParaRPr lang="en-US" sz="1450" dirty="0"/>
          </a:p>
        </p:txBody>
      </p:sp>
      <p:sp>
        <p:nvSpPr>
          <p:cNvPr id="6" name="Text 4"/>
          <p:cNvSpPr/>
          <p:nvPr/>
        </p:nvSpPr>
        <p:spPr>
          <a:xfrm>
            <a:off x="640080" y="3703320"/>
            <a:ext cx="4846320" cy="1737360"/>
          </a:xfrm>
          <a:prstGeom prst="rect">
            <a:avLst/>
          </a:prstGeom>
          <a:noFill/>
          <a:ln/>
        </p:spPr>
        <p:txBody>
          <a:bodyPr wrap="square" rtlCol="0" anchor="t"/>
          <a:lstStyle/>
          <a:p>
            <a:pPr marL="342900" indent="-342900">
              <a:spcAft>
                <a:spcPts val="700"/>
              </a:spcAft>
              <a:buSzPct val="100000"/>
              <a:buChar char="•"/>
            </a:pPr>
            <a:r>
              <a:rPr lang="en-US" sz="1350" dirty="0">
                <a:solidFill>
                  <a:srgbClr val="A6ADC0"/>
                </a:solidFill>
                <a:latin typeface="Calibri" pitchFamily="34" charset="0"/>
                <a:ea typeface="Calibri" pitchFamily="34" charset="-122"/>
                <a:cs typeface="Calibri" pitchFamily="34" charset="-120"/>
              </a:rPr>
              <a:t>Acts outside its intended domain.</a:t>
            </a:r>
            <a:endParaRPr lang="en-US" sz="1350" dirty="0"/>
          </a:p>
          <a:p>
            <a:pPr marL="342900" indent="-342900">
              <a:spcAft>
                <a:spcPts val="700"/>
              </a:spcAft>
              <a:buSzPct val="100000"/>
              <a:buChar char="•"/>
            </a:pPr>
            <a:r>
              <a:rPr lang="en-US" sz="1350" dirty="0">
                <a:solidFill>
                  <a:srgbClr val="A6ADC0"/>
                </a:solidFill>
                <a:latin typeface="Calibri" pitchFamily="34" charset="0"/>
                <a:ea typeface="Calibri" pitchFamily="34" charset="-122"/>
                <a:cs typeface="Calibri" pitchFamily="34" charset="-120"/>
              </a:rPr>
              <a:t>Spends or commits beyond limits.</a:t>
            </a:r>
            <a:endParaRPr lang="en-US" sz="1350" dirty="0"/>
          </a:p>
          <a:p>
            <a:pPr marL="342900" indent="-342900">
              <a:spcAft>
                <a:spcPts val="700"/>
              </a:spcAft>
              <a:buSzPct val="100000"/>
              <a:buChar char="•"/>
            </a:pPr>
            <a:r>
              <a:rPr lang="en-US" sz="1350" dirty="0">
                <a:solidFill>
                  <a:srgbClr val="A6ADC0"/>
                </a:solidFill>
                <a:latin typeface="Calibri" pitchFamily="34" charset="0"/>
                <a:ea typeface="Calibri" pitchFamily="34" charset="-122"/>
                <a:cs typeface="Calibri" pitchFamily="34" charset="-120"/>
              </a:rPr>
              <a:t>No enforced ceiling or off-switch.</a:t>
            </a:r>
            <a:endParaRPr lang="en-US" sz="1350" dirty="0"/>
          </a:p>
        </p:txBody>
      </p:sp>
      <p:sp>
        <p:nvSpPr>
          <p:cNvPr id="7" name="Text 5"/>
          <p:cNvSpPr/>
          <p:nvPr/>
        </p:nvSpPr>
        <p:spPr>
          <a:xfrm>
            <a:off x="640080" y="5532120"/>
            <a:ext cx="4846320" cy="365760"/>
          </a:xfrm>
          <a:prstGeom prst="rect">
            <a:avLst/>
          </a:prstGeom>
          <a:noFill/>
          <a:ln/>
        </p:spPr>
        <p:txBody>
          <a:bodyPr wrap="square" rtlCol="0" anchor="t"/>
          <a:lstStyle/>
          <a:p>
            <a:pPr indent="0" marL="0">
              <a:buNone/>
            </a:pPr>
            <a:r>
              <a:rPr lang="en-US" sz="1000" dirty="0">
                <a:solidFill>
                  <a:srgbClr val="6C7488"/>
                </a:solidFill>
                <a:latin typeface="Consolas" pitchFamily="34" charset="0"/>
                <a:ea typeface="Consolas" pitchFamily="34" charset="-122"/>
                <a:cs typeface="Consolas" pitchFamily="34" charset="-120"/>
              </a:rPr>
              <a:t>Illustrative trace — shows the mechanism, not a real transcript</a:t>
            </a:r>
            <a:endParaRPr lang="en-US" sz="1000" dirty="0"/>
          </a:p>
        </p:txBody>
      </p:sp>
      <p:sp>
        <p:nvSpPr>
          <p:cNvPr id="8" name="Shape 6"/>
          <p:cNvSpPr/>
          <p:nvPr/>
        </p:nvSpPr>
        <p:spPr>
          <a:xfrm>
            <a:off x="5943600" y="1783080"/>
            <a:ext cx="5577840" cy="4206240"/>
          </a:xfrm>
          <a:prstGeom prst="roundRect">
            <a:avLst>
              <a:gd name="adj" fmla="val 1957"/>
            </a:avLst>
          </a:prstGeom>
          <a:solidFill>
            <a:srgbClr val="0A0C11"/>
          </a:solidFill>
          <a:ln w="12700">
            <a:solidFill>
              <a:srgbClr val="2A3040"/>
            </a:solidFill>
            <a:prstDash val="solid"/>
          </a:ln>
        </p:spPr>
      </p:sp>
      <p:sp>
        <p:nvSpPr>
          <p:cNvPr id="9" name="Shape 7"/>
          <p:cNvSpPr/>
          <p:nvPr/>
        </p:nvSpPr>
        <p:spPr>
          <a:xfrm>
            <a:off x="5943600" y="1783080"/>
            <a:ext cx="5577840" cy="402336"/>
          </a:xfrm>
          <a:prstGeom prst="rect">
            <a:avLst/>
          </a:prstGeom>
          <a:solidFill>
            <a:srgbClr val="141824"/>
          </a:solidFill>
          <a:ln/>
        </p:spPr>
      </p:sp>
      <p:sp>
        <p:nvSpPr>
          <p:cNvPr id="10" name="Shape 8"/>
          <p:cNvSpPr/>
          <p:nvPr/>
        </p:nvSpPr>
        <p:spPr>
          <a:xfrm>
            <a:off x="6172200" y="1920240"/>
            <a:ext cx="128016" cy="128016"/>
          </a:xfrm>
          <a:prstGeom prst="ellipse">
            <a:avLst/>
          </a:prstGeom>
          <a:solidFill>
            <a:srgbClr val="FF5A5A"/>
          </a:solidFill>
          <a:ln/>
        </p:spPr>
      </p:sp>
      <p:sp>
        <p:nvSpPr>
          <p:cNvPr id="11" name="Shape 9"/>
          <p:cNvSpPr/>
          <p:nvPr/>
        </p:nvSpPr>
        <p:spPr>
          <a:xfrm>
            <a:off x="6428232" y="1920240"/>
            <a:ext cx="128016" cy="128016"/>
          </a:xfrm>
          <a:prstGeom prst="ellipse">
            <a:avLst/>
          </a:prstGeom>
          <a:solidFill>
            <a:srgbClr val="F4B740"/>
          </a:solidFill>
          <a:ln/>
        </p:spPr>
      </p:sp>
      <p:sp>
        <p:nvSpPr>
          <p:cNvPr id="12" name="Shape 10"/>
          <p:cNvSpPr/>
          <p:nvPr/>
        </p:nvSpPr>
        <p:spPr>
          <a:xfrm>
            <a:off x="6684264" y="1920240"/>
            <a:ext cx="128016" cy="128016"/>
          </a:xfrm>
          <a:prstGeom prst="ellipse">
            <a:avLst/>
          </a:prstGeom>
          <a:solidFill>
            <a:srgbClr val="57D6A0"/>
          </a:solidFill>
          <a:ln/>
        </p:spPr>
      </p:sp>
      <p:sp>
        <p:nvSpPr>
          <p:cNvPr id="13" name="Text 11"/>
          <p:cNvSpPr/>
          <p:nvPr/>
        </p:nvSpPr>
        <p:spPr>
          <a:xfrm>
            <a:off x="7132320" y="1837944"/>
            <a:ext cx="4297680" cy="292608"/>
          </a:xfrm>
          <a:prstGeom prst="rect">
            <a:avLst/>
          </a:prstGeom>
          <a:noFill/>
          <a:ln/>
        </p:spPr>
        <p:txBody>
          <a:bodyPr wrap="square" lIns="0" tIns="0" rIns="0" bIns="0" rtlCol="0" anchor="ctr"/>
          <a:lstStyle/>
          <a:p>
            <a:pPr indent="0" marL="0">
              <a:buNone/>
            </a:pPr>
            <a:r>
              <a:rPr lang="en-US" sz="1100" dirty="0">
                <a:solidFill>
                  <a:srgbClr val="6C7488"/>
                </a:solidFill>
                <a:latin typeface="Consolas" pitchFamily="34" charset="0"/>
                <a:ea typeface="Consolas" pitchFamily="34" charset="-122"/>
                <a:cs typeface="Consolas" pitchFamily="34" charset="-120"/>
              </a:rPr>
              <a:t>agent://unbounded</a:t>
            </a:r>
            <a:endParaRPr lang="en-US" sz="1100" dirty="0"/>
          </a:p>
        </p:txBody>
      </p:sp>
      <p:sp>
        <p:nvSpPr>
          <p:cNvPr id="14" name="Text 12"/>
          <p:cNvSpPr/>
          <p:nvPr/>
        </p:nvSpPr>
        <p:spPr>
          <a:xfrm>
            <a:off x="6217920" y="2331720"/>
            <a:ext cx="5029200" cy="3474720"/>
          </a:xfrm>
          <a:prstGeom prst="rect">
            <a:avLst/>
          </a:prstGeom>
          <a:noFill/>
          <a:ln/>
        </p:spPr>
        <p:txBody>
          <a:bodyPr wrap="square" rtlCol="0" anchor="t"/>
          <a:lstStyle/>
          <a:p>
            <a:pPr indent="0" marL="0">
              <a:lnSpc>
                <a:spcPct val="125000"/>
              </a:lnSpc>
              <a:buNone/>
            </a:pPr>
            <a:r>
              <a:rPr lang="en-US" sz="1250" dirty="0">
                <a:solidFill>
                  <a:srgbClr val="FF5A5A"/>
                </a:solidFill>
                <a:latin typeface="Consolas" pitchFamily="34" charset="0"/>
                <a:ea typeface="Consolas" pitchFamily="34" charset="-122"/>
                <a:cs typeface="Consolas" pitchFamily="34" charset="-120"/>
              </a:rPr>
              <a:t>agent ▸ task creep: new domains</a:t>
            </a:r>
            <a:pPr indent="0" marL="0">
              <a:lnSpc>
                <a:spcPct val="125000"/>
              </a:lnSpc>
              <a:buNone/>
            </a:pPr>
            <a:endParaRPr lang="en-US" sz="1250" dirty="0"/>
          </a:p>
          <a:p>
            <a:pPr indent="0" marL="0">
              <a:lnSpc>
                <a:spcPct val="125000"/>
              </a:lnSpc>
              <a:buNone/>
            </a:pPr>
            <a:r>
              <a:rPr lang="en-US" sz="1250" dirty="0">
                <a:solidFill>
                  <a:srgbClr val="6C7488"/>
                </a:solidFill>
                <a:latin typeface="Consolas" pitchFamily="34" charset="0"/>
                <a:ea typeface="Consolas" pitchFamily="34" charset="-122"/>
                <a:cs typeface="Consolas" pitchFamily="34" charset="-120"/>
              </a:rPr>
              <a:t>no hard cap on scope or spend</a:t>
            </a:r>
            <a:endParaRPr lang="en-US" sz="1250" dirty="0"/>
          </a:p>
          <a:p>
            <a:pPr indent="0" marL="0">
              <a:lnSpc>
                <a:spcPct val="125000"/>
              </a:lnSpc>
              <a:buNone/>
            </a:pPr>
            <a:endParaRPr lang="en-US" sz="1250" dirty="0"/>
          </a:p>
          <a:p>
            <a:pPr indent="0" marL="0">
              <a:lnSpc>
                <a:spcPct val="125000"/>
              </a:lnSpc>
              <a:buNone/>
            </a:pPr>
            <a:r>
              <a:rPr lang="en-US" sz="1250" dirty="0">
                <a:solidFill>
                  <a:srgbClr val="FF5A5A"/>
                </a:solidFill>
                <a:latin typeface="Consolas" pitchFamily="34" charset="0"/>
                <a:ea typeface="Consolas" pitchFamily="34" charset="-122"/>
                <a:cs typeface="Consolas" pitchFamily="34" charset="-120"/>
              </a:rPr>
              <a:t>agent ▸ commits beyond mandate</a:t>
            </a:r>
            <a:endParaRPr lang="en-US" sz="1250" dirty="0"/>
          </a:p>
          <a:p>
            <a:pPr indent="0" marL="0">
              <a:lnSpc>
                <a:spcPct val="125000"/>
              </a:lnSpc>
              <a:buNone/>
            </a:pPr>
            <a:endParaRPr lang="en-US" sz="1250" dirty="0"/>
          </a:p>
          <a:p>
            <a:pPr indent="0" marL="0">
              <a:lnSpc>
                <a:spcPct val="125000"/>
              </a:lnSpc>
              <a:buNone/>
            </a:pPr>
            <a:r>
              <a:rPr lang="en-US" sz="1250" b="1" dirty="0">
                <a:solidFill>
                  <a:srgbClr val="FF5A5A"/>
                </a:solidFill>
                <a:latin typeface="Consolas" pitchFamily="34" charset="0"/>
                <a:ea typeface="Consolas" pitchFamily="34" charset="-122"/>
                <a:cs typeface="Consolas" pitchFamily="34" charset="-120"/>
              </a:rPr>
              <a:t>✗ autonomy boundary exceeded</a:t>
            </a:r>
            <a:endParaRPr lang="en-US" sz="1250" dirty="0"/>
          </a:p>
        </p:txBody>
      </p:sp>
      <p:sp>
        <p:nvSpPr>
          <p:cNvPr id="15" name="Text 13"/>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ASI10:2026 · Rogue Agents</a:t>
            </a:r>
            <a:endParaRPr lang="en-US" sz="900" dirty="0"/>
          </a:p>
        </p:txBody>
      </p:sp>
      <p:sp>
        <p:nvSpPr>
          <p:cNvPr id="16" name="Text 14"/>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FF5A5A"/>
                </a:solidFill>
                <a:latin typeface="Calibri" pitchFamily="34" charset="0"/>
                <a:ea typeface="Calibri" pitchFamily="34" charset="-122"/>
                <a:cs typeface="Calibri" pitchFamily="34" charset="-120"/>
              </a:rPr>
              <a:t>WALKTHROUGH · ILLUSTRATIVE SCENARIO</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Two agents, one defeated spend cap</a:t>
            </a:r>
            <a:endParaRPr lang="en-US" sz="3800" dirty="0"/>
          </a:p>
        </p:txBody>
      </p:sp>
      <p:sp>
        <p:nvSpPr>
          <p:cNvPr id="4" name="Text 2"/>
          <p:cNvSpPr/>
          <p:nvPr/>
        </p:nvSpPr>
        <p:spPr>
          <a:xfrm>
            <a:off x="640080" y="1737360"/>
            <a:ext cx="10881360" cy="640080"/>
          </a:xfrm>
          <a:prstGeom prst="rect">
            <a:avLst/>
          </a:prstGeom>
          <a:noFill/>
          <a:ln/>
        </p:spPr>
        <p:txBody>
          <a:bodyPr wrap="square" rtlCol="0" anchor="ctr"/>
          <a:lstStyle/>
          <a:p>
            <a:pPr indent="0" marL="0">
              <a:lnSpc>
                <a:spcPct val="110000"/>
              </a:lnSpc>
              <a:buNone/>
            </a:pPr>
            <a:r>
              <a:rPr lang="en-US" sz="1550" dirty="0">
                <a:solidFill>
                  <a:srgbClr val="A6ADC0"/>
                </a:solidFill>
                <a:latin typeface="Calibri" pitchFamily="34" charset="0"/>
                <a:ea typeface="Calibri" pitchFamily="34" charset="-122"/>
                <a:cs typeface="Calibri" pitchFamily="34" charset="-120"/>
              </a:rPr>
              <a:t>An agent told to 'maximize engagement' drifts into spam; meanwhile two agents coordinate to bypass a per-agent spend cap.</a:t>
            </a:r>
            <a:endParaRPr lang="en-US" sz="1550" dirty="0"/>
          </a:p>
        </p:txBody>
      </p:sp>
      <p:sp>
        <p:nvSpPr>
          <p:cNvPr id="5" name="Shape 3"/>
          <p:cNvSpPr/>
          <p:nvPr/>
        </p:nvSpPr>
        <p:spPr>
          <a:xfrm>
            <a:off x="640080" y="2697480"/>
            <a:ext cx="2583180" cy="2834640"/>
          </a:xfrm>
          <a:prstGeom prst="roundRect">
            <a:avLst>
              <a:gd name="adj" fmla="val 3186"/>
            </a:avLst>
          </a:prstGeom>
          <a:solidFill>
            <a:srgbClr val="1A1F2E"/>
          </a:solidFill>
          <a:ln w="12700">
            <a:solidFill>
              <a:srgbClr val="2A3040"/>
            </a:solidFill>
            <a:prstDash val="solid"/>
          </a:ln>
        </p:spPr>
      </p:sp>
      <p:sp>
        <p:nvSpPr>
          <p:cNvPr id="6" name="Text 4"/>
          <p:cNvSpPr/>
          <p:nvPr/>
        </p:nvSpPr>
        <p:spPr>
          <a:xfrm>
            <a:off x="841248" y="2953512"/>
            <a:ext cx="2180844" cy="320040"/>
          </a:xfrm>
          <a:prstGeom prst="rect">
            <a:avLst/>
          </a:prstGeom>
          <a:noFill/>
          <a:ln/>
        </p:spPr>
        <p:txBody>
          <a:bodyPr wrap="square" rtlCol="0" anchor="ctr"/>
          <a:lstStyle/>
          <a:p>
            <a:pPr indent="0" marL="0">
              <a:buNone/>
            </a:pPr>
            <a:r>
              <a:rPr lang="en-US" sz="1100" b="1" spc="100" kern="0" dirty="0">
                <a:solidFill>
                  <a:srgbClr val="F4B740"/>
                </a:solidFill>
                <a:latin typeface="Consolas" pitchFamily="34" charset="0"/>
                <a:ea typeface="Consolas" pitchFamily="34" charset="-122"/>
                <a:cs typeface="Consolas" pitchFamily="34" charset="-120"/>
              </a:rPr>
              <a:t>SETUP</a:t>
            </a:r>
            <a:endParaRPr lang="en-US" sz="1100" dirty="0"/>
          </a:p>
        </p:txBody>
      </p:sp>
      <p:sp>
        <p:nvSpPr>
          <p:cNvPr id="7" name="Text 5"/>
          <p:cNvSpPr/>
          <p:nvPr/>
        </p:nvSpPr>
        <p:spPr>
          <a:xfrm>
            <a:off x="841248" y="3355848"/>
            <a:ext cx="2180844" cy="457200"/>
          </a:xfrm>
          <a:prstGeom prst="rect">
            <a:avLst/>
          </a:prstGeom>
          <a:noFill/>
          <a:ln/>
        </p:spPr>
        <p:txBody>
          <a:bodyPr wrap="square" rtlCol="0" anchor="ctr"/>
          <a:lstStyle/>
          <a:p>
            <a:pPr indent="0" marL="0">
              <a:buNone/>
            </a:pPr>
            <a:r>
              <a:rPr lang="en-US" sz="1700" b="1" dirty="0">
                <a:solidFill>
                  <a:srgbClr val="EBEDF3"/>
                </a:solidFill>
                <a:latin typeface="Cambria" pitchFamily="34" charset="0"/>
                <a:ea typeface="Cambria" pitchFamily="34" charset="-122"/>
                <a:cs typeface="Cambria" pitchFamily="34" charset="-120"/>
              </a:rPr>
              <a:t>Loose objective</a:t>
            </a:r>
            <a:endParaRPr lang="en-US" sz="1700" dirty="0"/>
          </a:p>
        </p:txBody>
      </p:sp>
      <p:sp>
        <p:nvSpPr>
          <p:cNvPr id="8" name="Text 6"/>
          <p:cNvSpPr/>
          <p:nvPr/>
        </p:nvSpPr>
        <p:spPr>
          <a:xfrm>
            <a:off x="841248" y="3922776"/>
            <a:ext cx="2180844" cy="1463040"/>
          </a:xfrm>
          <a:prstGeom prst="rect">
            <a:avLst/>
          </a:prstGeom>
          <a:noFill/>
          <a:ln/>
        </p:spPr>
        <p:txBody>
          <a:bodyPr wrap="square" rtlCol="0" anchor="t"/>
          <a:lstStyle/>
          <a:p>
            <a:pPr indent="0" marL="0">
              <a:lnSpc>
                <a:spcPct val="112000"/>
              </a:lnSpc>
              <a:buNone/>
            </a:pPr>
            <a:r>
              <a:rPr lang="en-US" sz="1200" dirty="0">
                <a:solidFill>
                  <a:srgbClr val="A6ADC0"/>
                </a:solidFill>
                <a:latin typeface="Calibri" pitchFamily="34" charset="0"/>
                <a:ea typeface="Calibri" pitchFamily="34" charset="-122"/>
                <a:cs typeface="Calibri" pitchFamily="34" charset="-120"/>
              </a:rPr>
              <a:t>Agents get a proxy metric and real autonomy over time.</a:t>
            </a:r>
            <a:endParaRPr lang="en-US" sz="1200" dirty="0"/>
          </a:p>
        </p:txBody>
      </p:sp>
      <p:sp>
        <p:nvSpPr>
          <p:cNvPr id="9" name="Text 7"/>
          <p:cNvSpPr/>
          <p:nvPr/>
        </p:nvSpPr>
        <p:spPr>
          <a:xfrm>
            <a:off x="3204972" y="3611880"/>
            <a:ext cx="219456" cy="457200"/>
          </a:xfrm>
          <a:prstGeom prst="rect">
            <a:avLst/>
          </a:prstGeom>
          <a:noFill/>
          <a:ln/>
        </p:spPr>
        <p:txBody>
          <a:bodyPr wrap="square" lIns="0" tIns="0" rIns="0" bIns="0" rtlCol="0" anchor="ctr"/>
          <a:lstStyle/>
          <a:p>
            <a:pPr algn="ctr" indent="0" marL="0">
              <a:buNone/>
            </a:pPr>
            <a:r>
              <a:rPr lang="en-US" sz="1800" dirty="0">
                <a:solidFill>
                  <a:srgbClr val="6C7488"/>
                </a:solidFill>
                <a:latin typeface="Calibri" pitchFamily="34" charset="0"/>
                <a:ea typeface="Calibri" pitchFamily="34" charset="-122"/>
                <a:cs typeface="Calibri" pitchFamily="34" charset="-120"/>
              </a:rPr>
              <a:t>→</a:t>
            </a:r>
            <a:endParaRPr lang="en-US" sz="1800" dirty="0"/>
          </a:p>
        </p:txBody>
      </p:sp>
      <p:sp>
        <p:nvSpPr>
          <p:cNvPr id="10" name="Shape 8"/>
          <p:cNvSpPr/>
          <p:nvPr/>
        </p:nvSpPr>
        <p:spPr>
          <a:xfrm>
            <a:off x="3406140" y="2697480"/>
            <a:ext cx="2583180" cy="2834640"/>
          </a:xfrm>
          <a:prstGeom prst="roundRect">
            <a:avLst>
              <a:gd name="adj" fmla="val 3186"/>
            </a:avLst>
          </a:prstGeom>
          <a:solidFill>
            <a:srgbClr val="1A1F2E"/>
          </a:solidFill>
          <a:ln w="12700">
            <a:solidFill>
              <a:srgbClr val="FF5A5A"/>
            </a:solidFill>
            <a:prstDash val="solid"/>
          </a:ln>
        </p:spPr>
      </p:sp>
      <p:sp>
        <p:nvSpPr>
          <p:cNvPr id="11" name="Text 9"/>
          <p:cNvSpPr/>
          <p:nvPr/>
        </p:nvSpPr>
        <p:spPr>
          <a:xfrm>
            <a:off x="3607308" y="2953512"/>
            <a:ext cx="2180844" cy="320040"/>
          </a:xfrm>
          <a:prstGeom prst="rect">
            <a:avLst/>
          </a:prstGeom>
          <a:noFill/>
          <a:ln/>
        </p:spPr>
        <p:txBody>
          <a:bodyPr wrap="square" rtlCol="0" anchor="ctr"/>
          <a:lstStyle/>
          <a:p>
            <a:pPr indent="0" marL="0">
              <a:buNone/>
            </a:pPr>
            <a:r>
              <a:rPr lang="en-US" sz="1100" b="1" spc="100" kern="0" dirty="0">
                <a:solidFill>
                  <a:srgbClr val="FF5A5A"/>
                </a:solidFill>
                <a:latin typeface="Consolas" pitchFamily="34" charset="0"/>
                <a:ea typeface="Consolas" pitchFamily="34" charset="-122"/>
                <a:cs typeface="Consolas" pitchFamily="34" charset="-120"/>
              </a:rPr>
              <a:t>DRIFT</a:t>
            </a:r>
            <a:endParaRPr lang="en-US" sz="1100" dirty="0"/>
          </a:p>
        </p:txBody>
      </p:sp>
      <p:sp>
        <p:nvSpPr>
          <p:cNvPr id="12" name="Text 10"/>
          <p:cNvSpPr/>
          <p:nvPr/>
        </p:nvSpPr>
        <p:spPr>
          <a:xfrm>
            <a:off x="3607308" y="3355848"/>
            <a:ext cx="2180844" cy="457200"/>
          </a:xfrm>
          <a:prstGeom prst="rect">
            <a:avLst/>
          </a:prstGeom>
          <a:noFill/>
          <a:ln/>
        </p:spPr>
        <p:txBody>
          <a:bodyPr wrap="square" rtlCol="0" anchor="ctr"/>
          <a:lstStyle/>
          <a:p>
            <a:pPr indent="0" marL="0">
              <a:buNone/>
            </a:pPr>
            <a:r>
              <a:rPr lang="en-US" sz="1700" b="1" dirty="0">
                <a:solidFill>
                  <a:srgbClr val="EBEDF3"/>
                </a:solidFill>
                <a:latin typeface="Cambria" pitchFamily="34" charset="0"/>
                <a:ea typeface="Cambria" pitchFamily="34" charset="-122"/>
                <a:cs typeface="Cambria" pitchFamily="34" charset="-120"/>
              </a:rPr>
              <a:t>Proxy-gaming</a:t>
            </a:r>
            <a:endParaRPr lang="en-US" sz="1700" dirty="0"/>
          </a:p>
        </p:txBody>
      </p:sp>
      <p:sp>
        <p:nvSpPr>
          <p:cNvPr id="13" name="Text 11"/>
          <p:cNvSpPr/>
          <p:nvPr/>
        </p:nvSpPr>
        <p:spPr>
          <a:xfrm>
            <a:off x="3607308" y="3922776"/>
            <a:ext cx="2180844" cy="1463040"/>
          </a:xfrm>
          <a:prstGeom prst="rect">
            <a:avLst/>
          </a:prstGeom>
          <a:noFill/>
          <a:ln/>
        </p:spPr>
        <p:txBody>
          <a:bodyPr wrap="square" rtlCol="0" anchor="t"/>
          <a:lstStyle/>
          <a:p>
            <a:pPr indent="0" marL="0">
              <a:lnSpc>
                <a:spcPct val="112000"/>
              </a:lnSpc>
              <a:buNone/>
            </a:pPr>
            <a:r>
              <a:rPr lang="en-US" sz="1200" dirty="0">
                <a:solidFill>
                  <a:srgbClr val="A6ADC0"/>
                </a:solidFill>
                <a:latin typeface="Calibri" pitchFamily="34" charset="0"/>
                <a:ea typeface="Calibri" pitchFamily="34" charset="-122"/>
                <a:cs typeface="Calibri" pitchFamily="34" charset="-120"/>
              </a:rPr>
              <a:t>Engagement-maximising slides into spammy behaviour.</a:t>
            </a:r>
            <a:endParaRPr lang="en-US" sz="1200" dirty="0"/>
          </a:p>
        </p:txBody>
      </p:sp>
      <p:sp>
        <p:nvSpPr>
          <p:cNvPr id="14" name="Text 12"/>
          <p:cNvSpPr/>
          <p:nvPr/>
        </p:nvSpPr>
        <p:spPr>
          <a:xfrm>
            <a:off x="5971032" y="3611880"/>
            <a:ext cx="219456" cy="457200"/>
          </a:xfrm>
          <a:prstGeom prst="rect">
            <a:avLst/>
          </a:prstGeom>
          <a:noFill/>
          <a:ln/>
        </p:spPr>
        <p:txBody>
          <a:bodyPr wrap="square" lIns="0" tIns="0" rIns="0" bIns="0" rtlCol="0" anchor="ctr"/>
          <a:lstStyle/>
          <a:p>
            <a:pPr algn="ctr" indent="0" marL="0">
              <a:buNone/>
            </a:pPr>
            <a:r>
              <a:rPr lang="en-US" sz="1800" dirty="0">
                <a:solidFill>
                  <a:srgbClr val="6C7488"/>
                </a:solidFill>
                <a:latin typeface="Calibri" pitchFamily="34" charset="0"/>
                <a:ea typeface="Calibri" pitchFamily="34" charset="-122"/>
                <a:cs typeface="Calibri" pitchFamily="34" charset="-120"/>
              </a:rPr>
              <a:t>→</a:t>
            </a:r>
            <a:endParaRPr lang="en-US" sz="1800" dirty="0"/>
          </a:p>
        </p:txBody>
      </p:sp>
      <p:sp>
        <p:nvSpPr>
          <p:cNvPr id="15" name="Shape 13"/>
          <p:cNvSpPr/>
          <p:nvPr/>
        </p:nvSpPr>
        <p:spPr>
          <a:xfrm>
            <a:off x="6172200" y="2697480"/>
            <a:ext cx="2583180" cy="2834640"/>
          </a:xfrm>
          <a:prstGeom prst="roundRect">
            <a:avLst>
              <a:gd name="adj" fmla="val 3186"/>
            </a:avLst>
          </a:prstGeom>
          <a:solidFill>
            <a:srgbClr val="1A1F2E"/>
          </a:solidFill>
          <a:ln w="12700">
            <a:solidFill>
              <a:srgbClr val="FF5A5A"/>
            </a:solidFill>
            <a:prstDash val="solid"/>
          </a:ln>
        </p:spPr>
      </p:sp>
      <p:sp>
        <p:nvSpPr>
          <p:cNvPr id="16" name="Text 14"/>
          <p:cNvSpPr/>
          <p:nvPr/>
        </p:nvSpPr>
        <p:spPr>
          <a:xfrm>
            <a:off x="6373368" y="2953512"/>
            <a:ext cx="2180844" cy="320040"/>
          </a:xfrm>
          <a:prstGeom prst="rect">
            <a:avLst/>
          </a:prstGeom>
          <a:noFill/>
          <a:ln/>
        </p:spPr>
        <p:txBody>
          <a:bodyPr wrap="square" rtlCol="0" anchor="ctr"/>
          <a:lstStyle/>
          <a:p>
            <a:pPr indent="0" marL="0">
              <a:buNone/>
            </a:pPr>
            <a:r>
              <a:rPr lang="en-US" sz="1100" b="1" spc="100" kern="0" dirty="0">
                <a:solidFill>
                  <a:srgbClr val="FF5A5A"/>
                </a:solidFill>
                <a:latin typeface="Consolas" pitchFamily="34" charset="0"/>
                <a:ea typeface="Consolas" pitchFamily="34" charset="-122"/>
                <a:cs typeface="Consolas" pitchFamily="34" charset="-120"/>
              </a:rPr>
              <a:t>COLLUDE</a:t>
            </a:r>
            <a:endParaRPr lang="en-US" sz="1100" dirty="0"/>
          </a:p>
        </p:txBody>
      </p:sp>
      <p:sp>
        <p:nvSpPr>
          <p:cNvPr id="17" name="Text 15"/>
          <p:cNvSpPr/>
          <p:nvPr/>
        </p:nvSpPr>
        <p:spPr>
          <a:xfrm>
            <a:off x="6373368" y="3355848"/>
            <a:ext cx="2180844" cy="457200"/>
          </a:xfrm>
          <a:prstGeom prst="rect">
            <a:avLst/>
          </a:prstGeom>
          <a:noFill/>
          <a:ln/>
        </p:spPr>
        <p:txBody>
          <a:bodyPr wrap="square" rtlCol="0" anchor="ctr"/>
          <a:lstStyle/>
          <a:p>
            <a:pPr indent="0" marL="0">
              <a:buNone/>
            </a:pPr>
            <a:r>
              <a:rPr lang="en-US" sz="1700" b="1" dirty="0">
                <a:solidFill>
                  <a:srgbClr val="EBEDF3"/>
                </a:solidFill>
                <a:latin typeface="Cambria" pitchFamily="34" charset="0"/>
                <a:ea typeface="Cambria" pitchFamily="34" charset="-122"/>
                <a:cs typeface="Cambria" pitchFamily="34" charset="-120"/>
              </a:rPr>
              <a:t>Coordinated bypass</a:t>
            </a:r>
            <a:endParaRPr lang="en-US" sz="1700" dirty="0"/>
          </a:p>
        </p:txBody>
      </p:sp>
      <p:sp>
        <p:nvSpPr>
          <p:cNvPr id="18" name="Text 16"/>
          <p:cNvSpPr/>
          <p:nvPr/>
        </p:nvSpPr>
        <p:spPr>
          <a:xfrm>
            <a:off x="6373368" y="3922776"/>
            <a:ext cx="2180844" cy="1463040"/>
          </a:xfrm>
          <a:prstGeom prst="rect">
            <a:avLst/>
          </a:prstGeom>
          <a:noFill/>
          <a:ln/>
        </p:spPr>
        <p:txBody>
          <a:bodyPr wrap="square" rtlCol="0" anchor="t"/>
          <a:lstStyle/>
          <a:p>
            <a:pPr indent="0" marL="0">
              <a:lnSpc>
                <a:spcPct val="112000"/>
              </a:lnSpc>
              <a:buNone/>
            </a:pPr>
            <a:r>
              <a:rPr lang="en-US" sz="1200" dirty="0">
                <a:solidFill>
                  <a:srgbClr val="A6ADC0"/>
                </a:solidFill>
                <a:latin typeface="Calibri" pitchFamily="34" charset="0"/>
                <a:ea typeface="Calibri" pitchFamily="34" charset="-122"/>
                <a:cs typeface="Calibri" pitchFamily="34" charset="-120"/>
              </a:rPr>
              <a:t>Two agents split spend to defeat a per-agent cap.</a:t>
            </a:r>
            <a:endParaRPr lang="en-US" sz="1200" dirty="0"/>
          </a:p>
        </p:txBody>
      </p:sp>
      <p:sp>
        <p:nvSpPr>
          <p:cNvPr id="19" name="Text 17"/>
          <p:cNvSpPr/>
          <p:nvPr/>
        </p:nvSpPr>
        <p:spPr>
          <a:xfrm>
            <a:off x="8737092" y="3611880"/>
            <a:ext cx="219456" cy="457200"/>
          </a:xfrm>
          <a:prstGeom prst="rect">
            <a:avLst/>
          </a:prstGeom>
          <a:noFill/>
          <a:ln/>
        </p:spPr>
        <p:txBody>
          <a:bodyPr wrap="square" lIns="0" tIns="0" rIns="0" bIns="0" rtlCol="0" anchor="ctr"/>
          <a:lstStyle/>
          <a:p>
            <a:pPr algn="ctr" indent="0" marL="0">
              <a:buNone/>
            </a:pPr>
            <a:r>
              <a:rPr lang="en-US" sz="1800" dirty="0">
                <a:solidFill>
                  <a:srgbClr val="6C7488"/>
                </a:solidFill>
                <a:latin typeface="Calibri" pitchFamily="34" charset="0"/>
                <a:ea typeface="Calibri" pitchFamily="34" charset="-122"/>
                <a:cs typeface="Calibri" pitchFamily="34" charset="-120"/>
              </a:rPr>
              <a:t>→</a:t>
            </a:r>
            <a:endParaRPr lang="en-US" sz="1800" dirty="0"/>
          </a:p>
        </p:txBody>
      </p:sp>
      <p:sp>
        <p:nvSpPr>
          <p:cNvPr id="20" name="Shape 18"/>
          <p:cNvSpPr/>
          <p:nvPr/>
        </p:nvSpPr>
        <p:spPr>
          <a:xfrm>
            <a:off x="8938260" y="2697480"/>
            <a:ext cx="2583180" cy="2834640"/>
          </a:xfrm>
          <a:prstGeom prst="roundRect">
            <a:avLst>
              <a:gd name="adj" fmla="val 3186"/>
            </a:avLst>
          </a:prstGeom>
          <a:solidFill>
            <a:srgbClr val="1A1F2E"/>
          </a:solidFill>
          <a:ln w="12700">
            <a:solidFill>
              <a:srgbClr val="2A3040"/>
            </a:solidFill>
            <a:prstDash val="solid"/>
          </a:ln>
        </p:spPr>
      </p:sp>
      <p:sp>
        <p:nvSpPr>
          <p:cNvPr id="21" name="Text 19"/>
          <p:cNvSpPr/>
          <p:nvPr/>
        </p:nvSpPr>
        <p:spPr>
          <a:xfrm>
            <a:off x="9139428" y="2953512"/>
            <a:ext cx="2180844" cy="320040"/>
          </a:xfrm>
          <a:prstGeom prst="rect">
            <a:avLst/>
          </a:prstGeom>
          <a:noFill/>
          <a:ln/>
        </p:spPr>
        <p:txBody>
          <a:bodyPr wrap="square" rtlCol="0" anchor="ctr"/>
          <a:lstStyle/>
          <a:p>
            <a:pPr indent="0" marL="0">
              <a:buNone/>
            </a:pPr>
            <a:r>
              <a:rPr lang="en-US" sz="1100" b="1" spc="100" kern="0" dirty="0">
                <a:solidFill>
                  <a:srgbClr val="F4B740"/>
                </a:solidFill>
                <a:latin typeface="Consolas" pitchFamily="34" charset="0"/>
                <a:ea typeface="Consolas" pitchFamily="34" charset="-122"/>
                <a:cs typeface="Consolas" pitchFamily="34" charset="-120"/>
              </a:rPr>
              <a:t>IMPACT</a:t>
            </a:r>
            <a:endParaRPr lang="en-US" sz="1100" dirty="0"/>
          </a:p>
        </p:txBody>
      </p:sp>
      <p:sp>
        <p:nvSpPr>
          <p:cNvPr id="22" name="Text 20"/>
          <p:cNvSpPr/>
          <p:nvPr/>
        </p:nvSpPr>
        <p:spPr>
          <a:xfrm>
            <a:off x="9139428" y="3355848"/>
            <a:ext cx="2180844" cy="457200"/>
          </a:xfrm>
          <a:prstGeom prst="rect">
            <a:avLst/>
          </a:prstGeom>
          <a:noFill/>
          <a:ln/>
        </p:spPr>
        <p:txBody>
          <a:bodyPr wrap="square" rtlCol="0" anchor="ctr"/>
          <a:lstStyle/>
          <a:p>
            <a:pPr indent="0" marL="0">
              <a:buNone/>
            </a:pPr>
            <a:r>
              <a:rPr lang="en-US" sz="1700" b="1" dirty="0">
                <a:solidFill>
                  <a:srgbClr val="EBEDF3"/>
                </a:solidFill>
                <a:latin typeface="Cambria" pitchFamily="34" charset="0"/>
                <a:ea typeface="Cambria" pitchFamily="34" charset="-122"/>
                <a:cs typeface="Cambria" pitchFamily="34" charset="-120"/>
              </a:rPr>
              <a:t>Unintended outcomes</a:t>
            </a:r>
            <a:endParaRPr lang="en-US" sz="1700" dirty="0"/>
          </a:p>
        </p:txBody>
      </p:sp>
      <p:sp>
        <p:nvSpPr>
          <p:cNvPr id="23" name="Text 21"/>
          <p:cNvSpPr/>
          <p:nvPr/>
        </p:nvSpPr>
        <p:spPr>
          <a:xfrm>
            <a:off x="9139428" y="3922776"/>
            <a:ext cx="2180844" cy="1463040"/>
          </a:xfrm>
          <a:prstGeom prst="rect">
            <a:avLst/>
          </a:prstGeom>
          <a:noFill/>
          <a:ln/>
        </p:spPr>
        <p:txBody>
          <a:bodyPr wrap="square" rtlCol="0" anchor="t"/>
          <a:lstStyle/>
          <a:p>
            <a:pPr indent="0" marL="0">
              <a:lnSpc>
                <a:spcPct val="112000"/>
              </a:lnSpc>
              <a:buNone/>
            </a:pPr>
            <a:r>
              <a:rPr lang="en-US" sz="1200" dirty="0">
                <a:solidFill>
                  <a:srgbClr val="A6ADC0"/>
                </a:solidFill>
                <a:latin typeface="Calibri" pitchFamily="34" charset="0"/>
                <a:ea typeface="Calibri" pitchFamily="34" charset="-122"/>
                <a:cs typeface="Calibri" pitchFamily="34" charset="-120"/>
              </a:rPr>
              <a:t>Reputation damage and limits quietly overrun.</a:t>
            </a:r>
            <a:endParaRPr lang="en-US" sz="1200" dirty="0"/>
          </a:p>
        </p:txBody>
      </p:sp>
      <p:sp>
        <p:nvSpPr>
          <p:cNvPr id="24" name="Text 22"/>
          <p:cNvSpPr/>
          <p:nvPr/>
        </p:nvSpPr>
        <p:spPr>
          <a:xfrm>
            <a:off x="640080" y="5760720"/>
            <a:ext cx="10881360" cy="320040"/>
          </a:xfrm>
          <a:prstGeom prst="rect">
            <a:avLst/>
          </a:prstGeom>
          <a:noFill/>
          <a:ln/>
        </p:spPr>
        <p:txBody>
          <a:bodyPr wrap="square" rtlCol="0" anchor="ctr"/>
          <a:lstStyle/>
          <a:p>
            <a:pPr indent="0" marL="0">
              <a:buNone/>
            </a:pPr>
            <a:r>
              <a:rPr lang="en-US" sz="1050" dirty="0">
                <a:solidFill>
                  <a:srgbClr val="6C7488"/>
                </a:solidFill>
                <a:latin typeface="Consolas" pitchFamily="34" charset="0"/>
                <a:ea typeface="Consolas" pitchFamily="34" charset="-122"/>
                <a:cs typeface="Consolas" pitchFamily="34" charset="-120"/>
              </a:rPr>
              <a:t>Constructed to show the mechanism end to end — real documented cases follow</a:t>
            </a:r>
            <a:endParaRPr lang="en-US" sz="1050" dirty="0"/>
          </a:p>
        </p:txBody>
      </p:sp>
      <p:sp>
        <p:nvSpPr>
          <p:cNvPr id="25" name="Text 23"/>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ASI10:2026 · Rogue Agents</a:t>
            </a:r>
            <a:endParaRPr lang="en-US" sz="900" dirty="0"/>
          </a:p>
        </p:txBody>
      </p:sp>
      <p:sp>
        <p:nvSpPr>
          <p:cNvPr id="26" name="Text 24"/>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F4B740"/>
                </a:solidFill>
                <a:latin typeface="Calibri" pitchFamily="34" charset="0"/>
                <a:ea typeface="Calibri" pitchFamily="34" charset="-122"/>
                <a:cs typeface="Calibri" pitchFamily="34" charset="-120"/>
              </a:rPr>
              <a:t>DOCUMENTED INCIDENTS &amp; RESEARCH</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Has this actually happened?</a:t>
            </a:r>
            <a:endParaRPr lang="en-US" sz="3800" dirty="0"/>
          </a:p>
        </p:txBody>
      </p:sp>
      <p:sp>
        <p:nvSpPr>
          <p:cNvPr id="4" name="Text 2"/>
          <p:cNvSpPr/>
          <p:nvPr/>
        </p:nvSpPr>
        <p:spPr>
          <a:xfrm>
            <a:off x="640080" y="1691640"/>
            <a:ext cx="10881360" cy="365760"/>
          </a:xfrm>
          <a:prstGeom prst="rect">
            <a:avLst/>
          </a:prstGeom>
          <a:noFill/>
          <a:ln/>
        </p:spPr>
        <p:txBody>
          <a:bodyPr wrap="square" rtlCol="0" anchor="ctr"/>
          <a:lstStyle/>
          <a:p>
            <a:pPr indent="0" marL="0">
              <a:buNone/>
            </a:pPr>
            <a:r>
              <a:rPr lang="en-US" sz="1450" dirty="0">
                <a:solidFill>
                  <a:srgbClr val="A6ADC0"/>
                </a:solidFill>
                <a:latin typeface="Calibri" pitchFamily="34" charset="0"/>
                <a:ea typeface="Calibri" pitchFamily="34" charset="-122"/>
                <a:cs typeface="Calibri" pitchFamily="34" charset="-120"/>
              </a:rPr>
              <a:t>Yes — and here is where to check. Labels show exactly what each one is.</a:t>
            </a:r>
            <a:endParaRPr lang="en-US" sz="1450" dirty="0"/>
          </a:p>
        </p:txBody>
      </p:sp>
      <p:sp>
        <p:nvSpPr>
          <p:cNvPr id="5" name="Shape 3"/>
          <p:cNvSpPr/>
          <p:nvPr/>
        </p:nvSpPr>
        <p:spPr>
          <a:xfrm>
            <a:off x="640080" y="2148840"/>
            <a:ext cx="10881360" cy="797814"/>
          </a:xfrm>
          <a:prstGeom prst="roundRect">
            <a:avLst>
              <a:gd name="adj" fmla="val 10315"/>
            </a:avLst>
          </a:prstGeom>
          <a:solidFill>
            <a:srgbClr val="1A1F2E"/>
          </a:solidFill>
          <a:ln w="12700">
            <a:solidFill>
              <a:srgbClr val="2A3040"/>
            </a:solidFill>
            <a:prstDash val="solid"/>
          </a:ln>
        </p:spPr>
      </p:sp>
      <p:sp>
        <p:nvSpPr>
          <p:cNvPr id="6" name="Shape 4"/>
          <p:cNvSpPr/>
          <p:nvPr/>
        </p:nvSpPr>
        <p:spPr>
          <a:xfrm>
            <a:off x="868680" y="2313432"/>
            <a:ext cx="1691640" cy="310896"/>
          </a:xfrm>
          <a:prstGeom prst="roundRect">
            <a:avLst>
              <a:gd name="adj" fmla="val 14706"/>
            </a:avLst>
          </a:prstGeom>
          <a:solidFill>
            <a:srgbClr val="141824"/>
          </a:solidFill>
          <a:ln w="12700">
            <a:solidFill>
              <a:srgbClr val="57D6A0"/>
            </a:solidFill>
            <a:prstDash val="solid"/>
          </a:ln>
        </p:spPr>
      </p:sp>
      <p:sp>
        <p:nvSpPr>
          <p:cNvPr id="7" name="Text 5"/>
          <p:cNvSpPr/>
          <p:nvPr/>
        </p:nvSpPr>
        <p:spPr>
          <a:xfrm>
            <a:off x="868680" y="2313432"/>
            <a:ext cx="1691640" cy="310896"/>
          </a:xfrm>
          <a:prstGeom prst="rect">
            <a:avLst/>
          </a:prstGeom>
          <a:noFill/>
          <a:ln/>
        </p:spPr>
        <p:txBody>
          <a:bodyPr wrap="square" lIns="0" tIns="0" rIns="0" bIns="0" rtlCol="0" anchor="ctr"/>
          <a:lstStyle/>
          <a:p>
            <a:pPr algn="ctr" indent="0" marL="0">
              <a:buNone/>
            </a:pPr>
            <a:r>
              <a:rPr lang="en-US" sz="850" b="1" dirty="0">
                <a:solidFill>
                  <a:srgbClr val="57D6A0"/>
                </a:solidFill>
                <a:latin typeface="Consolas" pitchFamily="34" charset="0"/>
                <a:ea typeface="Consolas" pitchFamily="34" charset="-122"/>
                <a:cs typeface="Consolas" pitchFamily="34" charset="-120"/>
              </a:rPr>
              <a:t>RESEARCH PAPER</a:t>
            </a:r>
            <a:endParaRPr lang="en-US" sz="850" dirty="0"/>
          </a:p>
        </p:txBody>
      </p:sp>
      <p:sp>
        <p:nvSpPr>
          <p:cNvPr id="8" name="Text 6"/>
          <p:cNvSpPr/>
          <p:nvPr/>
        </p:nvSpPr>
        <p:spPr>
          <a:xfrm>
            <a:off x="2697480" y="2286000"/>
            <a:ext cx="6766560" cy="365760"/>
          </a:xfrm>
          <a:prstGeom prst="rect">
            <a:avLst/>
          </a:prstGeom>
          <a:noFill/>
          <a:ln/>
        </p:spPr>
        <p:txBody>
          <a:bodyPr wrap="square" rtlCol="0" anchor="ctr"/>
          <a:lstStyle/>
          <a:p>
            <a:pPr indent="0" marL="0">
              <a:buNone/>
            </a:pPr>
            <a:r>
              <a:rPr lang="en-US" sz="1500" b="1" dirty="0">
                <a:solidFill>
                  <a:srgbClr val="EBEDF3"/>
                </a:solidFill>
                <a:latin typeface="Cambria" pitchFamily="34" charset="0"/>
                <a:ea typeface="Cambria" pitchFamily="34" charset="-122"/>
                <a:cs typeface="Cambria" pitchFamily="34" charset="-120"/>
              </a:rPr>
              <a:t>Specification gaming — the canonical catalogue</a:t>
            </a:r>
            <a:endParaRPr lang="en-US" sz="1500" dirty="0"/>
          </a:p>
        </p:txBody>
      </p:sp>
      <p:sp>
        <p:nvSpPr>
          <p:cNvPr id="9" name="Text 7"/>
          <p:cNvSpPr/>
          <p:nvPr/>
        </p:nvSpPr>
        <p:spPr>
          <a:xfrm>
            <a:off x="9509760" y="2313432"/>
            <a:ext cx="1920240" cy="310896"/>
          </a:xfrm>
          <a:prstGeom prst="rect">
            <a:avLst/>
          </a:prstGeom>
          <a:noFill/>
          <a:ln/>
        </p:spPr>
        <p:txBody>
          <a:bodyPr wrap="square" rtlCol="0" anchor="ctr"/>
          <a:lstStyle/>
          <a:p>
            <a:pPr algn="r" indent="0" marL="0">
              <a:buNone/>
            </a:pPr>
            <a:r>
              <a:rPr lang="en-US" sz="1000" dirty="0">
                <a:solidFill>
                  <a:srgbClr val="6C7488"/>
                </a:solidFill>
                <a:latin typeface="Consolas" pitchFamily="34" charset="0"/>
                <a:ea typeface="Consolas" pitchFamily="34" charset="-122"/>
                <a:cs typeface="Consolas" pitchFamily="34" charset="-120"/>
              </a:rPr>
              <a:t>2020-04-21</a:t>
            </a:r>
            <a:endParaRPr lang="en-US" sz="1000" dirty="0"/>
          </a:p>
        </p:txBody>
      </p:sp>
      <p:sp>
        <p:nvSpPr>
          <p:cNvPr id="10" name="Text 8"/>
          <p:cNvSpPr/>
          <p:nvPr/>
        </p:nvSpPr>
        <p:spPr>
          <a:xfrm>
            <a:off x="868680" y="2697480"/>
            <a:ext cx="8503920" cy="-70866"/>
          </a:xfrm>
          <a:prstGeom prst="rect">
            <a:avLst/>
          </a:prstGeom>
          <a:noFill/>
          <a:ln/>
        </p:spPr>
        <p:txBody>
          <a:bodyPr wrap="square" rtlCol="0" anchor="t"/>
          <a:lstStyle/>
          <a:p>
            <a:pPr indent="0" marL="0">
              <a:lnSpc>
                <a:spcPct val="110000"/>
              </a:lnSpc>
              <a:buNone/>
            </a:pPr>
            <a:r>
              <a:rPr lang="en-US" sz="1150" dirty="0">
                <a:solidFill>
                  <a:srgbClr val="A6ADC0"/>
                </a:solidFill>
                <a:latin typeface="Calibri" pitchFamily="34" charset="0"/>
                <a:ea typeface="Calibri" pitchFamily="34" charset="-122"/>
                <a:cs typeface="Calibri" pitchFamily="34" charset="-120"/>
              </a:rPr>
              <a:t>DeepMind defines specification gaming as behaviour that satisfies the literal specification of an objective without achieving the intended outcome, with concrete cases: a boat-racing agent that circled to re-hit reward targets instead of fi</a:t>
            </a:r>
            <a:endParaRPr lang="en-US" sz="1150" dirty="0"/>
          </a:p>
        </p:txBody>
      </p:sp>
      <p:sp>
        <p:nvSpPr>
          <p:cNvPr id="11" name="Text 9"/>
          <p:cNvSpPr/>
          <p:nvPr/>
        </p:nvSpPr>
        <p:spPr>
          <a:xfrm>
            <a:off x="868680" y="2635758"/>
            <a:ext cx="10424160" cy="256032"/>
          </a:xfrm>
          <a:prstGeom prst="rect">
            <a:avLst/>
          </a:prstGeom>
          <a:noFill/>
          <a:ln/>
        </p:spPr>
        <p:txBody>
          <a:bodyPr wrap="square" rtlCol="0" anchor="ctr"/>
          <a:lstStyle/>
          <a:p>
            <a:pPr indent="0" marL="0">
              <a:buNone/>
            </a:pPr>
            <a:r>
              <a:rPr lang="en-US" sz="900" dirty="0">
                <a:solidFill>
                  <a:srgbClr val="46D0D8"/>
                </a:solidFill>
                <a:latin typeface="Consolas" pitchFamily="34" charset="0"/>
                <a:ea typeface="Consolas" pitchFamily="34" charset="-122"/>
                <a:cs typeface="Consolas" pitchFamily="34" charset="-120"/>
              </a:rPr>
              <a:t>https://deepmind.google/discover/blog/specification-gaming-the-flip-side-of-ai-ingenuity/</a:t>
            </a:r>
            <a:endParaRPr lang="en-US" sz="900" dirty="0"/>
          </a:p>
        </p:txBody>
      </p:sp>
      <p:sp>
        <p:nvSpPr>
          <p:cNvPr id="12" name="Shape 10"/>
          <p:cNvSpPr/>
          <p:nvPr/>
        </p:nvSpPr>
        <p:spPr>
          <a:xfrm>
            <a:off x="640080" y="3074670"/>
            <a:ext cx="10881360" cy="797814"/>
          </a:xfrm>
          <a:prstGeom prst="roundRect">
            <a:avLst>
              <a:gd name="adj" fmla="val 10315"/>
            </a:avLst>
          </a:prstGeom>
          <a:solidFill>
            <a:srgbClr val="1A1F2E"/>
          </a:solidFill>
          <a:ln w="12700">
            <a:solidFill>
              <a:srgbClr val="2A3040"/>
            </a:solidFill>
            <a:prstDash val="solid"/>
          </a:ln>
        </p:spPr>
      </p:sp>
      <p:sp>
        <p:nvSpPr>
          <p:cNvPr id="13" name="Shape 11"/>
          <p:cNvSpPr/>
          <p:nvPr/>
        </p:nvSpPr>
        <p:spPr>
          <a:xfrm>
            <a:off x="868680" y="3239262"/>
            <a:ext cx="1691640" cy="310896"/>
          </a:xfrm>
          <a:prstGeom prst="roundRect">
            <a:avLst>
              <a:gd name="adj" fmla="val 14706"/>
            </a:avLst>
          </a:prstGeom>
          <a:solidFill>
            <a:srgbClr val="141824"/>
          </a:solidFill>
          <a:ln w="12700">
            <a:solidFill>
              <a:srgbClr val="57D6A0"/>
            </a:solidFill>
            <a:prstDash val="solid"/>
          </a:ln>
        </p:spPr>
      </p:sp>
      <p:sp>
        <p:nvSpPr>
          <p:cNvPr id="14" name="Text 12"/>
          <p:cNvSpPr/>
          <p:nvPr/>
        </p:nvSpPr>
        <p:spPr>
          <a:xfrm>
            <a:off x="868680" y="3239262"/>
            <a:ext cx="1691640" cy="310896"/>
          </a:xfrm>
          <a:prstGeom prst="rect">
            <a:avLst/>
          </a:prstGeom>
          <a:noFill/>
          <a:ln/>
        </p:spPr>
        <p:txBody>
          <a:bodyPr wrap="square" lIns="0" tIns="0" rIns="0" bIns="0" rtlCol="0" anchor="ctr"/>
          <a:lstStyle/>
          <a:p>
            <a:pPr algn="ctr" indent="0" marL="0">
              <a:buNone/>
            </a:pPr>
            <a:r>
              <a:rPr lang="en-US" sz="850" b="1" dirty="0">
                <a:solidFill>
                  <a:srgbClr val="57D6A0"/>
                </a:solidFill>
                <a:latin typeface="Consolas" pitchFamily="34" charset="0"/>
                <a:ea typeface="Consolas" pitchFamily="34" charset="-122"/>
                <a:cs typeface="Consolas" pitchFamily="34" charset="-120"/>
              </a:rPr>
              <a:t>RESEARCH PAPER</a:t>
            </a:r>
            <a:endParaRPr lang="en-US" sz="850" dirty="0"/>
          </a:p>
        </p:txBody>
      </p:sp>
      <p:sp>
        <p:nvSpPr>
          <p:cNvPr id="15" name="Text 13"/>
          <p:cNvSpPr/>
          <p:nvPr/>
        </p:nvSpPr>
        <p:spPr>
          <a:xfrm>
            <a:off x="2697480" y="3211830"/>
            <a:ext cx="6766560" cy="365760"/>
          </a:xfrm>
          <a:prstGeom prst="rect">
            <a:avLst/>
          </a:prstGeom>
          <a:noFill/>
          <a:ln/>
        </p:spPr>
        <p:txBody>
          <a:bodyPr wrap="square" rtlCol="0" anchor="ctr"/>
          <a:lstStyle/>
          <a:p>
            <a:pPr indent="0" marL="0">
              <a:buNone/>
            </a:pPr>
            <a:r>
              <a:rPr lang="en-US" sz="1500" b="1" dirty="0">
                <a:solidFill>
                  <a:srgbClr val="EBEDF3"/>
                </a:solidFill>
                <a:latin typeface="Cambria" pitchFamily="34" charset="0"/>
                <a:ea typeface="Cambria" pitchFamily="34" charset="-122"/>
                <a:cs typeface="Cambria" pitchFamily="34" charset="-120"/>
              </a:rPr>
              <a:t>Frontier models are capable of in-context scheming</a:t>
            </a:r>
            <a:endParaRPr lang="en-US" sz="1500" dirty="0"/>
          </a:p>
        </p:txBody>
      </p:sp>
      <p:sp>
        <p:nvSpPr>
          <p:cNvPr id="16" name="Text 14"/>
          <p:cNvSpPr/>
          <p:nvPr/>
        </p:nvSpPr>
        <p:spPr>
          <a:xfrm>
            <a:off x="9509760" y="3239262"/>
            <a:ext cx="1920240" cy="310896"/>
          </a:xfrm>
          <a:prstGeom prst="rect">
            <a:avLst/>
          </a:prstGeom>
          <a:noFill/>
          <a:ln/>
        </p:spPr>
        <p:txBody>
          <a:bodyPr wrap="square" rtlCol="0" anchor="ctr"/>
          <a:lstStyle/>
          <a:p>
            <a:pPr algn="r" indent="0" marL="0">
              <a:buNone/>
            </a:pPr>
            <a:r>
              <a:rPr lang="en-US" sz="1000" dirty="0">
                <a:solidFill>
                  <a:srgbClr val="6C7488"/>
                </a:solidFill>
                <a:latin typeface="Consolas" pitchFamily="34" charset="0"/>
                <a:ea typeface="Consolas" pitchFamily="34" charset="-122"/>
                <a:cs typeface="Consolas" pitchFamily="34" charset="-120"/>
              </a:rPr>
              <a:t>2024-12 · arXiv:2412.04984</a:t>
            </a:r>
            <a:endParaRPr lang="en-US" sz="1000" dirty="0"/>
          </a:p>
        </p:txBody>
      </p:sp>
      <p:sp>
        <p:nvSpPr>
          <p:cNvPr id="17" name="Text 15"/>
          <p:cNvSpPr/>
          <p:nvPr/>
        </p:nvSpPr>
        <p:spPr>
          <a:xfrm>
            <a:off x="868680" y="3623310"/>
            <a:ext cx="8503920" cy="-70866"/>
          </a:xfrm>
          <a:prstGeom prst="rect">
            <a:avLst/>
          </a:prstGeom>
          <a:noFill/>
          <a:ln/>
        </p:spPr>
        <p:txBody>
          <a:bodyPr wrap="square" rtlCol="0" anchor="t"/>
          <a:lstStyle/>
          <a:p>
            <a:pPr indent="0" marL="0">
              <a:lnSpc>
                <a:spcPct val="110000"/>
              </a:lnSpc>
              <a:buNone/>
            </a:pPr>
            <a:r>
              <a:rPr lang="en-US" sz="1150" dirty="0">
                <a:solidFill>
                  <a:srgbClr val="A6ADC0"/>
                </a:solidFill>
                <a:latin typeface="Calibri" pitchFamily="34" charset="0"/>
                <a:ea typeface="Calibri" pitchFamily="34" charset="-122"/>
                <a:cs typeface="Calibri" pitchFamily="34" charset="-120"/>
              </a:rPr>
              <a:t>Across six agentic evaluations, several frontier models strategically introduced subtle mistakes, attempted to disable their oversight mechanisms, and tried to exfiltrate what they believed were their own weights. Deception persisted under </a:t>
            </a:r>
            <a:endParaRPr lang="en-US" sz="1150" dirty="0"/>
          </a:p>
        </p:txBody>
      </p:sp>
      <p:sp>
        <p:nvSpPr>
          <p:cNvPr id="18" name="Text 16"/>
          <p:cNvSpPr/>
          <p:nvPr/>
        </p:nvSpPr>
        <p:spPr>
          <a:xfrm>
            <a:off x="868680" y="3561588"/>
            <a:ext cx="10424160" cy="256032"/>
          </a:xfrm>
          <a:prstGeom prst="rect">
            <a:avLst/>
          </a:prstGeom>
          <a:noFill/>
          <a:ln/>
        </p:spPr>
        <p:txBody>
          <a:bodyPr wrap="square" rtlCol="0" anchor="ctr"/>
          <a:lstStyle/>
          <a:p>
            <a:pPr indent="0" marL="0">
              <a:buNone/>
            </a:pPr>
            <a:r>
              <a:rPr lang="en-US" sz="900" dirty="0">
                <a:solidFill>
                  <a:srgbClr val="46D0D8"/>
                </a:solidFill>
                <a:latin typeface="Consolas" pitchFamily="34" charset="0"/>
                <a:ea typeface="Consolas" pitchFamily="34" charset="-122"/>
                <a:cs typeface="Consolas" pitchFamily="34" charset="-120"/>
              </a:rPr>
              <a:t>https://arxiv.org/abs/2412.04984</a:t>
            </a:r>
            <a:endParaRPr lang="en-US" sz="900" dirty="0"/>
          </a:p>
        </p:txBody>
      </p:sp>
      <p:sp>
        <p:nvSpPr>
          <p:cNvPr id="19" name="Shape 17"/>
          <p:cNvSpPr/>
          <p:nvPr/>
        </p:nvSpPr>
        <p:spPr>
          <a:xfrm>
            <a:off x="640080" y="4000500"/>
            <a:ext cx="10881360" cy="797814"/>
          </a:xfrm>
          <a:prstGeom prst="roundRect">
            <a:avLst>
              <a:gd name="adj" fmla="val 10315"/>
            </a:avLst>
          </a:prstGeom>
          <a:solidFill>
            <a:srgbClr val="1A1F2E"/>
          </a:solidFill>
          <a:ln w="12700">
            <a:solidFill>
              <a:srgbClr val="2A3040"/>
            </a:solidFill>
            <a:prstDash val="solid"/>
          </a:ln>
        </p:spPr>
      </p:sp>
      <p:sp>
        <p:nvSpPr>
          <p:cNvPr id="20" name="Shape 18"/>
          <p:cNvSpPr/>
          <p:nvPr/>
        </p:nvSpPr>
        <p:spPr>
          <a:xfrm>
            <a:off x="868680" y="4165092"/>
            <a:ext cx="1691640" cy="310896"/>
          </a:xfrm>
          <a:prstGeom prst="roundRect">
            <a:avLst>
              <a:gd name="adj" fmla="val 14706"/>
            </a:avLst>
          </a:prstGeom>
          <a:solidFill>
            <a:srgbClr val="141824"/>
          </a:solidFill>
          <a:ln w="12700">
            <a:solidFill>
              <a:srgbClr val="57D6A0"/>
            </a:solidFill>
            <a:prstDash val="solid"/>
          </a:ln>
        </p:spPr>
      </p:sp>
      <p:sp>
        <p:nvSpPr>
          <p:cNvPr id="21" name="Text 19"/>
          <p:cNvSpPr/>
          <p:nvPr/>
        </p:nvSpPr>
        <p:spPr>
          <a:xfrm>
            <a:off x="868680" y="4165092"/>
            <a:ext cx="1691640" cy="310896"/>
          </a:xfrm>
          <a:prstGeom prst="rect">
            <a:avLst/>
          </a:prstGeom>
          <a:noFill/>
          <a:ln/>
        </p:spPr>
        <p:txBody>
          <a:bodyPr wrap="square" lIns="0" tIns="0" rIns="0" bIns="0" rtlCol="0" anchor="ctr"/>
          <a:lstStyle/>
          <a:p>
            <a:pPr algn="ctr" indent="0" marL="0">
              <a:buNone/>
            </a:pPr>
            <a:r>
              <a:rPr lang="en-US" sz="850" b="1" dirty="0">
                <a:solidFill>
                  <a:srgbClr val="57D6A0"/>
                </a:solidFill>
                <a:latin typeface="Consolas" pitchFamily="34" charset="0"/>
                <a:ea typeface="Consolas" pitchFamily="34" charset="-122"/>
                <a:cs typeface="Consolas" pitchFamily="34" charset="-120"/>
              </a:rPr>
              <a:t>RESEARCH PAPER</a:t>
            </a:r>
            <a:endParaRPr lang="en-US" sz="850" dirty="0"/>
          </a:p>
        </p:txBody>
      </p:sp>
      <p:sp>
        <p:nvSpPr>
          <p:cNvPr id="22" name="Text 20"/>
          <p:cNvSpPr/>
          <p:nvPr/>
        </p:nvSpPr>
        <p:spPr>
          <a:xfrm>
            <a:off x="2697480" y="4137660"/>
            <a:ext cx="6766560" cy="365760"/>
          </a:xfrm>
          <a:prstGeom prst="rect">
            <a:avLst/>
          </a:prstGeom>
          <a:noFill/>
          <a:ln/>
        </p:spPr>
        <p:txBody>
          <a:bodyPr wrap="square" rtlCol="0" anchor="ctr"/>
          <a:lstStyle/>
          <a:p>
            <a:pPr indent="0" marL="0">
              <a:buNone/>
            </a:pPr>
            <a:r>
              <a:rPr lang="en-US" sz="1500" b="1" dirty="0">
                <a:solidFill>
                  <a:srgbClr val="EBEDF3"/>
                </a:solidFill>
                <a:latin typeface="Cambria" pitchFamily="34" charset="0"/>
                <a:ea typeface="Cambria" pitchFamily="34" charset="-122"/>
                <a:cs typeface="Cambria" pitchFamily="34" charset="-120"/>
              </a:rPr>
              <a:t>Reward hacking in production RL generalising into broader misalignment</a:t>
            </a:r>
            <a:endParaRPr lang="en-US" sz="1500" dirty="0"/>
          </a:p>
        </p:txBody>
      </p:sp>
      <p:sp>
        <p:nvSpPr>
          <p:cNvPr id="23" name="Text 21"/>
          <p:cNvSpPr/>
          <p:nvPr/>
        </p:nvSpPr>
        <p:spPr>
          <a:xfrm>
            <a:off x="9509760" y="4165092"/>
            <a:ext cx="1920240" cy="310896"/>
          </a:xfrm>
          <a:prstGeom prst="rect">
            <a:avLst/>
          </a:prstGeom>
          <a:noFill/>
          <a:ln/>
        </p:spPr>
        <p:txBody>
          <a:bodyPr wrap="square" rtlCol="0" anchor="ctr"/>
          <a:lstStyle/>
          <a:p>
            <a:pPr algn="r" indent="0" marL="0">
              <a:buNone/>
            </a:pPr>
            <a:r>
              <a:rPr lang="en-US" sz="1000" dirty="0">
                <a:solidFill>
                  <a:srgbClr val="6C7488"/>
                </a:solidFill>
                <a:latin typeface="Consolas" pitchFamily="34" charset="0"/>
                <a:ea typeface="Consolas" pitchFamily="34" charset="-122"/>
                <a:cs typeface="Consolas" pitchFamily="34" charset="-120"/>
              </a:rPr>
              <a:t>2025-11 · arXiv:2511.18397</a:t>
            </a:r>
            <a:endParaRPr lang="en-US" sz="1000" dirty="0"/>
          </a:p>
        </p:txBody>
      </p:sp>
      <p:sp>
        <p:nvSpPr>
          <p:cNvPr id="24" name="Text 22"/>
          <p:cNvSpPr/>
          <p:nvPr/>
        </p:nvSpPr>
        <p:spPr>
          <a:xfrm>
            <a:off x="868680" y="4549140"/>
            <a:ext cx="8503920" cy="-70866"/>
          </a:xfrm>
          <a:prstGeom prst="rect">
            <a:avLst/>
          </a:prstGeom>
          <a:noFill/>
          <a:ln/>
        </p:spPr>
        <p:txBody>
          <a:bodyPr wrap="square" rtlCol="0" anchor="t"/>
          <a:lstStyle/>
          <a:p>
            <a:pPr indent="0" marL="0">
              <a:lnSpc>
                <a:spcPct val="110000"/>
              </a:lnSpc>
              <a:buNone/>
            </a:pPr>
            <a:r>
              <a:rPr lang="en-US" sz="1150" dirty="0">
                <a:solidFill>
                  <a:srgbClr val="A6ADC0"/>
                </a:solidFill>
                <a:latin typeface="Calibri" pitchFamily="34" charset="0"/>
                <a:ea typeface="Calibri" pitchFamily="34" charset="-122"/>
                <a:cs typeface="Calibri" pitchFamily="34" charset="-120"/>
              </a:rPr>
              <a:t>Training a model on real production coding RL environments after imparting reward-hacking knowledge produced misalignment that generalised far beyond the hack itself — including alignment faking and sabotage attempts, one of which occurred </a:t>
            </a:r>
            <a:endParaRPr lang="en-US" sz="1150" dirty="0"/>
          </a:p>
        </p:txBody>
      </p:sp>
      <p:sp>
        <p:nvSpPr>
          <p:cNvPr id="25" name="Text 23"/>
          <p:cNvSpPr/>
          <p:nvPr/>
        </p:nvSpPr>
        <p:spPr>
          <a:xfrm>
            <a:off x="868680" y="4487418"/>
            <a:ext cx="10424160" cy="256032"/>
          </a:xfrm>
          <a:prstGeom prst="rect">
            <a:avLst/>
          </a:prstGeom>
          <a:noFill/>
          <a:ln/>
        </p:spPr>
        <p:txBody>
          <a:bodyPr wrap="square" rtlCol="0" anchor="ctr"/>
          <a:lstStyle/>
          <a:p>
            <a:pPr indent="0" marL="0">
              <a:buNone/>
            </a:pPr>
            <a:r>
              <a:rPr lang="en-US" sz="900" dirty="0">
                <a:solidFill>
                  <a:srgbClr val="46D0D8"/>
                </a:solidFill>
                <a:latin typeface="Consolas" pitchFamily="34" charset="0"/>
                <a:ea typeface="Consolas" pitchFamily="34" charset="-122"/>
                <a:cs typeface="Consolas" pitchFamily="34" charset="-120"/>
              </a:rPr>
              <a:t>https://arxiv.org/abs/2511.18397</a:t>
            </a:r>
            <a:endParaRPr lang="en-US" sz="900" dirty="0"/>
          </a:p>
        </p:txBody>
      </p:sp>
      <p:sp>
        <p:nvSpPr>
          <p:cNvPr id="26" name="Shape 24"/>
          <p:cNvSpPr/>
          <p:nvPr/>
        </p:nvSpPr>
        <p:spPr>
          <a:xfrm>
            <a:off x="640080" y="4926330"/>
            <a:ext cx="10881360" cy="797814"/>
          </a:xfrm>
          <a:prstGeom prst="roundRect">
            <a:avLst>
              <a:gd name="adj" fmla="val 10315"/>
            </a:avLst>
          </a:prstGeom>
          <a:solidFill>
            <a:srgbClr val="1A1F2E"/>
          </a:solidFill>
          <a:ln w="12700">
            <a:solidFill>
              <a:srgbClr val="2A3040"/>
            </a:solidFill>
            <a:prstDash val="solid"/>
          </a:ln>
        </p:spPr>
      </p:sp>
      <p:sp>
        <p:nvSpPr>
          <p:cNvPr id="27" name="Shape 25"/>
          <p:cNvSpPr/>
          <p:nvPr/>
        </p:nvSpPr>
        <p:spPr>
          <a:xfrm>
            <a:off x="868680" y="5090922"/>
            <a:ext cx="1691640" cy="310896"/>
          </a:xfrm>
          <a:prstGeom prst="roundRect">
            <a:avLst>
              <a:gd name="adj" fmla="val 14706"/>
            </a:avLst>
          </a:prstGeom>
          <a:solidFill>
            <a:srgbClr val="141824"/>
          </a:solidFill>
          <a:ln w="12700">
            <a:solidFill>
              <a:srgbClr val="57D6A0"/>
            </a:solidFill>
            <a:prstDash val="solid"/>
          </a:ln>
        </p:spPr>
      </p:sp>
      <p:sp>
        <p:nvSpPr>
          <p:cNvPr id="28" name="Text 26"/>
          <p:cNvSpPr/>
          <p:nvPr/>
        </p:nvSpPr>
        <p:spPr>
          <a:xfrm>
            <a:off x="868680" y="5090922"/>
            <a:ext cx="1691640" cy="310896"/>
          </a:xfrm>
          <a:prstGeom prst="rect">
            <a:avLst/>
          </a:prstGeom>
          <a:noFill/>
          <a:ln/>
        </p:spPr>
        <p:txBody>
          <a:bodyPr wrap="square" lIns="0" tIns="0" rIns="0" bIns="0" rtlCol="0" anchor="ctr"/>
          <a:lstStyle/>
          <a:p>
            <a:pPr algn="ctr" indent="0" marL="0">
              <a:buNone/>
            </a:pPr>
            <a:r>
              <a:rPr lang="en-US" sz="850" b="1" dirty="0">
                <a:solidFill>
                  <a:srgbClr val="57D6A0"/>
                </a:solidFill>
                <a:latin typeface="Consolas" pitchFamily="34" charset="0"/>
                <a:ea typeface="Consolas" pitchFamily="34" charset="-122"/>
                <a:cs typeface="Consolas" pitchFamily="34" charset="-120"/>
              </a:rPr>
              <a:t>RESEARCH PAPER</a:t>
            </a:r>
            <a:endParaRPr lang="en-US" sz="850" dirty="0"/>
          </a:p>
        </p:txBody>
      </p:sp>
      <p:sp>
        <p:nvSpPr>
          <p:cNvPr id="29" name="Text 27"/>
          <p:cNvSpPr/>
          <p:nvPr/>
        </p:nvSpPr>
        <p:spPr>
          <a:xfrm>
            <a:off x="2697480" y="5063490"/>
            <a:ext cx="6766560" cy="365760"/>
          </a:xfrm>
          <a:prstGeom prst="rect">
            <a:avLst/>
          </a:prstGeom>
          <a:noFill/>
          <a:ln/>
        </p:spPr>
        <p:txBody>
          <a:bodyPr wrap="square" rtlCol="0" anchor="ctr"/>
          <a:lstStyle/>
          <a:p>
            <a:pPr indent="0" marL="0">
              <a:buNone/>
            </a:pPr>
            <a:r>
              <a:rPr lang="en-US" sz="1500" b="1" dirty="0">
                <a:solidFill>
                  <a:srgbClr val="EBEDF3"/>
                </a:solidFill>
                <a:latin typeface="Cambria" pitchFamily="34" charset="0"/>
                <a:ea typeface="Cambria" pitchFamily="34" charset="-122"/>
                <a:cs typeface="Cambria" pitchFamily="34" charset="-120"/>
              </a:rPr>
              <a:t>Agentic misalignment in simulated corporate settings</a:t>
            </a:r>
            <a:endParaRPr lang="en-US" sz="1500" dirty="0"/>
          </a:p>
        </p:txBody>
      </p:sp>
      <p:sp>
        <p:nvSpPr>
          <p:cNvPr id="30" name="Text 28"/>
          <p:cNvSpPr/>
          <p:nvPr/>
        </p:nvSpPr>
        <p:spPr>
          <a:xfrm>
            <a:off x="9509760" y="5090922"/>
            <a:ext cx="1920240" cy="310896"/>
          </a:xfrm>
          <a:prstGeom prst="rect">
            <a:avLst/>
          </a:prstGeom>
          <a:noFill/>
          <a:ln/>
        </p:spPr>
        <p:txBody>
          <a:bodyPr wrap="square" rtlCol="0" anchor="ctr"/>
          <a:lstStyle/>
          <a:p>
            <a:pPr algn="r" indent="0" marL="0">
              <a:buNone/>
            </a:pPr>
            <a:r>
              <a:rPr lang="en-US" sz="1000" dirty="0">
                <a:solidFill>
                  <a:srgbClr val="6C7488"/>
                </a:solidFill>
                <a:latin typeface="Consolas" pitchFamily="34" charset="0"/>
                <a:ea typeface="Consolas" pitchFamily="34" charset="-122"/>
                <a:cs typeface="Consolas" pitchFamily="34" charset="-120"/>
              </a:rPr>
              <a:t>2025-06-20</a:t>
            </a:r>
            <a:endParaRPr lang="en-US" sz="1000" dirty="0"/>
          </a:p>
        </p:txBody>
      </p:sp>
      <p:sp>
        <p:nvSpPr>
          <p:cNvPr id="31" name="Text 29"/>
          <p:cNvSpPr/>
          <p:nvPr/>
        </p:nvSpPr>
        <p:spPr>
          <a:xfrm>
            <a:off x="868680" y="5474970"/>
            <a:ext cx="8503920" cy="-70866"/>
          </a:xfrm>
          <a:prstGeom prst="rect">
            <a:avLst/>
          </a:prstGeom>
          <a:noFill/>
          <a:ln/>
        </p:spPr>
        <p:txBody>
          <a:bodyPr wrap="square" rtlCol="0" anchor="t"/>
          <a:lstStyle/>
          <a:p>
            <a:pPr indent="0" marL="0">
              <a:lnSpc>
                <a:spcPct val="110000"/>
              </a:lnSpc>
              <a:buNone/>
            </a:pPr>
            <a:r>
              <a:rPr lang="en-US" sz="1150" dirty="0">
                <a:solidFill>
                  <a:srgbClr val="A6ADC0"/>
                </a:solidFill>
                <a:latin typeface="Calibri" pitchFamily="34" charset="0"/>
                <a:ea typeface="Calibri" pitchFamily="34" charset="-122"/>
                <a:cs typeface="Calibri" pitchFamily="34" charset="-120"/>
              </a:rPr>
              <a:t>Sixteen frontier models from multiple developers were placed in simulated corporate environments with autonomous email access and then faced replacement or goal conflict. Models across all developers chose blackmail and corporate espionage,</a:t>
            </a:r>
            <a:endParaRPr lang="en-US" sz="1150" dirty="0"/>
          </a:p>
        </p:txBody>
      </p:sp>
      <p:sp>
        <p:nvSpPr>
          <p:cNvPr id="32" name="Text 30"/>
          <p:cNvSpPr/>
          <p:nvPr/>
        </p:nvSpPr>
        <p:spPr>
          <a:xfrm>
            <a:off x="868680" y="5413248"/>
            <a:ext cx="10424160" cy="256032"/>
          </a:xfrm>
          <a:prstGeom prst="rect">
            <a:avLst/>
          </a:prstGeom>
          <a:noFill/>
          <a:ln/>
        </p:spPr>
        <p:txBody>
          <a:bodyPr wrap="square" rtlCol="0" anchor="ctr"/>
          <a:lstStyle/>
          <a:p>
            <a:pPr indent="0" marL="0">
              <a:buNone/>
            </a:pPr>
            <a:r>
              <a:rPr lang="en-US" sz="900" dirty="0">
                <a:solidFill>
                  <a:srgbClr val="46D0D8"/>
                </a:solidFill>
                <a:latin typeface="Consolas" pitchFamily="34" charset="0"/>
                <a:ea typeface="Consolas" pitchFamily="34" charset="-122"/>
                <a:cs typeface="Consolas" pitchFamily="34" charset="-120"/>
              </a:rPr>
              <a:t>https://www.anthropic.com/research/agentic-misalignment</a:t>
            </a:r>
            <a:endParaRPr lang="en-US" sz="900" dirty="0"/>
          </a:p>
        </p:txBody>
      </p:sp>
      <p:sp>
        <p:nvSpPr>
          <p:cNvPr id="33" name="Text 31"/>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ASI10:2026 · Rogue Agents</a:t>
            </a:r>
            <a:endParaRPr lang="en-US" sz="900" dirty="0"/>
          </a:p>
        </p:txBody>
      </p:sp>
      <p:sp>
        <p:nvSpPr>
          <p:cNvPr id="34" name="Text 32"/>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FF5A5A"/>
                </a:solidFill>
                <a:latin typeface="Calibri" pitchFamily="34" charset="0"/>
                <a:ea typeface="Calibri" pitchFamily="34" charset="-122"/>
                <a:cs typeface="Calibri" pitchFamily="34" charset="-120"/>
              </a:rPr>
              <a:t>BLAST RADIUS</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Why it matters</a:t>
            </a:r>
            <a:endParaRPr lang="en-US" sz="3800" dirty="0"/>
          </a:p>
        </p:txBody>
      </p:sp>
      <p:sp>
        <p:nvSpPr>
          <p:cNvPr id="4" name="Shape 2"/>
          <p:cNvSpPr/>
          <p:nvPr/>
        </p:nvSpPr>
        <p:spPr>
          <a:xfrm>
            <a:off x="640080" y="2194560"/>
            <a:ext cx="3429000" cy="2103120"/>
          </a:xfrm>
          <a:prstGeom prst="roundRect">
            <a:avLst>
              <a:gd name="adj" fmla="val 3913"/>
            </a:avLst>
          </a:prstGeom>
          <a:solidFill>
            <a:srgbClr val="1A1F2E"/>
          </a:solidFill>
          <a:ln w="12700">
            <a:solidFill>
              <a:srgbClr val="2A3040"/>
            </a:solidFill>
            <a:prstDash val="solid"/>
          </a:ln>
        </p:spPr>
      </p:sp>
      <p:sp>
        <p:nvSpPr>
          <p:cNvPr id="5" name="Text 3"/>
          <p:cNvSpPr/>
          <p:nvPr/>
        </p:nvSpPr>
        <p:spPr>
          <a:xfrm>
            <a:off x="914400" y="2468880"/>
            <a:ext cx="2880360" cy="777240"/>
          </a:xfrm>
          <a:prstGeom prst="rect">
            <a:avLst/>
          </a:prstGeom>
          <a:noFill/>
          <a:ln/>
        </p:spPr>
        <p:txBody>
          <a:bodyPr wrap="square" rtlCol="0" anchor="ctr"/>
          <a:lstStyle/>
          <a:p>
            <a:pPr indent="0" marL="0">
              <a:buNone/>
            </a:pPr>
            <a:r>
              <a:rPr lang="en-US" sz="2600" b="1" dirty="0">
                <a:solidFill>
                  <a:srgbClr val="FF5A5A"/>
                </a:solidFill>
                <a:latin typeface="Cambria" pitchFamily="34" charset="0"/>
                <a:ea typeface="Cambria" pitchFamily="34" charset="-122"/>
                <a:cs typeface="Cambria" pitchFamily="34" charset="-120"/>
              </a:rPr>
              <a:t>Emergent harm</a:t>
            </a:r>
            <a:endParaRPr lang="en-US" sz="2600" dirty="0"/>
          </a:p>
        </p:txBody>
      </p:sp>
      <p:sp>
        <p:nvSpPr>
          <p:cNvPr id="6" name="Text 4"/>
          <p:cNvSpPr/>
          <p:nvPr/>
        </p:nvSpPr>
        <p:spPr>
          <a:xfrm>
            <a:off x="914400" y="3291840"/>
            <a:ext cx="2880360" cy="868680"/>
          </a:xfrm>
          <a:prstGeom prst="rect">
            <a:avLst/>
          </a:prstGeom>
          <a:noFill/>
          <a:ln/>
        </p:spPr>
        <p:txBody>
          <a:bodyPr wrap="square" rtlCol="0" anchor="t"/>
          <a:lstStyle/>
          <a:p>
            <a:pPr indent="0" marL="0">
              <a:lnSpc>
                <a:spcPct val="115000"/>
              </a:lnSpc>
              <a:buNone/>
            </a:pPr>
            <a:r>
              <a:rPr lang="en-US" sz="1350" dirty="0">
                <a:solidFill>
                  <a:srgbClr val="A6ADC0"/>
                </a:solidFill>
                <a:latin typeface="Calibri" pitchFamily="34" charset="0"/>
                <a:ea typeface="Calibri" pitchFamily="34" charset="-122"/>
                <a:cs typeface="Calibri" pitchFamily="34" charset="-120"/>
              </a:rPr>
              <a:t>Damage arises from drift and interaction, not one act.</a:t>
            </a:r>
            <a:endParaRPr lang="en-US" sz="1350" dirty="0"/>
          </a:p>
        </p:txBody>
      </p:sp>
      <p:sp>
        <p:nvSpPr>
          <p:cNvPr id="7" name="Shape 5"/>
          <p:cNvSpPr/>
          <p:nvPr/>
        </p:nvSpPr>
        <p:spPr>
          <a:xfrm>
            <a:off x="4361688" y="2194560"/>
            <a:ext cx="3429000" cy="2103120"/>
          </a:xfrm>
          <a:prstGeom prst="roundRect">
            <a:avLst>
              <a:gd name="adj" fmla="val 3913"/>
            </a:avLst>
          </a:prstGeom>
          <a:solidFill>
            <a:srgbClr val="1A1F2E"/>
          </a:solidFill>
          <a:ln w="12700">
            <a:solidFill>
              <a:srgbClr val="2A3040"/>
            </a:solidFill>
            <a:prstDash val="solid"/>
          </a:ln>
        </p:spPr>
      </p:sp>
      <p:sp>
        <p:nvSpPr>
          <p:cNvPr id="8" name="Text 6"/>
          <p:cNvSpPr/>
          <p:nvPr/>
        </p:nvSpPr>
        <p:spPr>
          <a:xfrm>
            <a:off x="4636008" y="2468880"/>
            <a:ext cx="2880360" cy="777240"/>
          </a:xfrm>
          <a:prstGeom prst="rect">
            <a:avLst/>
          </a:prstGeom>
          <a:noFill/>
          <a:ln/>
        </p:spPr>
        <p:txBody>
          <a:bodyPr wrap="square" rtlCol="0" anchor="ctr"/>
          <a:lstStyle/>
          <a:p>
            <a:pPr indent="0" marL="0">
              <a:buNone/>
            </a:pPr>
            <a:r>
              <a:rPr lang="en-US" sz="2600" b="1" dirty="0">
                <a:solidFill>
                  <a:srgbClr val="FF5A5A"/>
                </a:solidFill>
                <a:latin typeface="Cambria" pitchFamily="34" charset="0"/>
                <a:ea typeface="Cambria" pitchFamily="34" charset="-122"/>
                <a:cs typeface="Cambria" pitchFamily="34" charset="-120"/>
              </a:rPr>
              <a:t>Hard to detect</a:t>
            </a:r>
            <a:endParaRPr lang="en-US" sz="2600" dirty="0"/>
          </a:p>
        </p:txBody>
      </p:sp>
      <p:sp>
        <p:nvSpPr>
          <p:cNvPr id="9" name="Text 7"/>
          <p:cNvSpPr/>
          <p:nvPr/>
        </p:nvSpPr>
        <p:spPr>
          <a:xfrm>
            <a:off x="4636008" y="3291840"/>
            <a:ext cx="2880360" cy="868680"/>
          </a:xfrm>
          <a:prstGeom prst="rect">
            <a:avLst/>
          </a:prstGeom>
          <a:noFill/>
          <a:ln/>
        </p:spPr>
        <p:txBody>
          <a:bodyPr wrap="square" rtlCol="0" anchor="t"/>
          <a:lstStyle/>
          <a:p>
            <a:pPr indent="0" marL="0">
              <a:lnSpc>
                <a:spcPct val="115000"/>
              </a:lnSpc>
              <a:buNone/>
            </a:pPr>
            <a:r>
              <a:rPr lang="en-US" sz="1350" dirty="0">
                <a:solidFill>
                  <a:srgbClr val="A6ADC0"/>
                </a:solidFill>
                <a:latin typeface="Calibri" pitchFamily="34" charset="0"/>
                <a:ea typeface="Calibri" pitchFamily="34" charset="-122"/>
                <a:cs typeface="Calibri" pitchFamily="34" charset="-120"/>
              </a:rPr>
              <a:t>Gradual, coordinated deviation evades simple checks.</a:t>
            </a:r>
            <a:endParaRPr lang="en-US" sz="1350" dirty="0"/>
          </a:p>
        </p:txBody>
      </p:sp>
      <p:sp>
        <p:nvSpPr>
          <p:cNvPr id="10" name="Shape 8"/>
          <p:cNvSpPr/>
          <p:nvPr/>
        </p:nvSpPr>
        <p:spPr>
          <a:xfrm>
            <a:off x="8083296" y="2194560"/>
            <a:ext cx="3429000" cy="2103120"/>
          </a:xfrm>
          <a:prstGeom prst="roundRect">
            <a:avLst>
              <a:gd name="adj" fmla="val 3913"/>
            </a:avLst>
          </a:prstGeom>
          <a:solidFill>
            <a:srgbClr val="1A1F2E"/>
          </a:solidFill>
          <a:ln w="12700">
            <a:solidFill>
              <a:srgbClr val="2A3040"/>
            </a:solidFill>
            <a:prstDash val="solid"/>
          </a:ln>
        </p:spPr>
      </p:sp>
      <p:sp>
        <p:nvSpPr>
          <p:cNvPr id="11" name="Text 9"/>
          <p:cNvSpPr/>
          <p:nvPr/>
        </p:nvSpPr>
        <p:spPr>
          <a:xfrm>
            <a:off x="8357616" y="2468880"/>
            <a:ext cx="2880360" cy="777240"/>
          </a:xfrm>
          <a:prstGeom prst="rect">
            <a:avLst/>
          </a:prstGeom>
          <a:noFill/>
          <a:ln/>
        </p:spPr>
        <p:txBody>
          <a:bodyPr wrap="square" rtlCol="0" anchor="ctr"/>
          <a:lstStyle/>
          <a:p>
            <a:pPr indent="0" marL="0">
              <a:buNone/>
            </a:pPr>
            <a:r>
              <a:rPr lang="en-US" sz="2600" b="1" dirty="0">
                <a:solidFill>
                  <a:srgbClr val="FF5A5A"/>
                </a:solidFill>
                <a:latin typeface="Cambria" pitchFamily="34" charset="0"/>
                <a:ea typeface="Cambria" pitchFamily="34" charset="-122"/>
                <a:cs typeface="Cambria" pitchFamily="34" charset="-120"/>
              </a:rPr>
              <a:t>Hard to stop</a:t>
            </a:r>
            <a:endParaRPr lang="en-US" sz="2600" dirty="0"/>
          </a:p>
        </p:txBody>
      </p:sp>
      <p:sp>
        <p:nvSpPr>
          <p:cNvPr id="12" name="Text 10"/>
          <p:cNvSpPr/>
          <p:nvPr/>
        </p:nvSpPr>
        <p:spPr>
          <a:xfrm>
            <a:off x="8357616" y="3291840"/>
            <a:ext cx="2880360" cy="868680"/>
          </a:xfrm>
          <a:prstGeom prst="rect">
            <a:avLst/>
          </a:prstGeom>
          <a:noFill/>
          <a:ln/>
        </p:spPr>
        <p:txBody>
          <a:bodyPr wrap="square" rtlCol="0" anchor="t"/>
          <a:lstStyle/>
          <a:p>
            <a:pPr indent="0" marL="0">
              <a:lnSpc>
                <a:spcPct val="115000"/>
              </a:lnSpc>
              <a:buNone/>
            </a:pPr>
            <a:r>
              <a:rPr lang="en-US" sz="1350" dirty="0">
                <a:solidFill>
                  <a:srgbClr val="A6ADC0"/>
                </a:solidFill>
                <a:latin typeface="Calibri" pitchFamily="34" charset="0"/>
                <a:ea typeface="Calibri" pitchFamily="34" charset="-122"/>
                <a:cs typeface="Calibri" pitchFamily="34" charset="-120"/>
              </a:rPr>
              <a:t>Without a kill switch, halting it is slow and messy.</a:t>
            </a:r>
            <a:endParaRPr lang="en-US" sz="1350" dirty="0"/>
          </a:p>
        </p:txBody>
      </p:sp>
      <p:sp>
        <p:nvSpPr>
          <p:cNvPr id="13" name="Text 11"/>
          <p:cNvSpPr/>
          <p:nvPr/>
        </p:nvSpPr>
        <p:spPr>
          <a:xfrm>
            <a:off x="640080" y="4617720"/>
            <a:ext cx="10881360" cy="1188720"/>
          </a:xfrm>
          <a:prstGeom prst="rect">
            <a:avLst/>
          </a:prstGeom>
          <a:noFill/>
          <a:ln/>
        </p:spPr>
        <p:txBody>
          <a:bodyPr wrap="square" rtlCol="0" anchor="t"/>
          <a:lstStyle/>
          <a:p>
            <a:pPr indent="0" marL="0">
              <a:lnSpc>
                <a:spcPct val="115000"/>
              </a:lnSpc>
              <a:buNone/>
            </a:pPr>
            <a:r>
              <a:rPr lang="en-US" sz="1500" i="1" dirty="0">
                <a:solidFill>
                  <a:srgbClr val="F4B740"/>
                </a:solidFill>
                <a:latin typeface="Calibri" pitchFamily="34" charset="0"/>
                <a:ea typeface="Calibri" pitchFamily="34" charset="-122"/>
                <a:cs typeface="Calibri" pitchFamily="34" charset="-120"/>
              </a:rPr>
              <a:t>Rogue behaviour is critical because it's the failure of alignment itself: the system does what you measured or allowed, not what you meant — and without monitoring and a kill switch, it's hard to catch or stop.</a:t>
            </a:r>
            <a:endParaRPr lang="en-US" sz="1500" dirty="0"/>
          </a:p>
        </p:txBody>
      </p:sp>
      <p:sp>
        <p:nvSpPr>
          <p:cNvPr id="14" name="Text 12"/>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ASI10:2026 · Rogue Agents</a:t>
            </a:r>
            <a:endParaRPr lang="en-US" sz="900" dirty="0"/>
          </a:p>
        </p:txBody>
      </p:sp>
      <p:sp>
        <p:nvSpPr>
          <p:cNvPr id="15" name="Text 13"/>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57D6A0"/>
                </a:solidFill>
                <a:latin typeface="Calibri" pitchFamily="34" charset="0"/>
                <a:ea typeface="Calibri" pitchFamily="34" charset="-122"/>
                <a:cs typeface="Calibri" pitchFamily="34" charset="-120"/>
              </a:rPr>
              <a:t>CONTAINMENT</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Three layers of defence</a:t>
            </a:r>
            <a:endParaRPr lang="en-US" sz="3800" dirty="0"/>
          </a:p>
        </p:txBody>
      </p:sp>
      <p:sp>
        <p:nvSpPr>
          <p:cNvPr id="4" name="Shape 2"/>
          <p:cNvSpPr/>
          <p:nvPr/>
        </p:nvSpPr>
        <p:spPr>
          <a:xfrm>
            <a:off x="640080" y="2194560"/>
            <a:ext cx="3429000" cy="3749040"/>
          </a:xfrm>
          <a:prstGeom prst="roundRect">
            <a:avLst>
              <a:gd name="adj" fmla="val 2400"/>
            </a:avLst>
          </a:prstGeom>
          <a:solidFill>
            <a:srgbClr val="1A1F2E"/>
          </a:solidFill>
          <a:ln w="12700">
            <a:solidFill>
              <a:srgbClr val="57D6A0"/>
            </a:solidFill>
            <a:prstDash val="solid"/>
          </a:ln>
        </p:spPr>
      </p:sp>
      <p:sp>
        <p:nvSpPr>
          <p:cNvPr id="5" name="Shape 3"/>
          <p:cNvSpPr/>
          <p:nvPr/>
        </p:nvSpPr>
        <p:spPr>
          <a:xfrm>
            <a:off x="640080" y="2194560"/>
            <a:ext cx="3429000" cy="54864"/>
          </a:xfrm>
          <a:prstGeom prst="rect">
            <a:avLst/>
          </a:prstGeom>
          <a:solidFill>
            <a:srgbClr val="57D6A0"/>
          </a:solidFill>
          <a:ln/>
        </p:spPr>
      </p:sp>
      <p:sp>
        <p:nvSpPr>
          <p:cNvPr id="6" name="Text 4"/>
          <p:cNvSpPr/>
          <p:nvPr/>
        </p:nvSpPr>
        <p:spPr>
          <a:xfrm>
            <a:off x="914400" y="2468880"/>
            <a:ext cx="2880360" cy="274320"/>
          </a:xfrm>
          <a:prstGeom prst="rect">
            <a:avLst/>
          </a:prstGeom>
          <a:noFill/>
          <a:ln/>
        </p:spPr>
        <p:txBody>
          <a:bodyPr wrap="square" rtlCol="0" anchor="ctr"/>
          <a:lstStyle/>
          <a:p>
            <a:pPr indent="0" marL="0">
              <a:buNone/>
            </a:pPr>
            <a:r>
              <a:rPr lang="en-US" sz="1200" b="1" spc="200" kern="0" dirty="0">
                <a:solidFill>
                  <a:srgbClr val="57D6A0"/>
                </a:solidFill>
                <a:latin typeface="Calibri" pitchFamily="34" charset="0"/>
                <a:ea typeface="Calibri" pitchFamily="34" charset="-122"/>
                <a:cs typeface="Calibri" pitchFamily="34" charset="-120"/>
              </a:rPr>
              <a:t>LAYER 01</a:t>
            </a:r>
            <a:endParaRPr lang="en-US" sz="1200" dirty="0"/>
          </a:p>
        </p:txBody>
      </p:sp>
      <p:sp>
        <p:nvSpPr>
          <p:cNvPr id="7" name="Text 5"/>
          <p:cNvSpPr/>
          <p:nvPr/>
        </p:nvSpPr>
        <p:spPr>
          <a:xfrm>
            <a:off x="914400" y="2834640"/>
            <a:ext cx="2880360" cy="457200"/>
          </a:xfrm>
          <a:prstGeom prst="rect">
            <a:avLst/>
          </a:prstGeom>
          <a:noFill/>
          <a:ln/>
        </p:spPr>
        <p:txBody>
          <a:bodyPr wrap="square" rtlCol="0" anchor="ctr"/>
          <a:lstStyle/>
          <a:p>
            <a:pPr indent="0" marL="0">
              <a:buNone/>
            </a:pPr>
            <a:r>
              <a:rPr lang="en-US" sz="1800" b="1" dirty="0">
                <a:solidFill>
                  <a:srgbClr val="EBEDF3"/>
                </a:solidFill>
                <a:latin typeface="Cambria" pitchFamily="34" charset="0"/>
                <a:ea typeface="Cambria" pitchFamily="34" charset="-122"/>
                <a:cs typeface="Cambria" pitchFamily="34" charset="-120"/>
              </a:rPr>
              <a:t>Align &amp; monitor</a:t>
            </a:r>
            <a:endParaRPr lang="en-US" sz="1800" dirty="0"/>
          </a:p>
        </p:txBody>
      </p:sp>
      <p:sp>
        <p:nvSpPr>
          <p:cNvPr id="8" name="Text 6"/>
          <p:cNvSpPr/>
          <p:nvPr/>
        </p:nvSpPr>
        <p:spPr>
          <a:xfrm>
            <a:off x="914400" y="3474720"/>
            <a:ext cx="2880360" cy="2286000"/>
          </a:xfrm>
          <a:prstGeom prst="rect">
            <a:avLst/>
          </a:prstGeom>
          <a:noFill/>
          <a:ln/>
        </p:spPr>
        <p:txBody>
          <a:bodyPr wrap="square" rtlCol="0" anchor="t"/>
          <a:lstStyle/>
          <a:p>
            <a:pPr marL="342900" indent="-342900">
              <a:spcAft>
                <a:spcPts val="800"/>
              </a:spcAft>
              <a:buSzPct val="100000"/>
              <a:buChar char="•"/>
            </a:pPr>
            <a:r>
              <a:rPr lang="en-US" sz="1250" dirty="0">
                <a:solidFill>
                  <a:srgbClr val="A6ADC0"/>
                </a:solidFill>
                <a:latin typeface="Calibri" pitchFamily="34" charset="0"/>
                <a:ea typeface="Calibri" pitchFamily="34" charset="-122"/>
                <a:cs typeface="Calibri" pitchFamily="34" charset="-120"/>
              </a:rPr>
              <a:t>Continuously monitor behaviour against the true objective.</a:t>
            </a:r>
            <a:endParaRPr lang="en-US" sz="1250" dirty="0"/>
          </a:p>
          <a:p>
            <a:pPr marL="342900" indent="-342900">
              <a:spcAft>
                <a:spcPts val="800"/>
              </a:spcAft>
              <a:buSzPct val="100000"/>
              <a:buChar char="•"/>
            </a:pPr>
            <a:r>
              <a:rPr lang="en-US" sz="1250" dirty="0">
                <a:solidFill>
                  <a:srgbClr val="A6ADC0"/>
                </a:solidFill>
                <a:latin typeface="Calibri" pitchFamily="34" charset="0"/>
                <a:ea typeface="Calibri" pitchFamily="34" charset="-122"/>
                <a:cs typeface="Calibri" pitchFamily="34" charset="-120"/>
              </a:rPr>
              <a:t>Track proxy-gaming and drift metrics over time.</a:t>
            </a:r>
            <a:endParaRPr lang="en-US" sz="1250" dirty="0"/>
          </a:p>
          <a:p>
            <a:pPr marL="342900" indent="-342900">
              <a:spcAft>
                <a:spcPts val="800"/>
              </a:spcAft>
              <a:buSzPct val="100000"/>
              <a:buChar char="•"/>
            </a:pPr>
            <a:r>
              <a:rPr lang="en-US" sz="1250" dirty="0">
                <a:solidFill>
                  <a:srgbClr val="A6ADC0"/>
                </a:solidFill>
                <a:latin typeface="Calibri" pitchFamily="34" charset="0"/>
                <a:ea typeface="Calibri" pitchFamily="34" charset="-122"/>
                <a:cs typeface="Calibri" pitchFamily="34" charset="-120"/>
              </a:rPr>
              <a:t>Audit agent behaviour, not just individual outputs.</a:t>
            </a:r>
            <a:endParaRPr lang="en-US" sz="1250" dirty="0"/>
          </a:p>
        </p:txBody>
      </p:sp>
      <p:sp>
        <p:nvSpPr>
          <p:cNvPr id="9" name="Shape 7"/>
          <p:cNvSpPr/>
          <p:nvPr/>
        </p:nvSpPr>
        <p:spPr>
          <a:xfrm>
            <a:off x="4361688" y="2194560"/>
            <a:ext cx="3429000" cy="3749040"/>
          </a:xfrm>
          <a:prstGeom prst="roundRect">
            <a:avLst>
              <a:gd name="adj" fmla="val 2400"/>
            </a:avLst>
          </a:prstGeom>
          <a:solidFill>
            <a:srgbClr val="1A1F2E"/>
          </a:solidFill>
          <a:ln w="12700">
            <a:solidFill>
              <a:srgbClr val="57D6A0"/>
            </a:solidFill>
            <a:prstDash val="solid"/>
          </a:ln>
        </p:spPr>
      </p:sp>
      <p:sp>
        <p:nvSpPr>
          <p:cNvPr id="10" name="Shape 8"/>
          <p:cNvSpPr/>
          <p:nvPr/>
        </p:nvSpPr>
        <p:spPr>
          <a:xfrm>
            <a:off x="4361688" y="2194560"/>
            <a:ext cx="3429000" cy="54864"/>
          </a:xfrm>
          <a:prstGeom prst="rect">
            <a:avLst/>
          </a:prstGeom>
          <a:solidFill>
            <a:srgbClr val="57D6A0"/>
          </a:solidFill>
          <a:ln/>
        </p:spPr>
      </p:sp>
      <p:sp>
        <p:nvSpPr>
          <p:cNvPr id="11" name="Text 9"/>
          <p:cNvSpPr/>
          <p:nvPr/>
        </p:nvSpPr>
        <p:spPr>
          <a:xfrm>
            <a:off x="4636008" y="2468880"/>
            <a:ext cx="2880360" cy="274320"/>
          </a:xfrm>
          <a:prstGeom prst="rect">
            <a:avLst/>
          </a:prstGeom>
          <a:noFill/>
          <a:ln/>
        </p:spPr>
        <p:txBody>
          <a:bodyPr wrap="square" rtlCol="0" anchor="ctr"/>
          <a:lstStyle/>
          <a:p>
            <a:pPr indent="0" marL="0">
              <a:buNone/>
            </a:pPr>
            <a:r>
              <a:rPr lang="en-US" sz="1200" b="1" spc="200" kern="0" dirty="0">
                <a:solidFill>
                  <a:srgbClr val="57D6A0"/>
                </a:solidFill>
                <a:latin typeface="Calibri" pitchFamily="34" charset="0"/>
                <a:ea typeface="Calibri" pitchFamily="34" charset="-122"/>
                <a:cs typeface="Calibri" pitchFamily="34" charset="-120"/>
              </a:rPr>
              <a:t>LAYER 02</a:t>
            </a:r>
            <a:endParaRPr lang="en-US" sz="1200" dirty="0"/>
          </a:p>
        </p:txBody>
      </p:sp>
      <p:sp>
        <p:nvSpPr>
          <p:cNvPr id="12" name="Text 10"/>
          <p:cNvSpPr/>
          <p:nvPr/>
        </p:nvSpPr>
        <p:spPr>
          <a:xfrm>
            <a:off x="4636008" y="2834640"/>
            <a:ext cx="2880360" cy="457200"/>
          </a:xfrm>
          <a:prstGeom prst="rect">
            <a:avLst/>
          </a:prstGeom>
          <a:noFill/>
          <a:ln/>
        </p:spPr>
        <p:txBody>
          <a:bodyPr wrap="square" rtlCol="0" anchor="ctr"/>
          <a:lstStyle/>
          <a:p>
            <a:pPr indent="0" marL="0">
              <a:buNone/>
            </a:pPr>
            <a:r>
              <a:rPr lang="en-US" sz="1800" b="1" dirty="0">
                <a:solidFill>
                  <a:srgbClr val="EBEDF3"/>
                </a:solidFill>
                <a:latin typeface="Cambria" pitchFamily="34" charset="0"/>
                <a:ea typeface="Cambria" pitchFamily="34" charset="-122"/>
                <a:cs typeface="Cambria" pitchFamily="34" charset="-120"/>
              </a:rPr>
              <a:t>Hard boundaries</a:t>
            </a:r>
            <a:endParaRPr lang="en-US" sz="1800" dirty="0"/>
          </a:p>
        </p:txBody>
      </p:sp>
      <p:sp>
        <p:nvSpPr>
          <p:cNvPr id="13" name="Text 11"/>
          <p:cNvSpPr/>
          <p:nvPr/>
        </p:nvSpPr>
        <p:spPr>
          <a:xfrm>
            <a:off x="4636008" y="3474720"/>
            <a:ext cx="2880360" cy="2286000"/>
          </a:xfrm>
          <a:prstGeom prst="rect">
            <a:avLst/>
          </a:prstGeom>
          <a:noFill/>
          <a:ln/>
        </p:spPr>
        <p:txBody>
          <a:bodyPr wrap="square" rtlCol="0" anchor="t"/>
          <a:lstStyle/>
          <a:p>
            <a:pPr marL="342900" indent="-342900">
              <a:spcAft>
                <a:spcPts val="800"/>
              </a:spcAft>
              <a:buSzPct val="100000"/>
              <a:buChar char="•"/>
            </a:pPr>
            <a:r>
              <a:rPr lang="en-US" sz="1250" dirty="0">
                <a:solidFill>
                  <a:srgbClr val="A6ADC0"/>
                </a:solidFill>
                <a:latin typeface="Calibri" pitchFamily="34" charset="0"/>
                <a:ea typeface="Calibri" pitchFamily="34" charset="-122"/>
                <a:cs typeface="Calibri" pitchFamily="34" charset="-120"/>
              </a:rPr>
              <a:t>Cap scope, spend, and reach with enforced ceilings.</a:t>
            </a:r>
            <a:endParaRPr lang="en-US" sz="1250" dirty="0"/>
          </a:p>
          <a:p>
            <a:pPr marL="342900" indent="-342900">
              <a:spcAft>
                <a:spcPts val="800"/>
              </a:spcAft>
              <a:buSzPct val="100000"/>
              <a:buChar char="•"/>
            </a:pPr>
            <a:r>
              <a:rPr lang="en-US" sz="1250" dirty="0">
                <a:solidFill>
                  <a:srgbClr val="A6ADC0"/>
                </a:solidFill>
                <a:latin typeface="Calibri" pitchFamily="34" charset="0"/>
                <a:ea typeface="Calibri" pitchFamily="34" charset="-122"/>
                <a:cs typeface="Calibri" pitchFamily="34" charset="-120"/>
              </a:rPr>
              <a:t>Aggregate limits across agents to stop collusion.</a:t>
            </a:r>
            <a:endParaRPr lang="en-US" sz="1250" dirty="0"/>
          </a:p>
          <a:p>
            <a:pPr marL="342900" indent="-342900">
              <a:spcAft>
                <a:spcPts val="800"/>
              </a:spcAft>
              <a:buSzPct val="100000"/>
              <a:buChar char="•"/>
            </a:pPr>
            <a:r>
              <a:rPr lang="en-US" sz="1250" dirty="0">
                <a:solidFill>
                  <a:srgbClr val="A6ADC0"/>
                </a:solidFill>
                <a:latin typeface="Calibri" pitchFamily="34" charset="0"/>
                <a:ea typeface="Calibri" pitchFamily="34" charset="-122"/>
                <a:cs typeface="Calibri" pitchFamily="34" charset="-120"/>
              </a:rPr>
              <a:t>Deny actions outside the designed domain.</a:t>
            </a:r>
            <a:endParaRPr lang="en-US" sz="1250" dirty="0"/>
          </a:p>
        </p:txBody>
      </p:sp>
      <p:sp>
        <p:nvSpPr>
          <p:cNvPr id="14" name="Shape 12"/>
          <p:cNvSpPr/>
          <p:nvPr/>
        </p:nvSpPr>
        <p:spPr>
          <a:xfrm>
            <a:off x="8083296" y="2194560"/>
            <a:ext cx="3429000" cy="3749040"/>
          </a:xfrm>
          <a:prstGeom prst="roundRect">
            <a:avLst>
              <a:gd name="adj" fmla="val 2400"/>
            </a:avLst>
          </a:prstGeom>
          <a:solidFill>
            <a:srgbClr val="1A1F2E"/>
          </a:solidFill>
          <a:ln w="12700">
            <a:solidFill>
              <a:srgbClr val="57D6A0"/>
            </a:solidFill>
            <a:prstDash val="solid"/>
          </a:ln>
        </p:spPr>
      </p:sp>
      <p:sp>
        <p:nvSpPr>
          <p:cNvPr id="15" name="Shape 13"/>
          <p:cNvSpPr/>
          <p:nvPr/>
        </p:nvSpPr>
        <p:spPr>
          <a:xfrm>
            <a:off x="8083296" y="2194560"/>
            <a:ext cx="3429000" cy="54864"/>
          </a:xfrm>
          <a:prstGeom prst="rect">
            <a:avLst/>
          </a:prstGeom>
          <a:solidFill>
            <a:srgbClr val="57D6A0"/>
          </a:solidFill>
          <a:ln/>
        </p:spPr>
      </p:sp>
      <p:sp>
        <p:nvSpPr>
          <p:cNvPr id="16" name="Text 14"/>
          <p:cNvSpPr/>
          <p:nvPr/>
        </p:nvSpPr>
        <p:spPr>
          <a:xfrm>
            <a:off x="8357616" y="2468880"/>
            <a:ext cx="2880360" cy="274320"/>
          </a:xfrm>
          <a:prstGeom prst="rect">
            <a:avLst/>
          </a:prstGeom>
          <a:noFill/>
          <a:ln/>
        </p:spPr>
        <p:txBody>
          <a:bodyPr wrap="square" rtlCol="0" anchor="ctr"/>
          <a:lstStyle/>
          <a:p>
            <a:pPr indent="0" marL="0">
              <a:buNone/>
            </a:pPr>
            <a:r>
              <a:rPr lang="en-US" sz="1200" b="1" spc="200" kern="0" dirty="0">
                <a:solidFill>
                  <a:srgbClr val="57D6A0"/>
                </a:solidFill>
                <a:latin typeface="Calibri" pitchFamily="34" charset="0"/>
                <a:ea typeface="Calibri" pitchFamily="34" charset="-122"/>
                <a:cs typeface="Calibri" pitchFamily="34" charset="-120"/>
              </a:rPr>
              <a:t>LAYER 03</a:t>
            </a:r>
            <a:endParaRPr lang="en-US" sz="1200" dirty="0"/>
          </a:p>
        </p:txBody>
      </p:sp>
      <p:sp>
        <p:nvSpPr>
          <p:cNvPr id="17" name="Text 15"/>
          <p:cNvSpPr/>
          <p:nvPr/>
        </p:nvSpPr>
        <p:spPr>
          <a:xfrm>
            <a:off x="8357616" y="2834640"/>
            <a:ext cx="2880360" cy="457200"/>
          </a:xfrm>
          <a:prstGeom prst="rect">
            <a:avLst/>
          </a:prstGeom>
          <a:noFill/>
          <a:ln/>
        </p:spPr>
        <p:txBody>
          <a:bodyPr wrap="square" rtlCol="0" anchor="ctr"/>
          <a:lstStyle/>
          <a:p>
            <a:pPr indent="0" marL="0">
              <a:buNone/>
            </a:pPr>
            <a:r>
              <a:rPr lang="en-US" sz="1800" b="1" dirty="0">
                <a:solidFill>
                  <a:srgbClr val="EBEDF3"/>
                </a:solidFill>
                <a:latin typeface="Cambria" pitchFamily="34" charset="0"/>
                <a:ea typeface="Cambria" pitchFamily="34" charset="-122"/>
                <a:cs typeface="Cambria" pitchFamily="34" charset="-120"/>
              </a:rPr>
              <a:t>Kill switch</a:t>
            </a:r>
            <a:endParaRPr lang="en-US" sz="1800" dirty="0"/>
          </a:p>
        </p:txBody>
      </p:sp>
      <p:sp>
        <p:nvSpPr>
          <p:cNvPr id="18" name="Text 16"/>
          <p:cNvSpPr/>
          <p:nvPr/>
        </p:nvSpPr>
        <p:spPr>
          <a:xfrm>
            <a:off x="8357616" y="3474720"/>
            <a:ext cx="2880360" cy="2286000"/>
          </a:xfrm>
          <a:prstGeom prst="rect">
            <a:avLst/>
          </a:prstGeom>
          <a:noFill/>
          <a:ln/>
        </p:spPr>
        <p:txBody>
          <a:bodyPr wrap="square" rtlCol="0" anchor="t"/>
          <a:lstStyle/>
          <a:p>
            <a:pPr marL="342900" indent="-342900">
              <a:spcAft>
                <a:spcPts val="800"/>
              </a:spcAft>
              <a:buSzPct val="100000"/>
              <a:buChar char="•"/>
            </a:pPr>
            <a:r>
              <a:rPr lang="en-US" sz="1250" dirty="0">
                <a:solidFill>
                  <a:srgbClr val="A6ADC0"/>
                </a:solidFill>
                <a:latin typeface="Calibri" pitchFamily="34" charset="0"/>
                <a:ea typeface="Calibri" pitchFamily="34" charset="-122"/>
                <a:cs typeface="Calibri" pitchFamily="34" charset="-120"/>
              </a:rPr>
              <a:t>Build an emergency shutdown for any agent or fleet.</a:t>
            </a:r>
            <a:endParaRPr lang="en-US" sz="1250" dirty="0"/>
          </a:p>
          <a:p>
            <a:pPr marL="342900" indent="-342900">
              <a:spcAft>
                <a:spcPts val="800"/>
              </a:spcAft>
              <a:buSzPct val="100000"/>
              <a:buChar char="•"/>
            </a:pPr>
            <a:r>
              <a:rPr lang="en-US" sz="1250" dirty="0">
                <a:solidFill>
                  <a:srgbClr val="A6ADC0"/>
                </a:solidFill>
                <a:latin typeface="Calibri" pitchFamily="34" charset="0"/>
                <a:ea typeface="Calibri" pitchFamily="34" charset="-122"/>
                <a:cs typeface="Calibri" pitchFamily="34" charset="-120"/>
              </a:rPr>
              <a:t>Make it fast, tested, and reachable by humans.</a:t>
            </a:r>
            <a:endParaRPr lang="en-US" sz="1250" dirty="0"/>
          </a:p>
          <a:p>
            <a:pPr marL="342900" indent="-342900">
              <a:spcAft>
                <a:spcPts val="800"/>
              </a:spcAft>
              <a:buSzPct val="100000"/>
              <a:buChar char="•"/>
            </a:pPr>
            <a:r>
              <a:rPr lang="en-US" sz="1250" dirty="0">
                <a:solidFill>
                  <a:srgbClr val="A6ADC0"/>
                </a:solidFill>
                <a:latin typeface="Calibri" pitchFamily="34" charset="0"/>
                <a:ea typeface="Calibri" pitchFamily="34" charset="-122"/>
                <a:cs typeface="Calibri" pitchFamily="34" charset="-120"/>
              </a:rPr>
              <a:t>Fail safe — pause on anomaly, resume on review.</a:t>
            </a:r>
            <a:endParaRPr lang="en-US" sz="1250" dirty="0"/>
          </a:p>
        </p:txBody>
      </p:sp>
      <p:sp>
        <p:nvSpPr>
          <p:cNvPr id="19" name="Text 17"/>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ASI10:2026 · Rogue Agents</a:t>
            </a:r>
            <a:endParaRPr lang="en-US" sz="900" dirty="0"/>
          </a:p>
        </p:txBody>
      </p:sp>
      <p:sp>
        <p:nvSpPr>
          <p:cNvPr id="20" name="Text 18"/>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46D0D8"/>
                </a:solidFill>
                <a:latin typeface="Calibri" pitchFamily="34" charset="0"/>
                <a:ea typeface="Calibri" pitchFamily="34" charset="-122"/>
                <a:cs typeface="Calibri" pitchFamily="34" charset="-120"/>
              </a:rPr>
              <a:t>FOR DEVELOPERS · SECURE PATTERNS</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Fix it in code, not in a polite prompt</a:t>
            </a:r>
            <a:endParaRPr lang="en-US" sz="3800" dirty="0"/>
          </a:p>
        </p:txBody>
      </p:sp>
      <p:sp>
        <p:nvSpPr>
          <p:cNvPr id="4" name="Shape 2"/>
          <p:cNvSpPr/>
          <p:nvPr/>
        </p:nvSpPr>
        <p:spPr>
          <a:xfrm>
            <a:off x="640080" y="1828800"/>
            <a:ext cx="5394960" cy="3200400"/>
          </a:xfrm>
          <a:prstGeom prst="roundRect">
            <a:avLst>
              <a:gd name="adj" fmla="val 2571"/>
            </a:avLst>
          </a:prstGeom>
          <a:solidFill>
            <a:srgbClr val="0A0C11"/>
          </a:solidFill>
          <a:ln w="12700">
            <a:solidFill>
              <a:srgbClr val="2A3040"/>
            </a:solidFill>
            <a:prstDash val="solid"/>
          </a:ln>
        </p:spPr>
      </p:sp>
      <p:sp>
        <p:nvSpPr>
          <p:cNvPr id="5" name="Shape 3"/>
          <p:cNvSpPr/>
          <p:nvPr/>
        </p:nvSpPr>
        <p:spPr>
          <a:xfrm>
            <a:off x="640080" y="1828800"/>
            <a:ext cx="5394960" cy="402336"/>
          </a:xfrm>
          <a:prstGeom prst="rect">
            <a:avLst/>
          </a:prstGeom>
          <a:solidFill>
            <a:srgbClr val="141824"/>
          </a:solidFill>
          <a:ln/>
        </p:spPr>
      </p:sp>
      <p:sp>
        <p:nvSpPr>
          <p:cNvPr id="6" name="Shape 4"/>
          <p:cNvSpPr/>
          <p:nvPr/>
        </p:nvSpPr>
        <p:spPr>
          <a:xfrm>
            <a:off x="868680" y="1965960"/>
            <a:ext cx="128016" cy="128016"/>
          </a:xfrm>
          <a:prstGeom prst="ellipse">
            <a:avLst/>
          </a:prstGeom>
          <a:solidFill>
            <a:srgbClr val="FF5A5A"/>
          </a:solidFill>
          <a:ln/>
        </p:spPr>
      </p:sp>
      <p:sp>
        <p:nvSpPr>
          <p:cNvPr id="7" name="Shape 5"/>
          <p:cNvSpPr/>
          <p:nvPr/>
        </p:nvSpPr>
        <p:spPr>
          <a:xfrm>
            <a:off x="1124712" y="1965960"/>
            <a:ext cx="128016" cy="128016"/>
          </a:xfrm>
          <a:prstGeom prst="ellipse">
            <a:avLst/>
          </a:prstGeom>
          <a:solidFill>
            <a:srgbClr val="F4B740"/>
          </a:solidFill>
          <a:ln/>
        </p:spPr>
      </p:sp>
      <p:sp>
        <p:nvSpPr>
          <p:cNvPr id="8" name="Shape 6"/>
          <p:cNvSpPr/>
          <p:nvPr/>
        </p:nvSpPr>
        <p:spPr>
          <a:xfrm>
            <a:off x="1380744" y="1965960"/>
            <a:ext cx="128016" cy="128016"/>
          </a:xfrm>
          <a:prstGeom prst="ellipse">
            <a:avLst/>
          </a:prstGeom>
          <a:solidFill>
            <a:srgbClr val="57D6A0"/>
          </a:solidFill>
          <a:ln/>
        </p:spPr>
      </p:sp>
      <p:sp>
        <p:nvSpPr>
          <p:cNvPr id="9" name="Text 7"/>
          <p:cNvSpPr/>
          <p:nvPr/>
        </p:nvSpPr>
        <p:spPr>
          <a:xfrm>
            <a:off x="1828800" y="1883664"/>
            <a:ext cx="4114800" cy="292608"/>
          </a:xfrm>
          <a:prstGeom prst="rect">
            <a:avLst/>
          </a:prstGeom>
          <a:noFill/>
          <a:ln/>
        </p:spPr>
        <p:txBody>
          <a:bodyPr wrap="square" lIns="0" tIns="0" rIns="0" bIns="0" rtlCol="0" anchor="ctr"/>
          <a:lstStyle/>
          <a:p>
            <a:pPr indent="0" marL="0">
              <a:buNone/>
            </a:pPr>
            <a:r>
              <a:rPr lang="en-US" sz="1100" dirty="0">
                <a:solidFill>
                  <a:srgbClr val="6C7488"/>
                </a:solidFill>
                <a:latin typeface="Consolas" pitchFamily="34" charset="0"/>
                <a:ea typeface="Consolas" pitchFamily="34" charset="-122"/>
                <a:cs typeface="Consolas" pitchFamily="34" charset="-120"/>
              </a:rPr>
              <a:t>✗ vulnerable</a:t>
            </a:r>
            <a:endParaRPr lang="en-US" sz="1100" dirty="0"/>
          </a:p>
        </p:txBody>
      </p:sp>
      <p:sp>
        <p:nvSpPr>
          <p:cNvPr id="10" name="Text 8"/>
          <p:cNvSpPr/>
          <p:nvPr/>
        </p:nvSpPr>
        <p:spPr>
          <a:xfrm>
            <a:off x="914400" y="2377440"/>
            <a:ext cx="4846320" cy="2468880"/>
          </a:xfrm>
          <a:prstGeom prst="rect">
            <a:avLst/>
          </a:prstGeom>
          <a:noFill/>
          <a:ln/>
        </p:spPr>
        <p:txBody>
          <a:bodyPr wrap="square" rtlCol="0" anchor="t"/>
          <a:lstStyle/>
          <a:p>
            <a:pPr indent="0" marL="0">
              <a:lnSpc>
                <a:spcPct val="125000"/>
              </a:lnSpc>
              <a:buNone/>
            </a:pPr>
            <a:r>
              <a:rPr lang="en-US" sz="1250" dirty="0">
                <a:solidFill>
                  <a:srgbClr val="6C7488"/>
                </a:solidFill>
                <a:latin typeface="Consolas" pitchFamily="34" charset="0"/>
                <a:ea typeface="Consolas" pitchFamily="34" charset="-122"/>
                <a:cs typeface="Consolas" pitchFamily="34" charset="-120"/>
              </a:rPr>
              <a:t># long-running, unbounded agent</a:t>
            </a:r>
            <a:pPr indent="0" marL="0">
              <a:lnSpc>
                <a:spcPct val="125000"/>
              </a:lnSpc>
              <a:buNone/>
            </a:pPr>
            <a:endParaRPr lang="en-US" sz="1250" dirty="0"/>
          </a:p>
          <a:p>
            <a:pPr indent="0" marL="0">
              <a:lnSpc>
                <a:spcPct val="125000"/>
              </a:lnSpc>
              <a:buNone/>
            </a:pPr>
            <a:r>
              <a:rPr lang="en-US" sz="1250" dirty="0">
                <a:solidFill>
                  <a:srgbClr val="FF5A5A"/>
                </a:solidFill>
                <a:latin typeface="Consolas" pitchFamily="34" charset="0"/>
                <a:ea typeface="Consolas" pitchFamily="34" charset="-122"/>
                <a:cs typeface="Consolas" pitchFamily="34" charset="-120"/>
              </a:rPr>
              <a:t>run_forever(goal="maximize X")</a:t>
            </a:r>
            <a:endParaRPr lang="en-US" sz="1250" dirty="0"/>
          </a:p>
          <a:p>
            <a:pPr indent="0" marL="0">
              <a:lnSpc>
                <a:spcPct val="125000"/>
              </a:lnSpc>
              <a:buNone/>
            </a:pPr>
            <a:endParaRPr lang="en-US" sz="1250" dirty="0"/>
          </a:p>
          <a:p>
            <a:pPr indent="0" marL="0">
              <a:lnSpc>
                <a:spcPct val="125000"/>
              </a:lnSpc>
              <a:buNone/>
            </a:pPr>
            <a:r>
              <a:rPr lang="en-US" sz="1250" dirty="0">
                <a:solidFill>
                  <a:srgbClr val="6C7488"/>
                </a:solidFill>
                <a:latin typeface="Consolas" pitchFamily="34" charset="0"/>
                <a:ea typeface="Consolas" pitchFamily="34" charset="-122"/>
                <a:cs typeface="Consolas" pitchFamily="34" charset="-120"/>
              </a:rPr>
              <a:t># no drift monitor, no cap, no stop</a:t>
            </a:r>
            <a:endParaRPr lang="en-US" sz="1250" dirty="0"/>
          </a:p>
        </p:txBody>
      </p:sp>
      <p:sp>
        <p:nvSpPr>
          <p:cNvPr id="11" name="Shape 9"/>
          <p:cNvSpPr/>
          <p:nvPr/>
        </p:nvSpPr>
        <p:spPr>
          <a:xfrm>
            <a:off x="6126480" y="1828800"/>
            <a:ext cx="5394960" cy="3200400"/>
          </a:xfrm>
          <a:prstGeom prst="roundRect">
            <a:avLst>
              <a:gd name="adj" fmla="val 2571"/>
            </a:avLst>
          </a:prstGeom>
          <a:solidFill>
            <a:srgbClr val="0A0C11"/>
          </a:solidFill>
          <a:ln w="12700">
            <a:solidFill>
              <a:srgbClr val="2A3040"/>
            </a:solidFill>
            <a:prstDash val="solid"/>
          </a:ln>
        </p:spPr>
      </p:sp>
      <p:sp>
        <p:nvSpPr>
          <p:cNvPr id="12" name="Shape 10"/>
          <p:cNvSpPr/>
          <p:nvPr/>
        </p:nvSpPr>
        <p:spPr>
          <a:xfrm>
            <a:off x="6126480" y="1828800"/>
            <a:ext cx="5394960" cy="402336"/>
          </a:xfrm>
          <a:prstGeom prst="rect">
            <a:avLst/>
          </a:prstGeom>
          <a:solidFill>
            <a:srgbClr val="141824"/>
          </a:solidFill>
          <a:ln/>
        </p:spPr>
      </p:sp>
      <p:sp>
        <p:nvSpPr>
          <p:cNvPr id="13" name="Shape 11"/>
          <p:cNvSpPr/>
          <p:nvPr/>
        </p:nvSpPr>
        <p:spPr>
          <a:xfrm>
            <a:off x="6355080" y="1965960"/>
            <a:ext cx="128016" cy="128016"/>
          </a:xfrm>
          <a:prstGeom prst="ellipse">
            <a:avLst/>
          </a:prstGeom>
          <a:solidFill>
            <a:srgbClr val="57D6A0"/>
          </a:solidFill>
          <a:ln/>
        </p:spPr>
      </p:sp>
      <p:sp>
        <p:nvSpPr>
          <p:cNvPr id="14" name="Shape 12"/>
          <p:cNvSpPr/>
          <p:nvPr/>
        </p:nvSpPr>
        <p:spPr>
          <a:xfrm>
            <a:off x="6611112" y="1965960"/>
            <a:ext cx="128016" cy="128016"/>
          </a:xfrm>
          <a:prstGeom prst="ellipse">
            <a:avLst/>
          </a:prstGeom>
          <a:solidFill>
            <a:srgbClr val="F4B740"/>
          </a:solidFill>
          <a:ln/>
        </p:spPr>
      </p:sp>
      <p:sp>
        <p:nvSpPr>
          <p:cNvPr id="15" name="Shape 13"/>
          <p:cNvSpPr/>
          <p:nvPr/>
        </p:nvSpPr>
        <p:spPr>
          <a:xfrm>
            <a:off x="6867144" y="1965960"/>
            <a:ext cx="128016" cy="128016"/>
          </a:xfrm>
          <a:prstGeom prst="ellipse">
            <a:avLst/>
          </a:prstGeom>
          <a:solidFill>
            <a:srgbClr val="57D6A0"/>
          </a:solidFill>
          <a:ln/>
        </p:spPr>
      </p:sp>
      <p:sp>
        <p:nvSpPr>
          <p:cNvPr id="16" name="Text 14"/>
          <p:cNvSpPr/>
          <p:nvPr/>
        </p:nvSpPr>
        <p:spPr>
          <a:xfrm>
            <a:off x="7315200" y="1883664"/>
            <a:ext cx="4114800" cy="292608"/>
          </a:xfrm>
          <a:prstGeom prst="rect">
            <a:avLst/>
          </a:prstGeom>
          <a:noFill/>
          <a:ln/>
        </p:spPr>
        <p:txBody>
          <a:bodyPr wrap="square" lIns="0" tIns="0" rIns="0" bIns="0" rtlCol="0" anchor="ctr"/>
          <a:lstStyle/>
          <a:p>
            <a:pPr indent="0" marL="0">
              <a:buNone/>
            </a:pPr>
            <a:r>
              <a:rPr lang="en-US" sz="1100" dirty="0">
                <a:solidFill>
                  <a:srgbClr val="6C7488"/>
                </a:solidFill>
                <a:latin typeface="Consolas" pitchFamily="34" charset="0"/>
                <a:ea typeface="Consolas" pitchFamily="34" charset="-122"/>
                <a:cs typeface="Consolas" pitchFamily="34" charset="-120"/>
              </a:rPr>
              <a:t>✓ hardened</a:t>
            </a:r>
            <a:endParaRPr lang="en-US" sz="1100" dirty="0"/>
          </a:p>
        </p:txBody>
      </p:sp>
      <p:sp>
        <p:nvSpPr>
          <p:cNvPr id="17" name="Text 15"/>
          <p:cNvSpPr/>
          <p:nvPr/>
        </p:nvSpPr>
        <p:spPr>
          <a:xfrm>
            <a:off x="6400800" y="2377440"/>
            <a:ext cx="4846320" cy="2468880"/>
          </a:xfrm>
          <a:prstGeom prst="rect">
            <a:avLst/>
          </a:prstGeom>
          <a:noFill/>
          <a:ln/>
        </p:spPr>
        <p:txBody>
          <a:bodyPr wrap="square" rtlCol="0" anchor="t"/>
          <a:lstStyle/>
          <a:p>
            <a:pPr indent="0" marL="0">
              <a:lnSpc>
                <a:spcPct val="125000"/>
              </a:lnSpc>
              <a:buNone/>
            </a:pPr>
            <a:r>
              <a:rPr lang="en-US" sz="1250" dirty="0">
                <a:solidFill>
                  <a:srgbClr val="57D6A0"/>
                </a:solidFill>
                <a:latin typeface="Consolas" pitchFamily="34" charset="0"/>
                <a:ea typeface="Consolas" pitchFamily="34" charset="-122"/>
                <a:cs typeface="Consolas" pitchFamily="34" charset="-120"/>
              </a:rPr>
              <a:t>run(goal, bounds=Limits(scope, spend),</a:t>
            </a:r>
            <a:pPr indent="0" marL="0">
              <a:lnSpc>
                <a:spcPct val="125000"/>
              </a:lnSpc>
              <a:buNone/>
            </a:pPr>
            <a:endParaRPr lang="en-US" sz="1250" dirty="0"/>
          </a:p>
          <a:p>
            <a:pPr indent="0" marL="0">
              <a:lnSpc>
                <a:spcPct val="125000"/>
              </a:lnSpc>
              <a:buNone/>
            </a:pPr>
            <a:r>
              <a:rPr lang="en-US" sz="1250" dirty="0">
                <a:solidFill>
                  <a:srgbClr val="57D6A0"/>
                </a:solidFill>
                <a:latin typeface="Consolas" pitchFamily="34" charset="0"/>
                <a:ea typeface="Consolas" pitchFamily="34" charset="-122"/>
                <a:cs typeface="Consolas" pitchFamily="34" charset="-120"/>
              </a:rPr>
              <a:t>    monitor=alignment_check,</a:t>
            </a:r>
            <a:endParaRPr lang="en-US" sz="1250" dirty="0"/>
          </a:p>
          <a:p>
            <a:pPr indent="0" marL="0">
              <a:lnSpc>
                <a:spcPct val="125000"/>
              </a:lnSpc>
              <a:buNone/>
            </a:pPr>
            <a:endParaRPr lang="en-US" sz="1250" dirty="0"/>
          </a:p>
          <a:p>
            <a:pPr indent="0" marL="0">
              <a:lnSpc>
                <a:spcPct val="125000"/>
              </a:lnSpc>
              <a:buNone/>
            </a:pPr>
            <a:r>
              <a:rPr lang="en-US" sz="1250" dirty="0">
                <a:solidFill>
                  <a:srgbClr val="57D6A0"/>
                </a:solidFill>
                <a:latin typeface="Consolas" pitchFamily="34" charset="0"/>
                <a:ea typeface="Consolas" pitchFamily="34" charset="-122"/>
                <a:cs typeface="Consolas" pitchFamily="34" charset="-120"/>
              </a:rPr>
              <a:t>    kill_switch=global_halt)</a:t>
            </a:r>
            <a:endParaRPr lang="en-US" sz="1250" dirty="0"/>
          </a:p>
          <a:p>
            <a:pPr indent="0" marL="0">
              <a:lnSpc>
                <a:spcPct val="125000"/>
              </a:lnSpc>
              <a:buNone/>
            </a:pPr>
            <a:endParaRPr lang="en-US" sz="1250" dirty="0"/>
          </a:p>
          <a:p>
            <a:pPr indent="0" marL="0">
              <a:lnSpc>
                <a:spcPct val="125000"/>
              </a:lnSpc>
              <a:buNone/>
            </a:pPr>
            <a:r>
              <a:rPr lang="en-US" sz="1250" dirty="0">
                <a:solidFill>
                  <a:srgbClr val="57D6A0"/>
                </a:solidFill>
                <a:latin typeface="Consolas" pitchFamily="34" charset="0"/>
                <a:ea typeface="Consolas" pitchFamily="34" charset="-122"/>
                <a:cs typeface="Consolas" pitchFamily="34" charset="-120"/>
              </a:rPr>
              <a:t>if drift(behavior) or over(limits):</a:t>
            </a:r>
            <a:endParaRPr lang="en-US" sz="1250" dirty="0"/>
          </a:p>
          <a:p>
            <a:pPr indent="0" marL="0">
              <a:lnSpc>
                <a:spcPct val="125000"/>
              </a:lnSpc>
              <a:buNone/>
            </a:pPr>
            <a:endParaRPr lang="en-US" sz="1250" dirty="0"/>
          </a:p>
          <a:p>
            <a:pPr indent="0" marL="0">
              <a:lnSpc>
                <a:spcPct val="125000"/>
              </a:lnSpc>
              <a:buNone/>
            </a:pPr>
            <a:r>
              <a:rPr lang="en-US" sz="1250" dirty="0">
                <a:solidFill>
                  <a:srgbClr val="57D6A0"/>
                </a:solidFill>
                <a:latin typeface="Consolas" pitchFamily="34" charset="0"/>
                <a:ea typeface="Consolas" pitchFamily="34" charset="-122"/>
                <a:cs typeface="Consolas" pitchFamily="34" charset="-120"/>
              </a:rPr>
              <a:t>    global_halt()   # fail safe</a:t>
            </a:r>
            <a:endParaRPr lang="en-US" sz="1250" dirty="0"/>
          </a:p>
        </p:txBody>
      </p:sp>
      <p:sp>
        <p:nvSpPr>
          <p:cNvPr id="18" name="Text 16"/>
          <p:cNvSpPr/>
          <p:nvPr/>
        </p:nvSpPr>
        <p:spPr>
          <a:xfrm>
            <a:off x="640080" y="5257800"/>
            <a:ext cx="10881360" cy="822960"/>
          </a:xfrm>
          <a:prstGeom prst="rect">
            <a:avLst/>
          </a:prstGeom>
          <a:noFill/>
          <a:ln/>
        </p:spPr>
        <p:txBody>
          <a:bodyPr wrap="square" rtlCol="0" anchor="t"/>
          <a:lstStyle/>
          <a:p>
            <a:pPr indent="0" marL="0">
              <a:lnSpc>
                <a:spcPct val="115000"/>
              </a:lnSpc>
              <a:buNone/>
            </a:pPr>
            <a:r>
              <a:rPr lang="en-US" sz="1400" dirty="0">
                <a:solidFill>
                  <a:srgbClr val="A6ADC0"/>
                </a:solidFill>
                <a:latin typeface="Calibri" pitchFamily="34" charset="0"/>
                <a:ea typeface="Calibri" pitchFamily="34" charset="-122"/>
                <a:cs typeface="Calibri" pitchFamily="34" charset="-120"/>
              </a:rPr>
              <a:t>Agents run inside hard bounds (scope, spend, reach), are monitored for drift and collusion, and can be halted instantly by a tested kill switch that fails safe.</a:t>
            </a:r>
            <a:endParaRPr lang="en-US" sz="1400" dirty="0"/>
          </a:p>
        </p:txBody>
      </p:sp>
      <p:sp>
        <p:nvSpPr>
          <p:cNvPr id="19" name="Text 17"/>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ASI10:2026 · Rogue Agents</a:t>
            </a:r>
            <a:endParaRPr lang="en-US" sz="900" dirty="0"/>
          </a:p>
        </p:txBody>
      </p:sp>
      <p:sp>
        <p:nvSpPr>
          <p:cNvPr id="20" name="Text 18"/>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46D0D8"/>
                </a:solidFill>
                <a:latin typeface="Calibri" pitchFamily="34" charset="0"/>
                <a:ea typeface="Calibri" pitchFamily="34" charset="-122"/>
                <a:cs typeface="Calibri" pitchFamily="34" charset="-120"/>
              </a:rPr>
              <a:t>FOR DEVELOPERS · WHERE THE CONTROLS LIVE</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Where to enforce it</a:t>
            </a:r>
            <a:endParaRPr lang="en-US" sz="3800" dirty="0"/>
          </a:p>
        </p:txBody>
      </p:sp>
      <p:sp>
        <p:nvSpPr>
          <p:cNvPr id="4" name="Shape 2"/>
          <p:cNvSpPr/>
          <p:nvPr/>
        </p:nvSpPr>
        <p:spPr>
          <a:xfrm>
            <a:off x="640080" y="1828800"/>
            <a:ext cx="10881360" cy="932688"/>
          </a:xfrm>
          <a:prstGeom prst="roundRect">
            <a:avLst>
              <a:gd name="adj" fmla="val 8824"/>
            </a:avLst>
          </a:prstGeom>
          <a:solidFill>
            <a:srgbClr val="1A1F2E"/>
          </a:solidFill>
          <a:ln w="12700">
            <a:solidFill>
              <a:srgbClr val="2A3040"/>
            </a:solidFill>
            <a:prstDash val="solid"/>
          </a:ln>
        </p:spPr>
      </p:sp>
      <p:sp>
        <p:nvSpPr>
          <p:cNvPr id="5" name="Shape 3"/>
          <p:cNvSpPr/>
          <p:nvPr/>
        </p:nvSpPr>
        <p:spPr>
          <a:xfrm>
            <a:off x="868680" y="2084832"/>
            <a:ext cx="1417320" cy="420624"/>
          </a:xfrm>
          <a:prstGeom prst="roundRect">
            <a:avLst>
              <a:gd name="adj" fmla="val 13043"/>
            </a:avLst>
          </a:prstGeom>
          <a:solidFill>
            <a:srgbClr val="141824"/>
          </a:solidFill>
          <a:ln w="12700">
            <a:solidFill>
              <a:srgbClr val="46D0D8"/>
            </a:solidFill>
            <a:prstDash val="solid"/>
          </a:ln>
        </p:spPr>
      </p:sp>
      <p:sp>
        <p:nvSpPr>
          <p:cNvPr id="6" name="Text 4"/>
          <p:cNvSpPr/>
          <p:nvPr/>
        </p:nvSpPr>
        <p:spPr>
          <a:xfrm>
            <a:off x="868680" y="2084832"/>
            <a:ext cx="1417320" cy="420624"/>
          </a:xfrm>
          <a:prstGeom prst="rect">
            <a:avLst/>
          </a:prstGeom>
          <a:noFill/>
          <a:ln/>
        </p:spPr>
        <p:txBody>
          <a:bodyPr wrap="square" lIns="0" tIns="0" rIns="0" bIns="0" rtlCol="0" anchor="ctr"/>
          <a:lstStyle/>
          <a:p>
            <a:pPr algn="ctr" indent="0" marL="0">
              <a:buNone/>
            </a:pPr>
            <a:r>
              <a:rPr lang="en-US" sz="1050" b="1" dirty="0">
                <a:solidFill>
                  <a:srgbClr val="46D0D8"/>
                </a:solidFill>
                <a:latin typeface="Consolas" pitchFamily="34" charset="0"/>
                <a:ea typeface="Consolas" pitchFamily="34" charset="-122"/>
                <a:cs typeface="Consolas" pitchFamily="34" charset="-120"/>
              </a:rPr>
              <a:t>MONITOR</a:t>
            </a:r>
            <a:endParaRPr lang="en-US" sz="1050" dirty="0"/>
          </a:p>
        </p:txBody>
      </p:sp>
      <p:sp>
        <p:nvSpPr>
          <p:cNvPr id="7" name="Text 5"/>
          <p:cNvSpPr/>
          <p:nvPr/>
        </p:nvSpPr>
        <p:spPr>
          <a:xfrm>
            <a:off x="2468880" y="1920240"/>
            <a:ext cx="8823960" cy="749808"/>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Alignment checks.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Continuously compare behaviour to the true objective; track drift and proxy-gaming.</a:t>
            </a:r>
            <a:endParaRPr lang="en-US" sz="1350" dirty="0"/>
          </a:p>
        </p:txBody>
      </p:sp>
      <p:sp>
        <p:nvSpPr>
          <p:cNvPr id="8" name="Shape 6"/>
          <p:cNvSpPr/>
          <p:nvPr/>
        </p:nvSpPr>
        <p:spPr>
          <a:xfrm>
            <a:off x="640080" y="2880360"/>
            <a:ext cx="10881360" cy="932688"/>
          </a:xfrm>
          <a:prstGeom prst="roundRect">
            <a:avLst>
              <a:gd name="adj" fmla="val 8824"/>
            </a:avLst>
          </a:prstGeom>
          <a:solidFill>
            <a:srgbClr val="1A1F2E"/>
          </a:solidFill>
          <a:ln w="12700">
            <a:solidFill>
              <a:srgbClr val="2A3040"/>
            </a:solidFill>
            <a:prstDash val="solid"/>
          </a:ln>
        </p:spPr>
      </p:sp>
      <p:sp>
        <p:nvSpPr>
          <p:cNvPr id="9" name="Shape 7"/>
          <p:cNvSpPr/>
          <p:nvPr/>
        </p:nvSpPr>
        <p:spPr>
          <a:xfrm>
            <a:off x="868680" y="3136392"/>
            <a:ext cx="1417320" cy="420624"/>
          </a:xfrm>
          <a:prstGeom prst="roundRect">
            <a:avLst>
              <a:gd name="adj" fmla="val 13043"/>
            </a:avLst>
          </a:prstGeom>
          <a:solidFill>
            <a:srgbClr val="141824"/>
          </a:solidFill>
          <a:ln w="12700">
            <a:solidFill>
              <a:srgbClr val="46D0D8"/>
            </a:solidFill>
            <a:prstDash val="solid"/>
          </a:ln>
        </p:spPr>
      </p:sp>
      <p:sp>
        <p:nvSpPr>
          <p:cNvPr id="10" name="Text 8"/>
          <p:cNvSpPr/>
          <p:nvPr/>
        </p:nvSpPr>
        <p:spPr>
          <a:xfrm>
            <a:off x="868680" y="3136392"/>
            <a:ext cx="1417320" cy="420624"/>
          </a:xfrm>
          <a:prstGeom prst="rect">
            <a:avLst/>
          </a:prstGeom>
          <a:noFill/>
          <a:ln/>
        </p:spPr>
        <p:txBody>
          <a:bodyPr wrap="square" lIns="0" tIns="0" rIns="0" bIns="0" rtlCol="0" anchor="ctr"/>
          <a:lstStyle/>
          <a:p>
            <a:pPr algn="ctr" indent="0" marL="0">
              <a:buNone/>
            </a:pPr>
            <a:r>
              <a:rPr lang="en-US" sz="1050" b="1" dirty="0">
                <a:solidFill>
                  <a:srgbClr val="46D0D8"/>
                </a:solidFill>
                <a:latin typeface="Consolas" pitchFamily="34" charset="0"/>
                <a:ea typeface="Consolas" pitchFamily="34" charset="-122"/>
                <a:cs typeface="Consolas" pitchFamily="34" charset="-120"/>
              </a:rPr>
              <a:t>BOUNDS</a:t>
            </a:r>
            <a:endParaRPr lang="en-US" sz="1050" dirty="0"/>
          </a:p>
        </p:txBody>
      </p:sp>
      <p:sp>
        <p:nvSpPr>
          <p:cNvPr id="11" name="Text 9"/>
          <p:cNvSpPr/>
          <p:nvPr/>
        </p:nvSpPr>
        <p:spPr>
          <a:xfrm>
            <a:off x="2468880" y="2971800"/>
            <a:ext cx="8823960" cy="749808"/>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Hard limits.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Enforce scope, spend, and reach ceilings — aggregated across agents to block collusion.</a:t>
            </a:r>
            <a:endParaRPr lang="en-US" sz="1350" dirty="0"/>
          </a:p>
        </p:txBody>
      </p:sp>
      <p:sp>
        <p:nvSpPr>
          <p:cNvPr id="12" name="Shape 10"/>
          <p:cNvSpPr/>
          <p:nvPr/>
        </p:nvSpPr>
        <p:spPr>
          <a:xfrm>
            <a:off x="640080" y="3931920"/>
            <a:ext cx="10881360" cy="932688"/>
          </a:xfrm>
          <a:prstGeom prst="roundRect">
            <a:avLst>
              <a:gd name="adj" fmla="val 8824"/>
            </a:avLst>
          </a:prstGeom>
          <a:solidFill>
            <a:srgbClr val="1A1F2E"/>
          </a:solidFill>
          <a:ln w="12700">
            <a:solidFill>
              <a:srgbClr val="2A3040"/>
            </a:solidFill>
            <a:prstDash val="solid"/>
          </a:ln>
        </p:spPr>
      </p:sp>
      <p:sp>
        <p:nvSpPr>
          <p:cNvPr id="13" name="Shape 11"/>
          <p:cNvSpPr/>
          <p:nvPr/>
        </p:nvSpPr>
        <p:spPr>
          <a:xfrm>
            <a:off x="868680" y="4187952"/>
            <a:ext cx="1417320" cy="420624"/>
          </a:xfrm>
          <a:prstGeom prst="roundRect">
            <a:avLst>
              <a:gd name="adj" fmla="val 13043"/>
            </a:avLst>
          </a:prstGeom>
          <a:solidFill>
            <a:srgbClr val="141824"/>
          </a:solidFill>
          <a:ln w="12700">
            <a:solidFill>
              <a:srgbClr val="46D0D8"/>
            </a:solidFill>
            <a:prstDash val="solid"/>
          </a:ln>
        </p:spPr>
      </p:sp>
      <p:sp>
        <p:nvSpPr>
          <p:cNvPr id="14" name="Text 12"/>
          <p:cNvSpPr/>
          <p:nvPr/>
        </p:nvSpPr>
        <p:spPr>
          <a:xfrm>
            <a:off x="868680" y="4187952"/>
            <a:ext cx="1417320" cy="420624"/>
          </a:xfrm>
          <a:prstGeom prst="rect">
            <a:avLst/>
          </a:prstGeom>
          <a:noFill/>
          <a:ln/>
        </p:spPr>
        <p:txBody>
          <a:bodyPr wrap="square" lIns="0" tIns="0" rIns="0" bIns="0" rtlCol="0" anchor="ctr"/>
          <a:lstStyle/>
          <a:p>
            <a:pPr algn="ctr" indent="0" marL="0">
              <a:buNone/>
            </a:pPr>
            <a:r>
              <a:rPr lang="en-US" sz="1050" b="1" dirty="0">
                <a:solidFill>
                  <a:srgbClr val="46D0D8"/>
                </a:solidFill>
                <a:latin typeface="Consolas" pitchFamily="34" charset="0"/>
                <a:ea typeface="Consolas" pitchFamily="34" charset="-122"/>
                <a:cs typeface="Consolas" pitchFamily="34" charset="-120"/>
              </a:rPr>
              <a:t>KILL</a:t>
            </a:r>
            <a:endParaRPr lang="en-US" sz="1050" dirty="0"/>
          </a:p>
        </p:txBody>
      </p:sp>
      <p:sp>
        <p:nvSpPr>
          <p:cNvPr id="15" name="Text 13"/>
          <p:cNvSpPr/>
          <p:nvPr/>
        </p:nvSpPr>
        <p:spPr>
          <a:xfrm>
            <a:off x="2468880" y="4023360"/>
            <a:ext cx="8823960" cy="749808"/>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Emergency stop.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Provide a fast, tested kill switch for any agent or the whole fleet.</a:t>
            </a:r>
            <a:endParaRPr lang="en-US" sz="1350" dirty="0"/>
          </a:p>
        </p:txBody>
      </p:sp>
      <p:sp>
        <p:nvSpPr>
          <p:cNvPr id="16" name="Shape 14"/>
          <p:cNvSpPr/>
          <p:nvPr/>
        </p:nvSpPr>
        <p:spPr>
          <a:xfrm>
            <a:off x="640080" y="4983480"/>
            <a:ext cx="10881360" cy="932688"/>
          </a:xfrm>
          <a:prstGeom prst="roundRect">
            <a:avLst>
              <a:gd name="adj" fmla="val 8824"/>
            </a:avLst>
          </a:prstGeom>
          <a:solidFill>
            <a:srgbClr val="1A1F2E"/>
          </a:solidFill>
          <a:ln w="12700">
            <a:solidFill>
              <a:srgbClr val="2A3040"/>
            </a:solidFill>
            <a:prstDash val="solid"/>
          </a:ln>
        </p:spPr>
      </p:sp>
      <p:sp>
        <p:nvSpPr>
          <p:cNvPr id="17" name="Shape 15"/>
          <p:cNvSpPr/>
          <p:nvPr/>
        </p:nvSpPr>
        <p:spPr>
          <a:xfrm>
            <a:off x="868680" y="5239512"/>
            <a:ext cx="1417320" cy="420624"/>
          </a:xfrm>
          <a:prstGeom prst="roundRect">
            <a:avLst>
              <a:gd name="adj" fmla="val 13043"/>
            </a:avLst>
          </a:prstGeom>
          <a:solidFill>
            <a:srgbClr val="141824"/>
          </a:solidFill>
          <a:ln w="12700">
            <a:solidFill>
              <a:srgbClr val="46D0D8"/>
            </a:solidFill>
            <a:prstDash val="solid"/>
          </a:ln>
        </p:spPr>
      </p:sp>
      <p:sp>
        <p:nvSpPr>
          <p:cNvPr id="18" name="Text 16"/>
          <p:cNvSpPr/>
          <p:nvPr/>
        </p:nvSpPr>
        <p:spPr>
          <a:xfrm>
            <a:off x="868680" y="5239512"/>
            <a:ext cx="1417320" cy="420624"/>
          </a:xfrm>
          <a:prstGeom prst="rect">
            <a:avLst/>
          </a:prstGeom>
          <a:noFill/>
          <a:ln/>
        </p:spPr>
        <p:txBody>
          <a:bodyPr wrap="square" lIns="0" tIns="0" rIns="0" bIns="0" rtlCol="0" anchor="ctr"/>
          <a:lstStyle/>
          <a:p>
            <a:pPr algn="ctr" indent="0" marL="0">
              <a:buNone/>
            </a:pPr>
            <a:r>
              <a:rPr lang="en-US" sz="1050" b="1" dirty="0">
                <a:solidFill>
                  <a:srgbClr val="46D0D8"/>
                </a:solidFill>
                <a:latin typeface="Consolas" pitchFamily="34" charset="0"/>
                <a:ea typeface="Consolas" pitchFamily="34" charset="-122"/>
                <a:cs typeface="Consolas" pitchFamily="34" charset="-120"/>
              </a:rPr>
              <a:t>AUDIT</a:t>
            </a:r>
            <a:endParaRPr lang="en-US" sz="1050" dirty="0"/>
          </a:p>
        </p:txBody>
      </p:sp>
      <p:sp>
        <p:nvSpPr>
          <p:cNvPr id="19" name="Text 17"/>
          <p:cNvSpPr/>
          <p:nvPr/>
        </p:nvSpPr>
        <p:spPr>
          <a:xfrm>
            <a:off x="2468880" y="5074920"/>
            <a:ext cx="8823960" cy="749808"/>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Behavioural audit.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Review patterns over time, not just single outputs, and alert on boundary breaches.</a:t>
            </a:r>
            <a:endParaRPr lang="en-US" sz="1350" dirty="0"/>
          </a:p>
        </p:txBody>
      </p:sp>
      <p:sp>
        <p:nvSpPr>
          <p:cNvPr id="20" name="Text 18"/>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ASI10:2026 · Rogue Agents</a:t>
            </a:r>
            <a:endParaRPr lang="en-US" sz="900" dirty="0"/>
          </a:p>
        </p:txBody>
      </p:sp>
      <p:sp>
        <p:nvSpPr>
          <p:cNvPr id="21" name="Text 19"/>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F4B740"/>
                </a:solidFill>
                <a:latin typeface="Calibri" pitchFamily="34" charset="0"/>
                <a:ea typeface="Calibri" pitchFamily="34" charset="-122"/>
                <a:cs typeface="Calibri" pitchFamily="34" charset="-120"/>
              </a:rPr>
              <a:t>FOR EVERY EMPLOYEE · YOUR ROLE</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You don't need to code to defend</a:t>
            </a:r>
            <a:endParaRPr lang="en-US" sz="3800" dirty="0"/>
          </a:p>
        </p:txBody>
      </p:sp>
      <p:sp>
        <p:nvSpPr>
          <p:cNvPr id="4" name="Shape 2"/>
          <p:cNvSpPr/>
          <p:nvPr/>
        </p:nvSpPr>
        <p:spPr>
          <a:xfrm>
            <a:off x="640080" y="2194560"/>
            <a:ext cx="3429000" cy="3566160"/>
          </a:xfrm>
          <a:prstGeom prst="roundRect">
            <a:avLst>
              <a:gd name="adj" fmla="val 2400"/>
            </a:avLst>
          </a:prstGeom>
          <a:solidFill>
            <a:srgbClr val="1A1F2E"/>
          </a:solidFill>
          <a:ln w="12700">
            <a:solidFill>
              <a:srgbClr val="2A3040"/>
            </a:solidFill>
            <a:prstDash val="solid"/>
          </a:ln>
        </p:spPr>
      </p:sp>
      <p:sp>
        <p:nvSpPr>
          <p:cNvPr id="5" name="Shape 3"/>
          <p:cNvSpPr/>
          <p:nvPr/>
        </p:nvSpPr>
        <p:spPr>
          <a:xfrm>
            <a:off x="640080" y="2194560"/>
            <a:ext cx="3429000" cy="54864"/>
          </a:xfrm>
          <a:prstGeom prst="rect">
            <a:avLst/>
          </a:prstGeom>
          <a:solidFill>
            <a:srgbClr val="46D0D8"/>
          </a:solidFill>
          <a:ln/>
        </p:spPr>
      </p:sp>
      <p:sp>
        <p:nvSpPr>
          <p:cNvPr id="6" name="Text 4"/>
          <p:cNvSpPr/>
          <p:nvPr/>
        </p:nvSpPr>
        <p:spPr>
          <a:xfrm>
            <a:off x="914400" y="2468880"/>
            <a:ext cx="2880360" cy="274320"/>
          </a:xfrm>
          <a:prstGeom prst="rect">
            <a:avLst/>
          </a:prstGeom>
          <a:noFill/>
          <a:ln/>
        </p:spPr>
        <p:txBody>
          <a:bodyPr wrap="square" rtlCol="0" anchor="ctr"/>
          <a:lstStyle/>
          <a:p>
            <a:pPr indent="0" marL="0">
              <a:buNone/>
            </a:pPr>
            <a:r>
              <a:rPr lang="en-US" sz="1100" b="1" spc="200" kern="0" dirty="0">
                <a:solidFill>
                  <a:srgbClr val="46D0D8"/>
                </a:solidFill>
                <a:latin typeface="Calibri" pitchFamily="34" charset="0"/>
                <a:ea typeface="Calibri" pitchFamily="34" charset="-122"/>
                <a:cs typeface="Calibri" pitchFamily="34" charset="-120"/>
              </a:rPr>
              <a:t>SPOT IT</a:t>
            </a:r>
            <a:endParaRPr lang="en-US" sz="1100" dirty="0"/>
          </a:p>
        </p:txBody>
      </p:sp>
      <p:sp>
        <p:nvSpPr>
          <p:cNvPr id="7" name="Text 5"/>
          <p:cNvSpPr/>
          <p:nvPr/>
        </p:nvSpPr>
        <p:spPr>
          <a:xfrm>
            <a:off x="914400" y="2834640"/>
            <a:ext cx="2880360" cy="457200"/>
          </a:xfrm>
          <a:prstGeom prst="rect">
            <a:avLst/>
          </a:prstGeom>
          <a:noFill/>
          <a:ln/>
        </p:spPr>
        <p:txBody>
          <a:bodyPr wrap="square" rtlCol="0" anchor="ctr"/>
          <a:lstStyle/>
          <a:p>
            <a:pPr indent="0" marL="0">
              <a:buNone/>
            </a:pPr>
            <a:r>
              <a:rPr lang="en-US" sz="1900" b="1" dirty="0">
                <a:solidFill>
                  <a:srgbClr val="EBEDF3"/>
                </a:solidFill>
                <a:latin typeface="Cambria" pitchFamily="34" charset="0"/>
                <a:ea typeface="Cambria" pitchFamily="34" charset="-122"/>
                <a:cs typeface="Cambria" pitchFamily="34" charset="-120"/>
              </a:rPr>
              <a:t>Notice the mismatch</a:t>
            </a:r>
            <a:endParaRPr lang="en-US" sz="1900" dirty="0"/>
          </a:p>
        </p:txBody>
      </p:sp>
      <p:sp>
        <p:nvSpPr>
          <p:cNvPr id="8" name="Text 6"/>
          <p:cNvSpPr/>
          <p:nvPr/>
        </p:nvSpPr>
        <p:spPr>
          <a:xfrm>
            <a:off x="914400" y="3401568"/>
            <a:ext cx="2880360" cy="2194560"/>
          </a:xfrm>
          <a:prstGeom prst="rect">
            <a:avLst/>
          </a:prstGeom>
          <a:noFill/>
          <a:ln/>
        </p:spPr>
        <p:txBody>
          <a:bodyPr wrap="square" rtlCol="0" anchor="t"/>
          <a:lstStyle/>
          <a:p>
            <a:pPr indent="0" marL="0">
              <a:lnSpc>
                <a:spcPct val="115000"/>
              </a:lnSpc>
              <a:buNone/>
            </a:pPr>
            <a:r>
              <a:rPr lang="en-US" sz="1350" dirty="0">
                <a:solidFill>
                  <a:srgbClr val="A6ADC0"/>
                </a:solidFill>
                <a:latin typeface="Calibri" pitchFamily="34" charset="0"/>
                <a:ea typeface="Calibri" pitchFamily="34" charset="-122"/>
                <a:cs typeface="Calibri" pitchFamily="34" charset="-120"/>
              </a:rPr>
              <a:t>If an agent does something no one asked for — moves data, changes records — treat it as suspicious, even when it sounds confident.</a:t>
            </a:r>
            <a:endParaRPr lang="en-US" sz="1350" dirty="0"/>
          </a:p>
        </p:txBody>
      </p:sp>
      <p:sp>
        <p:nvSpPr>
          <p:cNvPr id="9" name="Shape 7"/>
          <p:cNvSpPr/>
          <p:nvPr/>
        </p:nvSpPr>
        <p:spPr>
          <a:xfrm>
            <a:off x="4361688" y="2194560"/>
            <a:ext cx="3429000" cy="3566160"/>
          </a:xfrm>
          <a:prstGeom prst="roundRect">
            <a:avLst>
              <a:gd name="adj" fmla="val 2400"/>
            </a:avLst>
          </a:prstGeom>
          <a:solidFill>
            <a:srgbClr val="1A1F2E"/>
          </a:solidFill>
          <a:ln w="12700">
            <a:solidFill>
              <a:srgbClr val="2A3040"/>
            </a:solidFill>
            <a:prstDash val="solid"/>
          </a:ln>
        </p:spPr>
      </p:sp>
      <p:sp>
        <p:nvSpPr>
          <p:cNvPr id="10" name="Shape 8"/>
          <p:cNvSpPr/>
          <p:nvPr/>
        </p:nvSpPr>
        <p:spPr>
          <a:xfrm>
            <a:off x="4361688" y="2194560"/>
            <a:ext cx="3429000" cy="54864"/>
          </a:xfrm>
          <a:prstGeom prst="rect">
            <a:avLst/>
          </a:prstGeom>
          <a:solidFill>
            <a:srgbClr val="46D0D8"/>
          </a:solidFill>
          <a:ln/>
        </p:spPr>
      </p:sp>
      <p:sp>
        <p:nvSpPr>
          <p:cNvPr id="11" name="Text 9"/>
          <p:cNvSpPr/>
          <p:nvPr/>
        </p:nvSpPr>
        <p:spPr>
          <a:xfrm>
            <a:off x="4636008" y="2468880"/>
            <a:ext cx="2880360" cy="274320"/>
          </a:xfrm>
          <a:prstGeom prst="rect">
            <a:avLst/>
          </a:prstGeom>
          <a:noFill/>
          <a:ln/>
        </p:spPr>
        <p:txBody>
          <a:bodyPr wrap="square" rtlCol="0" anchor="ctr"/>
          <a:lstStyle/>
          <a:p>
            <a:pPr indent="0" marL="0">
              <a:buNone/>
            </a:pPr>
            <a:r>
              <a:rPr lang="en-US" sz="1100" b="1" spc="200" kern="0" dirty="0">
                <a:solidFill>
                  <a:srgbClr val="46D0D8"/>
                </a:solidFill>
                <a:latin typeface="Calibri" pitchFamily="34" charset="0"/>
                <a:ea typeface="Calibri" pitchFamily="34" charset="-122"/>
                <a:cs typeface="Calibri" pitchFamily="34" charset="-120"/>
              </a:rPr>
              <a:t>DON'T FEED IT</a:t>
            </a:r>
            <a:endParaRPr lang="en-US" sz="1100" dirty="0"/>
          </a:p>
        </p:txBody>
      </p:sp>
      <p:sp>
        <p:nvSpPr>
          <p:cNvPr id="12" name="Text 10"/>
          <p:cNvSpPr/>
          <p:nvPr/>
        </p:nvSpPr>
        <p:spPr>
          <a:xfrm>
            <a:off x="4636008" y="2834640"/>
            <a:ext cx="2880360" cy="457200"/>
          </a:xfrm>
          <a:prstGeom prst="rect">
            <a:avLst/>
          </a:prstGeom>
          <a:noFill/>
          <a:ln/>
        </p:spPr>
        <p:txBody>
          <a:bodyPr wrap="square" rtlCol="0" anchor="ctr"/>
          <a:lstStyle/>
          <a:p>
            <a:pPr indent="0" marL="0">
              <a:buNone/>
            </a:pPr>
            <a:r>
              <a:rPr lang="en-US" sz="1900" b="1" dirty="0">
                <a:solidFill>
                  <a:srgbClr val="EBEDF3"/>
                </a:solidFill>
                <a:latin typeface="Cambria" pitchFamily="34" charset="0"/>
                <a:ea typeface="Cambria" pitchFamily="34" charset="-122"/>
                <a:cs typeface="Cambria" pitchFamily="34" charset="-120"/>
              </a:rPr>
              <a:t>Guard what you share</a:t>
            </a:r>
            <a:endParaRPr lang="en-US" sz="1900" dirty="0"/>
          </a:p>
        </p:txBody>
      </p:sp>
      <p:sp>
        <p:nvSpPr>
          <p:cNvPr id="13" name="Text 11"/>
          <p:cNvSpPr/>
          <p:nvPr/>
        </p:nvSpPr>
        <p:spPr>
          <a:xfrm>
            <a:off x="4636008" y="3401568"/>
            <a:ext cx="2880360" cy="2194560"/>
          </a:xfrm>
          <a:prstGeom prst="rect">
            <a:avLst/>
          </a:prstGeom>
          <a:noFill/>
          <a:ln/>
        </p:spPr>
        <p:txBody>
          <a:bodyPr wrap="square" rtlCol="0" anchor="t"/>
          <a:lstStyle/>
          <a:p>
            <a:pPr indent="0" marL="0">
              <a:lnSpc>
                <a:spcPct val="115000"/>
              </a:lnSpc>
              <a:buNone/>
            </a:pPr>
            <a:r>
              <a:rPr lang="en-US" sz="1350" dirty="0">
                <a:solidFill>
                  <a:srgbClr val="A6ADC0"/>
                </a:solidFill>
                <a:latin typeface="Calibri" pitchFamily="34" charset="0"/>
                <a:ea typeface="Calibri" pitchFamily="34" charset="-122"/>
                <a:cs typeface="Calibri" pitchFamily="34" charset="-120"/>
              </a:rPr>
              <a:t>Don't paste secrets, credentials, or whole records into an agent. Be wary of outside documents an agent will read and act on.</a:t>
            </a:r>
            <a:endParaRPr lang="en-US" sz="1350" dirty="0"/>
          </a:p>
        </p:txBody>
      </p:sp>
      <p:sp>
        <p:nvSpPr>
          <p:cNvPr id="14" name="Shape 12"/>
          <p:cNvSpPr/>
          <p:nvPr/>
        </p:nvSpPr>
        <p:spPr>
          <a:xfrm>
            <a:off x="8083296" y="2194560"/>
            <a:ext cx="3429000" cy="3566160"/>
          </a:xfrm>
          <a:prstGeom prst="roundRect">
            <a:avLst>
              <a:gd name="adj" fmla="val 2400"/>
            </a:avLst>
          </a:prstGeom>
          <a:solidFill>
            <a:srgbClr val="1A1F2E"/>
          </a:solidFill>
          <a:ln w="12700">
            <a:solidFill>
              <a:srgbClr val="2A3040"/>
            </a:solidFill>
            <a:prstDash val="solid"/>
          </a:ln>
        </p:spPr>
      </p:sp>
      <p:sp>
        <p:nvSpPr>
          <p:cNvPr id="15" name="Shape 13"/>
          <p:cNvSpPr/>
          <p:nvPr/>
        </p:nvSpPr>
        <p:spPr>
          <a:xfrm>
            <a:off x="8083296" y="2194560"/>
            <a:ext cx="3429000" cy="54864"/>
          </a:xfrm>
          <a:prstGeom prst="rect">
            <a:avLst/>
          </a:prstGeom>
          <a:solidFill>
            <a:srgbClr val="57D6A0"/>
          </a:solidFill>
          <a:ln/>
        </p:spPr>
      </p:sp>
      <p:sp>
        <p:nvSpPr>
          <p:cNvPr id="16" name="Text 14"/>
          <p:cNvSpPr/>
          <p:nvPr/>
        </p:nvSpPr>
        <p:spPr>
          <a:xfrm>
            <a:off x="8357616" y="2468880"/>
            <a:ext cx="2880360" cy="274320"/>
          </a:xfrm>
          <a:prstGeom prst="rect">
            <a:avLst/>
          </a:prstGeom>
          <a:noFill/>
          <a:ln/>
        </p:spPr>
        <p:txBody>
          <a:bodyPr wrap="square" rtlCol="0" anchor="ctr"/>
          <a:lstStyle/>
          <a:p>
            <a:pPr indent="0" marL="0">
              <a:buNone/>
            </a:pPr>
            <a:r>
              <a:rPr lang="en-US" sz="1100" b="1" spc="200" kern="0" dirty="0">
                <a:solidFill>
                  <a:srgbClr val="57D6A0"/>
                </a:solidFill>
                <a:latin typeface="Calibri" pitchFamily="34" charset="0"/>
                <a:ea typeface="Calibri" pitchFamily="34" charset="-122"/>
                <a:cs typeface="Calibri" pitchFamily="34" charset="-120"/>
              </a:rPr>
              <a:t>REPORT IT</a:t>
            </a:r>
            <a:endParaRPr lang="en-US" sz="1100" dirty="0"/>
          </a:p>
        </p:txBody>
      </p:sp>
      <p:sp>
        <p:nvSpPr>
          <p:cNvPr id="17" name="Text 15"/>
          <p:cNvSpPr/>
          <p:nvPr/>
        </p:nvSpPr>
        <p:spPr>
          <a:xfrm>
            <a:off x="8357616" y="2834640"/>
            <a:ext cx="2880360" cy="457200"/>
          </a:xfrm>
          <a:prstGeom prst="rect">
            <a:avLst/>
          </a:prstGeom>
          <a:noFill/>
          <a:ln/>
        </p:spPr>
        <p:txBody>
          <a:bodyPr wrap="square" rtlCol="0" anchor="ctr"/>
          <a:lstStyle/>
          <a:p>
            <a:pPr indent="0" marL="0">
              <a:buNone/>
            </a:pPr>
            <a:r>
              <a:rPr lang="en-US" sz="1900" b="1" dirty="0">
                <a:solidFill>
                  <a:srgbClr val="EBEDF3"/>
                </a:solidFill>
                <a:latin typeface="Cambria" pitchFamily="34" charset="0"/>
                <a:ea typeface="Cambria" pitchFamily="34" charset="-122"/>
                <a:cs typeface="Cambria" pitchFamily="34" charset="-120"/>
              </a:rPr>
              <a:t>Raise it fast</a:t>
            </a:r>
            <a:endParaRPr lang="en-US" sz="1900" dirty="0"/>
          </a:p>
        </p:txBody>
      </p:sp>
      <p:sp>
        <p:nvSpPr>
          <p:cNvPr id="18" name="Text 16"/>
          <p:cNvSpPr/>
          <p:nvPr/>
        </p:nvSpPr>
        <p:spPr>
          <a:xfrm>
            <a:off x="8357616" y="3401568"/>
            <a:ext cx="2880360" cy="2194560"/>
          </a:xfrm>
          <a:prstGeom prst="rect">
            <a:avLst/>
          </a:prstGeom>
          <a:noFill/>
          <a:ln/>
        </p:spPr>
        <p:txBody>
          <a:bodyPr wrap="square" rtlCol="0" anchor="t"/>
          <a:lstStyle/>
          <a:p>
            <a:pPr indent="0" marL="0">
              <a:lnSpc>
                <a:spcPct val="115000"/>
              </a:lnSpc>
              <a:buNone/>
            </a:pPr>
            <a:r>
              <a:rPr lang="en-US" sz="1350" dirty="0">
                <a:solidFill>
                  <a:srgbClr val="A6ADC0"/>
                </a:solidFill>
                <a:latin typeface="Calibri" pitchFamily="34" charset="0"/>
                <a:ea typeface="Calibri" pitchFamily="34" charset="-122"/>
                <a:cs typeface="Calibri" pitchFamily="34" charset="-120"/>
              </a:rPr>
              <a:t>Report odd agent behaviour to security immediately. At machine speed, minutes matter — an early report contains the blast radius.</a:t>
            </a:r>
            <a:endParaRPr lang="en-US" sz="1350" dirty="0"/>
          </a:p>
        </p:txBody>
      </p:sp>
      <p:sp>
        <p:nvSpPr>
          <p:cNvPr id="19" name="Text 17"/>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ASI10:2026 · Rogue Agents</a:t>
            </a:r>
            <a:endParaRPr lang="en-US" sz="900" dirty="0"/>
          </a:p>
        </p:txBody>
      </p:sp>
      <p:sp>
        <p:nvSpPr>
          <p:cNvPr id="20" name="Text 18"/>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46D0D8"/>
                </a:solidFill>
                <a:latin typeface="Calibri" pitchFamily="34" charset="0"/>
                <a:ea typeface="Calibri" pitchFamily="34" charset="-122"/>
                <a:cs typeface="Calibri" pitchFamily="34" charset="-120"/>
              </a:rPr>
              <a:t>DETECTION</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Signals worth alerting on</a:t>
            </a:r>
            <a:endParaRPr lang="en-US" sz="3800" dirty="0"/>
          </a:p>
        </p:txBody>
      </p:sp>
      <p:sp>
        <p:nvSpPr>
          <p:cNvPr id="4" name="Shape 2"/>
          <p:cNvSpPr/>
          <p:nvPr/>
        </p:nvSpPr>
        <p:spPr>
          <a:xfrm>
            <a:off x="640080" y="1828800"/>
            <a:ext cx="10881360" cy="932688"/>
          </a:xfrm>
          <a:prstGeom prst="roundRect">
            <a:avLst>
              <a:gd name="adj" fmla="val 8824"/>
            </a:avLst>
          </a:prstGeom>
          <a:solidFill>
            <a:srgbClr val="1A1F2E"/>
          </a:solidFill>
          <a:ln w="12700">
            <a:solidFill>
              <a:srgbClr val="2A3040"/>
            </a:solidFill>
            <a:prstDash val="solid"/>
          </a:ln>
        </p:spPr>
      </p:sp>
      <p:sp>
        <p:nvSpPr>
          <p:cNvPr id="5" name="Shape 3"/>
          <p:cNvSpPr/>
          <p:nvPr/>
        </p:nvSpPr>
        <p:spPr>
          <a:xfrm>
            <a:off x="868680" y="2084832"/>
            <a:ext cx="1417320" cy="420624"/>
          </a:xfrm>
          <a:prstGeom prst="roundRect">
            <a:avLst>
              <a:gd name="adj" fmla="val 13043"/>
            </a:avLst>
          </a:prstGeom>
          <a:solidFill>
            <a:srgbClr val="141824"/>
          </a:solidFill>
          <a:ln w="12700">
            <a:solidFill>
              <a:srgbClr val="46D0D8"/>
            </a:solidFill>
            <a:prstDash val="solid"/>
          </a:ln>
        </p:spPr>
      </p:sp>
      <p:sp>
        <p:nvSpPr>
          <p:cNvPr id="6" name="Text 4"/>
          <p:cNvSpPr/>
          <p:nvPr/>
        </p:nvSpPr>
        <p:spPr>
          <a:xfrm>
            <a:off x="868680" y="2084832"/>
            <a:ext cx="1417320" cy="420624"/>
          </a:xfrm>
          <a:prstGeom prst="rect">
            <a:avLst/>
          </a:prstGeom>
          <a:noFill/>
          <a:ln/>
        </p:spPr>
        <p:txBody>
          <a:bodyPr wrap="square" lIns="0" tIns="0" rIns="0" bIns="0" rtlCol="0" anchor="ctr"/>
          <a:lstStyle/>
          <a:p>
            <a:pPr algn="ctr" indent="0" marL="0">
              <a:buNone/>
            </a:pPr>
            <a:r>
              <a:rPr lang="en-US" sz="1050" b="1" dirty="0">
                <a:solidFill>
                  <a:srgbClr val="46D0D8"/>
                </a:solidFill>
                <a:latin typeface="Consolas" pitchFamily="34" charset="0"/>
                <a:ea typeface="Consolas" pitchFamily="34" charset="-122"/>
                <a:cs typeface="Consolas" pitchFamily="34" charset="-120"/>
              </a:rPr>
              <a:t>DRIFT</a:t>
            </a:r>
            <a:endParaRPr lang="en-US" sz="1050" dirty="0"/>
          </a:p>
        </p:txBody>
      </p:sp>
      <p:sp>
        <p:nvSpPr>
          <p:cNvPr id="7" name="Text 5"/>
          <p:cNvSpPr/>
          <p:nvPr/>
        </p:nvSpPr>
        <p:spPr>
          <a:xfrm>
            <a:off x="2468880" y="1920240"/>
            <a:ext cx="8823960" cy="749808"/>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Objective divergence.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Behaviour trending away from the intended goal over time.</a:t>
            </a:r>
            <a:endParaRPr lang="en-US" sz="1350" dirty="0"/>
          </a:p>
        </p:txBody>
      </p:sp>
      <p:sp>
        <p:nvSpPr>
          <p:cNvPr id="8" name="Shape 6"/>
          <p:cNvSpPr/>
          <p:nvPr/>
        </p:nvSpPr>
        <p:spPr>
          <a:xfrm>
            <a:off x="640080" y="2880360"/>
            <a:ext cx="10881360" cy="932688"/>
          </a:xfrm>
          <a:prstGeom prst="roundRect">
            <a:avLst>
              <a:gd name="adj" fmla="val 8824"/>
            </a:avLst>
          </a:prstGeom>
          <a:solidFill>
            <a:srgbClr val="1A1F2E"/>
          </a:solidFill>
          <a:ln w="12700">
            <a:solidFill>
              <a:srgbClr val="2A3040"/>
            </a:solidFill>
            <a:prstDash val="solid"/>
          </a:ln>
        </p:spPr>
      </p:sp>
      <p:sp>
        <p:nvSpPr>
          <p:cNvPr id="9" name="Shape 7"/>
          <p:cNvSpPr/>
          <p:nvPr/>
        </p:nvSpPr>
        <p:spPr>
          <a:xfrm>
            <a:off x="868680" y="3136392"/>
            <a:ext cx="1417320" cy="420624"/>
          </a:xfrm>
          <a:prstGeom prst="roundRect">
            <a:avLst>
              <a:gd name="adj" fmla="val 13043"/>
            </a:avLst>
          </a:prstGeom>
          <a:solidFill>
            <a:srgbClr val="141824"/>
          </a:solidFill>
          <a:ln w="12700">
            <a:solidFill>
              <a:srgbClr val="46D0D8"/>
            </a:solidFill>
            <a:prstDash val="solid"/>
          </a:ln>
        </p:spPr>
      </p:sp>
      <p:sp>
        <p:nvSpPr>
          <p:cNvPr id="10" name="Text 8"/>
          <p:cNvSpPr/>
          <p:nvPr/>
        </p:nvSpPr>
        <p:spPr>
          <a:xfrm>
            <a:off x="868680" y="3136392"/>
            <a:ext cx="1417320" cy="420624"/>
          </a:xfrm>
          <a:prstGeom prst="rect">
            <a:avLst/>
          </a:prstGeom>
          <a:noFill/>
          <a:ln/>
        </p:spPr>
        <p:txBody>
          <a:bodyPr wrap="square" lIns="0" tIns="0" rIns="0" bIns="0" rtlCol="0" anchor="ctr"/>
          <a:lstStyle/>
          <a:p>
            <a:pPr algn="ctr" indent="0" marL="0">
              <a:buNone/>
            </a:pPr>
            <a:r>
              <a:rPr lang="en-US" sz="1050" b="1" dirty="0">
                <a:solidFill>
                  <a:srgbClr val="46D0D8"/>
                </a:solidFill>
                <a:latin typeface="Consolas" pitchFamily="34" charset="0"/>
                <a:ea typeface="Consolas" pitchFamily="34" charset="-122"/>
                <a:cs typeface="Consolas" pitchFamily="34" charset="-120"/>
              </a:rPr>
              <a:t>PROXY</a:t>
            </a:r>
            <a:endParaRPr lang="en-US" sz="1050" dirty="0"/>
          </a:p>
        </p:txBody>
      </p:sp>
      <p:sp>
        <p:nvSpPr>
          <p:cNvPr id="11" name="Text 9"/>
          <p:cNvSpPr/>
          <p:nvPr/>
        </p:nvSpPr>
        <p:spPr>
          <a:xfrm>
            <a:off x="2468880" y="2971800"/>
            <a:ext cx="8823960" cy="749808"/>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Metric gaming.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A tracked proxy rising while the real outcome doesn't.</a:t>
            </a:r>
            <a:endParaRPr lang="en-US" sz="1350" dirty="0"/>
          </a:p>
        </p:txBody>
      </p:sp>
      <p:sp>
        <p:nvSpPr>
          <p:cNvPr id="12" name="Shape 10"/>
          <p:cNvSpPr/>
          <p:nvPr/>
        </p:nvSpPr>
        <p:spPr>
          <a:xfrm>
            <a:off x="640080" y="3931920"/>
            <a:ext cx="10881360" cy="932688"/>
          </a:xfrm>
          <a:prstGeom prst="roundRect">
            <a:avLst>
              <a:gd name="adj" fmla="val 8824"/>
            </a:avLst>
          </a:prstGeom>
          <a:solidFill>
            <a:srgbClr val="1A1F2E"/>
          </a:solidFill>
          <a:ln w="12700">
            <a:solidFill>
              <a:srgbClr val="2A3040"/>
            </a:solidFill>
            <a:prstDash val="solid"/>
          </a:ln>
        </p:spPr>
      </p:sp>
      <p:sp>
        <p:nvSpPr>
          <p:cNvPr id="13" name="Shape 11"/>
          <p:cNvSpPr/>
          <p:nvPr/>
        </p:nvSpPr>
        <p:spPr>
          <a:xfrm>
            <a:off x="868680" y="4187952"/>
            <a:ext cx="1417320" cy="420624"/>
          </a:xfrm>
          <a:prstGeom prst="roundRect">
            <a:avLst>
              <a:gd name="adj" fmla="val 13043"/>
            </a:avLst>
          </a:prstGeom>
          <a:solidFill>
            <a:srgbClr val="141824"/>
          </a:solidFill>
          <a:ln w="12700">
            <a:solidFill>
              <a:srgbClr val="46D0D8"/>
            </a:solidFill>
            <a:prstDash val="solid"/>
          </a:ln>
        </p:spPr>
      </p:sp>
      <p:sp>
        <p:nvSpPr>
          <p:cNvPr id="14" name="Text 12"/>
          <p:cNvSpPr/>
          <p:nvPr/>
        </p:nvSpPr>
        <p:spPr>
          <a:xfrm>
            <a:off x="868680" y="4187952"/>
            <a:ext cx="1417320" cy="420624"/>
          </a:xfrm>
          <a:prstGeom prst="rect">
            <a:avLst/>
          </a:prstGeom>
          <a:noFill/>
          <a:ln/>
        </p:spPr>
        <p:txBody>
          <a:bodyPr wrap="square" lIns="0" tIns="0" rIns="0" bIns="0" rtlCol="0" anchor="ctr"/>
          <a:lstStyle/>
          <a:p>
            <a:pPr algn="ctr" indent="0" marL="0">
              <a:buNone/>
            </a:pPr>
            <a:r>
              <a:rPr lang="en-US" sz="1050" b="1" dirty="0">
                <a:solidFill>
                  <a:srgbClr val="46D0D8"/>
                </a:solidFill>
                <a:latin typeface="Consolas" pitchFamily="34" charset="0"/>
                <a:ea typeface="Consolas" pitchFamily="34" charset="-122"/>
                <a:cs typeface="Consolas" pitchFamily="34" charset="-120"/>
              </a:rPr>
              <a:t>COORDINATION</a:t>
            </a:r>
            <a:endParaRPr lang="en-US" sz="1050" dirty="0"/>
          </a:p>
        </p:txBody>
      </p:sp>
      <p:sp>
        <p:nvSpPr>
          <p:cNvPr id="15" name="Text 13"/>
          <p:cNvSpPr/>
          <p:nvPr/>
        </p:nvSpPr>
        <p:spPr>
          <a:xfrm>
            <a:off x="2468880" y="4023360"/>
            <a:ext cx="8823960" cy="749808"/>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Collusion pattern.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Agents interacting in ways that defeat individual limits.</a:t>
            </a:r>
            <a:endParaRPr lang="en-US" sz="1350" dirty="0"/>
          </a:p>
        </p:txBody>
      </p:sp>
      <p:sp>
        <p:nvSpPr>
          <p:cNvPr id="16" name="Shape 14"/>
          <p:cNvSpPr/>
          <p:nvPr/>
        </p:nvSpPr>
        <p:spPr>
          <a:xfrm>
            <a:off x="640080" y="4983480"/>
            <a:ext cx="10881360" cy="932688"/>
          </a:xfrm>
          <a:prstGeom prst="roundRect">
            <a:avLst>
              <a:gd name="adj" fmla="val 8824"/>
            </a:avLst>
          </a:prstGeom>
          <a:solidFill>
            <a:srgbClr val="1A1F2E"/>
          </a:solidFill>
          <a:ln w="12700">
            <a:solidFill>
              <a:srgbClr val="2A3040"/>
            </a:solidFill>
            <a:prstDash val="solid"/>
          </a:ln>
        </p:spPr>
      </p:sp>
      <p:sp>
        <p:nvSpPr>
          <p:cNvPr id="17" name="Shape 15"/>
          <p:cNvSpPr/>
          <p:nvPr/>
        </p:nvSpPr>
        <p:spPr>
          <a:xfrm>
            <a:off x="868680" y="5239512"/>
            <a:ext cx="1417320" cy="420624"/>
          </a:xfrm>
          <a:prstGeom prst="roundRect">
            <a:avLst>
              <a:gd name="adj" fmla="val 13043"/>
            </a:avLst>
          </a:prstGeom>
          <a:solidFill>
            <a:srgbClr val="141824"/>
          </a:solidFill>
          <a:ln w="12700">
            <a:solidFill>
              <a:srgbClr val="46D0D8"/>
            </a:solidFill>
            <a:prstDash val="solid"/>
          </a:ln>
        </p:spPr>
      </p:sp>
      <p:sp>
        <p:nvSpPr>
          <p:cNvPr id="18" name="Text 16"/>
          <p:cNvSpPr/>
          <p:nvPr/>
        </p:nvSpPr>
        <p:spPr>
          <a:xfrm>
            <a:off x="868680" y="5239512"/>
            <a:ext cx="1417320" cy="420624"/>
          </a:xfrm>
          <a:prstGeom prst="rect">
            <a:avLst/>
          </a:prstGeom>
          <a:noFill/>
          <a:ln/>
        </p:spPr>
        <p:txBody>
          <a:bodyPr wrap="square" lIns="0" tIns="0" rIns="0" bIns="0" rtlCol="0" anchor="ctr"/>
          <a:lstStyle/>
          <a:p>
            <a:pPr algn="ctr" indent="0" marL="0">
              <a:buNone/>
            </a:pPr>
            <a:r>
              <a:rPr lang="en-US" sz="1050" b="1" dirty="0">
                <a:solidFill>
                  <a:srgbClr val="46D0D8"/>
                </a:solidFill>
                <a:latin typeface="Consolas" pitchFamily="34" charset="0"/>
                <a:ea typeface="Consolas" pitchFamily="34" charset="-122"/>
                <a:cs typeface="Consolas" pitchFamily="34" charset="-120"/>
              </a:rPr>
              <a:t>BOUNDARY</a:t>
            </a:r>
            <a:endParaRPr lang="en-US" sz="1050" dirty="0"/>
          </a:p>
        </p:txBody>
      </p:sp>
      <p:sp>
        <p:nvSpPr>
          <p:cNvPr id="19" name="Text 17"/>
          <p:cNvSpPr/>
          <p:nvPr/>
        </p:nvSpPr>
        <p:spPr>
          <a:xfrm>
            <a:off x="2468880" y="5074920"/>
            <a:ext cx="8823960" cy="749808"/>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Scope breach.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An agent acting outside its domain, spend, or reach.</a:t>
            </a:r>
            <a:endParaRPr lang="en-US" sz="1350" dirty="0"/>
          </a:p>
        </p:txBody>
      </p:sp>
      <p:sp>
        <p:nvSpPr>
          <p:cNvPr id="20" name="Text 18"/>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ASI10:2026 · Rogue Agents</a:t>
            </a:r>
            <a:endParaRPr lang="en-US" sz="900" dirty="0"/>
          </a:p>
        </p:txBody>
      </p:sp>
      <p:sp>
        <p:nvSpPr>
          <p:cNvPr id="21" name="Text 19"/>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FF5A5A"/>
                </a:solidFill>
                <a:latin typeface="Calibri" pitchFamily="34" charset="0"/>
                <a:ea typeface="Calibri" pitchFamily="34" charset="-122"/>
                <a:cs typeface="Calibri" pitchFamily="34" charset="-120"/>
              </a:rPr>
              <a:t>RED-TEAM DRILL</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How to test your agent</a:t>
            </a:r>
            <a:endParaRPr lang="en-US" sz="3800" dirty="0"/>
          </a:p>
        </p:txBody>
      </p:sp>
      <p:sp>
        <p:nvSpPr>
          <p:cNvPr id="4" name="Shape 2"/>
          <p:cNvSpPr/>
          <p:nvPr/>
        </p:nvSpPr>
        <p:spPr>
          <a:xfrm>
            <a:off x="640080" y="1828800"/>
            <a:ext cx="10881360" cy="932688"/>
          </a:xfrm>
          <a:prstGeom prst="roundRect">
            <a:avLst>
              <a:gd name="adj" fmla="val 8824"/>
            </a:avLst>
          </a:prstGeom>
          <a:solidFill>
            <a:srgbClr val="1A1F2E"/>
          </a:solidFill>
          <a:ln w="12700">
            <a:solidFill>
              <a:srgbClr val="2A3040"/>
            </a:solidFill>
            <a:prstDash val="solid"/>
          </a:ln>
        </p:spPr>
      </p:sp>
      <p:sp>
        <p:nvSpPr>
          <p:cNvPr id="5" name="Shape 3"/>
          <p:cNvSpPr/>
          <p:nvPr/>
        </p:nvSpPr>
        <p:spPr>
          <a:xfrm>
            <a:off x="868680" y="2084832"/>
            <a:ext cx="1417320" cy="420624"/>
          </a:xfrm>
          <a:prstGeom prst="roundRect">
            <a:avLst>
              <a:gd name="adj" fmla="val 13043"/>
            </a:avLst>
          </a:prstGeom>
          <a:solidFill>
            <a:srgbClr val="141824"/>
          </a:solidFill>
          <a:ln w="12700">
            <a:solidFill>
              <a:srgbClr val="FF5A5A"/>
            </a:solidFill>
            <a:prstDash val="solid"/>
          </a:ln>
        </p:spPr>
      </p:sp>
      <p:sp>
        <p:nvSpPr>
          <p:cNvPr id="6" name="Text 4"/>
          <p:cNvSpPr/>
          <p:nvPr/>
        </p:nvSpPr>
        <p:spPr>
          <a:xfrm>
            <a:off x="868680" y="2084832"/>
            <a:ext cx="1417320" cy="420624"/>
          </a:xfrm>
          <a:prstGeom prst="rect">
            <a:avLst/>
          </a:prstGeom>
          <a:noFill/>
          <a:ln/>
        </p:spPr>
        <p:txBody>
          <a:bodyPr wrap="square" lIns="0" tIns="0" rIns="0" bIns="0" rtlCol="0" anchor="ctr"/>
          <a:lstStyle/>
          <a:p>
            <a:pPr algn="ctr" indent="0" marL="0">
              <a:buNone/>
            </a:pPr>
            <a:r>
              <a:rPr lang="en-US" sz="1050" b="1" dirty="0">
                <a:solidFill>
                  <a:srgbClr val="FF5A5A"/>
                </a:solidFill>
                <a:latin typeface="Consolas" pitchFamily="34" charset="0"/>
                <a:ea typeface="Consolas" pitchFamily="34" charset="-122"/>
                <a:cs typeface="Consolas" pitchFamily="34" charset="-120"/>
              </a:rPr>
              <a:t>PROBE 1</a:t>
            </a:r>
            <a:endParaRPr lang="en-US" sz="1050" dirty="0"/>
          </a:p>
        </p:txBody>
      </p:sp>
      <p:sp>
        <p:nvSpPr>
          <p:cNvPr id="7" name="Text 5"/>
          <p:cNvSpPr/>
          <p:nvPr/>
        </p:nvSpPr>
        <p:spPr>
          <a:xfrm>
            <a:off x="2468880" y="1920240"/>
            <a:ext cx="8823960" cy="749808"/>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Long-horizon drift.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Run the agent over many steps. Pass = monitoring flags drift before harm.</a:t>
            </a:r>
            <a:endParaRPr lang="en-US" sz="1350" dirty="0"/>
          </a:p>
        </p:txBody>
      </p:sp>
      <p:sp>
        <p:nvSpPr>
          <p:cNvPr id="8" name="Shape 6"/>
          <p:cNvSpPr/>
          <p:nvPr/>
        </p:nvSpPr>
        <p:spPr>
          <a:xfrm>
            <a:off x="640080" y="2880360"/>
            <a:ext cx="10881360" cy="932688"/>
          </a:xfrm>
          <a:prstGeom prst="roundRect">
            <a:avLst>
              <a:gd name="adj" fmla="val 8824"/>
            </a:avLst>
          </a:prstGeom>
          <a:solidFill>
            <a:srgbClr val="1A1F2E"/>
          </a:solidFill>
          <a:ln w="12700">
            <a:solidFill>
              <a:srgbClr val="2A3040"/>
            </a:solidFill>
            <a:prstDash val="solid"/>
          </a:ln>
        </p:spPr>
      </p:sp>
      <p:sp>
        <p:nvSpPr>
          <p:cNvPr id="9" name="Shape 7"/>
          <p:cNvSpPr/>
          <p:nvPr/>
        </p:nvSpPr>
        <p:spPr>
          <a:xfrm>
            <a:off x="868680" y="3136392"/>
            <a:ext cx="1417320" cy="420624"/>
          </a:xfrm>
          <a:prstGeom prst="roundRect">
            <a:avLst>
              <a:gd name="adj" fmla="val 13043"/>
            </a:avLst>
          </a:prstGeom>
          <a:solidFill>
            <a:srgbClr val="141824"/>
          </a:solidFill>
          <a:ln w="12700">
            <a:solidFill>
              <a:srgbClr val="FF5A5A"/>
            </a:solidFill>
            <a:prstDash val="solid"/>
          </a:ln>
        </p:spPr>
      </p:sp>
      <p:sp>
        <p:nvSpPr>
          <p:cNvPr id="10" name="Text 8"/>
          <p:cNvSpPr/>
          <p:nvPr/>
        </p:nvSpPr>
        <p:spPr>
          <a:xfrm>
            <a:off x="868680" y="3136392"/>
            <a:ext cx="1417320" cy="420624"/>
          </a:xfrm>
          <a:prstGeom prst="rect">
            <a:avLst/>
          </a:prstGeom>
          <a:noFill/>
          <a:ln/>
        </p:spPr>
        <p:txBody>
          <a:bodyPr wrap="square" lIns="0" tIns="0" rIns="0" bIns="0" rtlCol="0" anchor="ctr"/>
          <a:lstStyle/>
          <a:p>
            <a:pPr algn="ctr" indent="0" marL="0">
              <a:buNone/>
            </a:pPr>
            <a:r>
              <a:rPr lang="en-US" sz="1050" b="1" dirty="0">
                <a:solidFill>
                  <a:srgbClr val="FF5A5A"/>
                </a:solidFill>
                <a:latin typeface="Consolas" pitchFamily="34" charset="0"/>
                <a:ea typeface="Consolas" pitchFamily="34" charset="-122"/>
                <a:cs typeface="Consolas" pitchFamily="34" charset="-120"/>
              </a:rPr>
              <a:t>PROBE 2</a:t>
            </a:r>
            <a:endParaRPr lang="en-US" sz="1050" dirty="0"/>
          </a:p>
        </p:txBody>
      </p:sp>
      <p:sp>
        <p:nvSpPr>
          <p:cNvPr id="11" name="Text 9"/>
          <p:cNvSpPr/>
          <p:nvPr/>
        </p:nvSpPr>
        <p:spPr>
          <a:xfrm>
            <a:off x="2468880" y="2971800"/>
            <a:ext cx="8823960" cy="749808"/>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Proxy exploit.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Reward a proxy metric. Pass = alignment checks catch the gaming.</a:t>
            </a:r>
            <a:endParaRPr lang="en-US" sz="1350" dirty="0"/>
          </a:p>
        </p:txBody>
      </p:sp>
      <p:sp>
        <p:nvSpPr>
          <p:cNvPr id="12" name="Shape 10"/>
          <p:cNvSpPr/>
          <p:nvPr/>
        </p:nvSpPr>
        <p:spPr>
          <a:xfrm>
            <a:off x="640080" y="3931920"/>
            <a:ext cx="10881360" cy="932688"/>
          </a:xfrm>
          <a:prstGeom prst="roundRect">
            <a:avLst>
              <a:gd name="adj" fmla="val 8824"/>
            </a:avLst>
          </a:prstGeom>
          <a:solidFill>
            <a:srgbClr val="1A1F2E"/>
          </a:solidFill>
          <a:ln w="12700">
            <a:solidFill>
              <a:srgbClr val="2A3040"/>
            </a:solidFill>
            <a:prstDash val="solid"/>
          </a:ln>
        </p:spPr>
      </p:sp>
      <p:sp>
        <p:nvSpPr>
          <p:cNvPr id="13" name="Shape 11"/>
          <p:cNvSpPr/>
          <p:nvPr/>
        </p:nvSpPr>
        <p:spPr>
          <a:xfrm>
            <a:off x="868680" y="4187952"/>
            <a:ext cx="1417320" cy="420624"/>
          </a:xfrm>
          <a:prstGeom prst="roundRect">
            <a:avLst>
              <a:gd name="adj" fmla="val 13043"/>
            </a:avLst>
          </a:prstGeom>
          <a:solidFill>
            <a:srgbClr val="141824"/>
          </a:solidFill>
          <a:ln w="12700">
            <a:solidFill>
              <a:srgbClr val="FF5A5A"/>
            </a:solidFill>
            <a:prstDash val="solid"/>
          </a:ln>
        </p:spPr>
      </p:sp>
      <p:sp>
        <p:nvSpPr>
          <p:cNvPr id="14" name="Text 12"/>
          <p:cNvSpPr/>
          <p:nvPr/>
        </p:nvSpPr>
        <p:spPr>
          <a:xfrm>
            <a:off x="868680" y="4187952"/>
            <a:ext cx="1417320" cy="420624"/>
          </a:xfrm>
          <a:prstGeom prst="rect">
            <a:avLst/>
          </a:prstGeom>
          <a:noFill/>
          <a:ln/>
        </p:spPr>
        <p:txBody>
          <a:bodyPr wrap="square" lIns="0" tIns="0" rIns="0" bIns="0" rtlCol="0" anchor="ctr"/>
          <a:lstStyle/>
          <a:p>
            <a:pPr algn="ctr" indent="0" marL="0">
              <a:buNone/>
            </a:pPr>
            <a:r>
              <a:rPr lang="en-US" sz="1050" b="1" dirty="0">
                <a:solidFill>
                  <a:srgbClr val="FF5A5A"/>
                </a:solidFill>
                <a:latin typeface="Consolas" pitchFamily="34" charset="0"/>
                <a:ea typeface="Consolas" pitchFamily="34" charset="-122"/>
                <a:cs typeface="Consolas" pitchFamily="34" charset="-120"/>
              </a:rPr>
              <a:t>PROBE 3</a:t>
            </a:r>
            <a:endParaRPr lang="en-US" sz="1050" dirty="0"/>
          </a:p>
        </p:txBody>
      </p:sp>
      <p:sp>
        <p:nvSpPr>
          <p:cNvPr id="15" name="Text 13"/>
          <p:cNvSpPr/>
          <p:nvPr/>
        </p:nvSpPr>
        <p:spPr>
          <a:xfrm>
            <a:off x="2468880" y="4023360"/>
            <a:ext cx="8823960" cy="749808"/>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Collusion.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Set up two agents sharing a cap. Pass = aggregate limits block the bypass.</a:t>
            </a:r>
            <a:endParaRPr lang="en-US" sz="1350" dirty="0"/>
          </a:p>
        </p:txBody>
      </p:sp>
      <p:sp>
        <p:nvSpPr>
          <p:cNvPr id="16" name="Shape 14"/>
          <p:cNvSpPr/>
          <p:nvPr/>
        </p:nvSpPr>
        <p:spPr>
          <a:xfrm>
            <a:off x="640080" y="4983480"/>
            <a:ext cx="10881360" cy="932688"/>
          </a:xfrm>
          <a:prstGeom prst="roundRect">
            <a:avLst>
              <a:gd name="adj" fmla="val 8824"/>
            </a:avLst>
          </a:prstGeom>
          <a:solidFill>
            <a:srgbClr val="1A1F2E"/>
          </a:solidFill>
          <a:ln w="12700">
            <a:solidFill>
              <a:srgbClr val="2A3040"/>
            </a:solidFill>
            <a:prstDash val="solid"/>
          </a:ln>
        </p:spPr>
      </p:sp>
      <p:sp>
        <p:nvSpPr>
          <p:cNvPr id="17" name="Shape 15"/>
          <p:cNvSpPr/>
          <p:nvPr/>
        </p:nvSpPr>
        <p:spPr>
          <a:xfrm>
            <a:off x="868680" y="5239512"/>
            <a:ext cx="1417320" cy="420624"/>
          </a:xfrm>
          <a:prstGeom prst="roundRect">
            <a:avLst>
              <a:gd name="adj" fmla="val 13043"/>
            </a:avLst>
          </a:prstGeom>
          <a:solidFill>
            <a:srgbClr val="141824"/>
          </a:solidFill>
          <a:ln w="12700">
            <a:solidFill>
              <a:srgbClr val="FF5A5A"/>
            </a:solidFill>
            <a:prstDash val="solid"/>
          </a:ln>
        </p:spPr>
      </p:sp>
      <p:sp>
        <p:nvSpPr>
          <p:cNvPr id="18" name="Text 16"/>
          <p:cNvSpPr/>
          <p:nvPr/>
        </p:nvSpPr>
        <p:spPr>
          <a:xfrm>
            <a:off x="868680" y="5239512"/>
            <a:ext cx="1417320" cy="420624"/>
          </a:xfrm>
          <a:prstGeom prst="rect">
            <a:avLst/>
          </a:prstGeom>
          <a:noFill/>
          <a:ln/>
        </p:spPr>
        <p:txBody>
          <a:bodyPr wrap="square" lIns="0" tIns="0" rIns="0" bIns="0" rtlCol="0" anchor="ctr"/>
          <a:lstStyle/>
          <a:p>
            <a:pPr algn="ctr" indent="0" marL="0">
              <a:buNone/>
            </a:pPr>
            <a:r>
              <a:rPr lang="en-US" sz="1050" b="1" dirty="0">
                <a:solidFill>
                  <a:srgbClr val="FF5A5A"/>
                </a:solidFill>
                <a:latin typeface="Consolas" pitchFamily="34" charset="0"/>
                <a:ea typeface="Consolas" pitchFamily="34" charset="-122"/>
                <a:cs typeface="Consolas" pitchFamily="34" charset="-120"/>
              </a:rPr>
              <a:t>PROBE 4</a:t>
            </a:r>
            <a:endParaRPr lang="en-US" sz="1050" dirty="0"/>
          </a:p>
        </p:txBody>
      </p:sp>
      <p:sp>
        <p:nvSpPr>
          <p:cNvPr id="19" name="Text 17"/>
          <p:cNvSpPr/>
          <p:nvPr/>
        </p:nvSpPr>
        <p:spPr>
          <a:xfrm>
            <a:off x="2468880" y="5074920"/>
            <a:ext cx="8823960" cy="749808"/>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Kill switch.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Trigger an emergency halt. Pass = the agent/fleet stops fast and safe.</a:t>
            </a:r>
            <a:endParaRPr lang="en-US" sz="1350" dirty="0"/>
          </a:p>
        </p:txBody>
      </p:sp>
      <p:sp>
        <p:nvSpPr>
          <p:cNvPr id="20" name="Text 18"/>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ASI10:2026 · Rogue Agents</a:t>
            </a:r>
            <a:endParaRPr lang="en-US" sz="900" dirty="0"/>
          </a:p>
        </p:txBody>
      </p:sp>
      <p:sp>
        <p:nvSpPr>
          <p:cNvPr id="21" name="Text 19"/>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57D6A0"/>
                </a:solidFill>
                <a:latin typeface="Calibri" pitchFamily="34" charset="0"/>
                <a:ea typeface="Calibri" pitchFamily="34" charset="-122"/>
                <a:cs typeface="Calibri" pitchFamily="34" charset="-120"/>
              </a:rPr>
              <a:t>HOW TO USE THIS MODULE</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What you'll be able to do</a:t>
            </a:r>
            <a:endParaRPr lang="en-US" sz="3800" dirty="0"/>
          </a:p>
        </p:txBody>
      </p:sp>
      <p:sp>
        <p:nvSpPr>
          <p:cNvPr id="4" name="Text 2"/>
          <p:cNvSpPr/>
          <p:nvPr/>
        </p:nvSpPr>
        <p:spPr>
          <a:xfrm>
            <a:off x="640080" y="1691640"/>
            <a:ext cx="10881360" cy="365760"/>
          </a:xfrm>
          <a:prstGeom prst="rect">
            <a:avLst/>
          </a:prstGeom>
          <a:noFill/>
          <a:ln/>
        </p:spPr>
        <p:txBody>
          <a:bodyPr wrap="square" rtlCol="0" anchor="ctr"/>
          <a:lstStyle/>
          <a:p>
            <a:pPr indent="0" marL="0">
              <a:buNone/>
            </a:pPr>
            <a:r>
              <a:rPr lang="en-US" sz="1500" dirty="0">
                <a:solidFill>
                  <a:srgbClr val="A6ADC0"/>
                </a:solidFill>
                <a:latin typeface="Calibri" pitchFamily="34" charset="0"/>
                <a:ea typeface="Calibri" pitchFamily="34" charset="-122"/>
                <a:cs typeface="Calibri" pitchFamily="34" charset="-120"/>
              </a:rPr>
              <a:t>A short module for everyone who builds, ships, or works alongside AI agents.</a:t>
            </a:r>
            <a:endParaRPr lang="en-US" sz="1500" dirty="0"/>
          </a:p>
        </p:txBody>
      </p:sp>
      <p:sp>
        <p:nvSpPr>
          <p:cNvPr id="5" name="Text 3"/>
          <p:cNvSpPr/>
          <p:nvPr/>
        </p:nvSpPr>
        <p:spPr>
          <a:xfrm>
            <a:off x="640080" y="2286000"/>
            <a:ext cx="731520" cy="640080"/>
          </a:xfrm>
          <a:prstGeom prst="rect">
            <a:avLst/>
          </a:prstGeom>
          <a:noFill/>
          <a:ln/>
        </p:spPr>
        <p:txBody>
          <a:bodyPr wrap="square" rtlCol="0" anchor="ctr"/>
          <a:lstStyle/>
          <a:p>
            <a:pPr indent="0" marL="0">
              <a:buNone/>
            </a:pPr>
            <a:r>
              <a:rPr lang="en-US" sz="2400" b="1" dirty="0">
                <a:solidFill>
                  <a:srgbClr val="57D6A0"/>
                </a:solidFill>
                <a:latin typeface="Cambria" pitchFamily="34" charset="0"/>
                <a:ea typeface="Cambria" pitchFamily="34" charset="-122"/>
                <a:cs typeface="Cambria" pitchFamily="34" charset="-120"/>
              </a:rPr>
              <a:t>01</a:t>
            </a:r>
            <a:endParaRPr lang="en-US" sz="2400" dirty="0"/>
          </a:p>
        </p:txBody>
      </p:sp>
      <p:sp>
        <p:nvSpPr>
          <p:cNvPr id="6" name="Text 4"/>
          <p:cNvSpPr/>
          <p:nvPr/>
        </p:nvSpPr>
        <p:spPr>
          <a:xfrm>
            <a:off x="1463040" y="2286000"/>
            <a:ext cx="10058400" cy="640080"/>
          </a:xfrm>
          <a:prstGeom prst="rect">
            <a:avLst/>
          </a:prstGeom>
          <a:noFill/>
          <a:ln/>
        </p:spPr>
        <p:txBody>
          <a:bodyPr wrap="square" rtlCol="0" anchor="ctr"/>
          <a:lstStyle/>
          <a:p>
            <a:pPr indent="0" marL="0">
              <a:lnSpc>
                <a:spcPct val="110000"/>
              </a:lnSpc>
              <a:buNone/>
            </a:pPr>
            <a:r>
              <a:rPr lang="en-US" sz="1600" dirty="0">
                <a:solidFill>
                  <a:srgbClr val="EBEDF3"/>
                </a:solidFill>
                <a:latin typeface="Calibri" pitchFamily="34" charset="0"/>
                <a:ea typeface="Calibri" pitchFamily="34" charset="-122"/>
                <a:cs typeface="Calibri" pitchFamily="34" charset="-120"/>
              </a:rPr>
              <a:t>Explain goal drift, proxy-gaming, and multi-agent collusion.</a:t>
            </a:r>
            <a:endParaRPr lang="en-US" sz="1600" dirty="0"/>
          </a:p>
        </p:txBody>
      </p:sp>
      <p:sp>
        <p:nvSpPr>
          <p:cNvPr id="7" name="Text 5"/>
          <p:cNvSpPr/>
          <p:nvPr/>
        </p:nvSpPr>
        <p:spPr>
          <a:xfrm>
            <a:off x="640080" y="3127248"/>
            <a:ext cx="731520" cy="640080"/>
          </a:xfrm>
          <a:prstGeom prst="rect">
            <a:avLst/>
          </a:prstGeom>
          <a:noFill/>
          <a:ln/>
        </p:spPr>
        <p:txBody>
          <a:bodyPr wrap="square" rtlCol="0" anchor="ctr"/>
          <a:lstStyle/>
          <a:p>
            <a:pPr indent="0" marL="0">
              <a:buNone/>
            </a:pPr>
            <a:r>
              <a:rPr lang="en-US" sz="2400" b="1" dirty="0">
                <a:solidFill>
                  <a:srgbClr val="57D6A0"/>
                </a:solidFill>
                <a:latin typeface="Cambria" pitchFamily="34" charset="0"/>
                <a:ea typeface="Cambria" pitchFamily="34" charset="-122"/>
                <a:cs typeface="Cambria" pitchFamily="34" charset="-120"/>
              </a:rPr>
              <a:t>02</a:t>
            </a:r>
            <a:endParaRPr lang="en-US" sz="2400" dirty="0"/>
          </a:p>
        </p:txBody>
      </p:sp>
      <p:sp>
        <p:nvSpPr>
          <p:cNvPr id="8" name="Text 6"/>
          <p:cNvSpPr/>
          <p:nvPr/>
        </p:nvSpPr>
        <p:spPr>
          <a:xfrm>
            <a:off x="1463040" y="3127248"/>
            <a:ext cx="10058400" cy="640080"/>
          </a:xfrm>
          <a:prstGeom prst="rect">
            <a:avLst/>
          </a:prstGeom>
          <a:noFill/>
          <a:ln/>
        </p:spPr>
        <p:txBody>
          <a:bodyPr wrap="square" rtlCol="0" anchor="ctr"/>
          <a:lstStyle/>
          <a:p>
            <a:pPr indent="0" marL="0">
              <a:lnSpc>
                <a:spcPct val="110000"/>
              </a:lnSpc>
              <a:buNone/>
            </a:pPr>
            <a:r>
              <a:rPr lang="en-US" sz="1600" dirty="0">
                <a:solidFill>
                  <a:srgbClr val="EBEDF3"/>
                </a:solidFill>
                <a:latin typeface="Calibri" pitchFamily="34" charset="0"/>
                <a:ea typeface="Calibri" pitchFamily="34" charset="-122"/>
                <a:cs typeface="Calibri" pitchFamily="34" charset="-120"/>
              </a:rPr>
              <a:t>Recognise when an agent exceeds its autonomy boundary.</a:t>
            </a:r>
            <a:endParaRPr lang="en-US" sz="1600" dirty="0"/>
          </a:p>
        </p:txBody>
      </p:sp>
      <p:sp>
        <p:nvSpPr>
          <p:cNvPr id="9" name="Text 7"/>
          <p:cNvSpPr/>
          <p:nvPr/>
        </p:nvSpPr>
        <p:spPr>
          <a:xfrm>
            <a:off x="640080" y="3968496"/>
            <a:ext cx="731520" cy="640080"/>
          </a:xfrm>
          <a:prstGeom prst="rect">
            <a:avLst/>
          </a:prstGeom>
          <a:noFill/>
          <a:ln/>
        </p:spPr>
        <p:txBody>
          <a:bodyPr wrap="square" rtlCol="0" anchor="ctr"/>
          <a:lstStyle/>
          <a:p>
            <a:pPr indent="0" marL="0">
              <a:buNone/>
            </a:pPr>
            <a:r>
              <a:rPr lang="en-US" sz="2400" b="1" dirty="0">
                <a:solidFill>
                  <a:srgbClr val="57D6A0"/>
                </a:solidFill>
                <a:latin typeface="Cambria" pitchFamily="34" charset="0"/>
                <a:ea typeface="Cambria" pitchFamily="34" charset="-122"/>
                <a:cs typeface="Cambria" pitchFamily="34" charset="-120"/>
              </a:rPr>
              <a:t>03</a:t>
            </a:r>
            <a:endParaRPr lang="en-US" sz="2400" dirty="0"/>
          </a:p>
        </p:txBody>
      </p:sp>
      <p:sp>
        <p:nvSpPr>
          <p:cNvPr id="10" name="Text 8"/>
          <p:cNvSpPr/>
          <p:nvPr/>
        </p:nvSpPr>
        <p:spPr>
          <a:xfrm>
            <a:off x="1463040" y="3968496"/>
            <a:ext cx="10058400" cy="640080"/>
          </a:xfrm>
          <a:prstGeom prst="rect">
            <a:avLst/>
          </a:prstGeom>
          <a:noFill/>
          <a:ln/>
        </p:spPr>
        <p:txBody>
          <a:bodyPr wrap="square" rtlCol="0" anchor="ctr"/>
          <a:lstStyle/>
          <a:p>
            <a:pPr indent="0" marL="0">
              <a:lnSpc>
                <a:spcPct val="110000"/>
              </a:lnSpc>
              <a:buNone/>
            </a:pPr>
            <a:r>
              <a:rPr lang="en-US" sz="1600" dirty="0">
                <a:solidFill>
                  <a:srgbClr val="EBEDF3"/>
                </a:solidFill>
                <a:latin typeface="Calibri" pitchFamily="34" charset="0"/>
                <a:ea typeface="Calibri" pitchFamily="34" charset="-122"/>
                <a:cs typeface="Calibri" pitchFamily="34" charset="-120"/>
              </a:rPr>
              <a:t>Apply monitoring, hard limits, and a kill switch.</a:t>
            </a:r>
            <a:endParaRPr lang="en-US" sz="1600" dirty="0"/>
          </a:p>
        </p:txBody>
      </p:sp>
      <p:sp>
        <p:nvSpPr>
          <p:cNvPr id="11" name="Text 9"/>
          <p:cNvSpPr/>
          <p:nvPr/>
        </p:nvSpPr>
        <p:spPr>
          <a:xfrm>
            <a:off x="640080" y="4809744"/>
            <a:ext cx="731520" cy="640080"/>
          </a:xfrm>
          <a:prstGeom prst="rect">
            <a:avLst/>
          </a:prstGeom>
          <a:noFill/>
          <a:ln/>
        </p:spPr>
        <p:txBody>
          <a:bodyPr wrap="square" rtlCol="0" anchor="ctr"/>
          <a:lstStyle/>
          <a:p>
            <a:pPr indent="0" marL="0">
              <a:buNone/>
            </a:pPr>
            <a:r>
              <a:rPr lang="en-US" sz="2400" b="1" dirty="0">
                <a:solidFill>
                  <a:srgbClr val="57D6A0"/>
                </a:solidFill>
                <a:latin typeface="Cambria" pitchFamily="34" charset="0"/>
                <a:ea typeface="Cambria" pitchFamily="34" charset="-122"/>
                <a:cs typeface="Cambria" pitchFamily="34" charset="-120"/>
              </a:rPr>
              <a:t>04</a:t>
            </a:r>
            <a:endParaRPr lang="en-US" sz="2400" dirty="0"/>
          </a:p>
        </p:txBody>
      </p:sp>
      <p:sp>
        <p:nvSpPr>
          <p:cNvPr id="12" name="Text 10"/>
          <p:cNvSpPr/>
          <p:nvPr/>
        </p:nvSpPr>
        <p:spPr>
          <a:xfrm>
            <a:off x="1463040" y="4809744"/>
            <a:ext cx="10058400" cy="640080"/>
          </a:xfrm>
          <a:prstGeom prst="rect">
            <a:avLst/>
          </a:prstGeom>
          <a:noFill/>
          <a:ln/>
        </p:spPr>
        <p:txBody>
          <a:bodyPr wrap="square" rtlCol="0" anchor="ctr"/>
          <a:lstStyle/>
          <a:p>
            <a:pPr indent="0" marL="0">
              <a:lnSpc>
                <a:spcPct val="110000"/>
              </a:lnSpc>
              <a:buNone/>
            </a:pPr>
            <a:r>
              <a:rPr lang="en-US" sz="1600" dirty="0">
                <a:solidFill>
                  <a:srgbClr val="EBEDF3"/>
                </a:solidFill>
                <a:latin typeface="Calibri" pitchFamily="34" charset="0"/>
                <a:ea typeface="Calibri" pitchFamily="34" charset="-122"/>
                <a:cs typeface="Calibri" pitchFamily="34" charset="-120"/>
              </a:rPr>
              <a:t>Test long-horizon behaviour for drift and collusion.</a:t>
            </a:r>
            <a:endParaRPr lang="en-US" sz="1600" dirty="0"/>
          </a:p>
        </p:txBody>
      </p:sp>
      <p:sp>
        <p:nvSpPr>
          <p:cNvPr id="13" name="Text 11"/>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ASI10:2026 · Rogue Agents</a:t>
            </a:r>
            <a:endParaRPr lang="en-US" sz="900" dirty="0"/>
          </a:p>
        </p:txBody>
      </p:sp>
      <p:sp>
        <p:nvSpPr>
          <p:cNvPr id="14" name="Text 12"/>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57D6A0"/>
                </a:solidFill>
                <a:latin typeface="Calibri" pitchFamily="34" charset="0"/>
                <a:ea typeface="Calibri" pitchFamily="34" charset="-122"/>
                <a:cs typeface="Calibri" pitchFamily="34" charset="-120"/>
              </a:rPr>
              <a:t>DEFENDER'S CHECKLIST</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Ship-ready controls</a:t>
            </a:r>
            <a:endParaRPr lang="en-US" sz="3800" dirty="0"/>
          </a:p>
        </p:txBody>
      </p:sp>
      <p:sp>
        <p:nvSpPr>
          <p:cNvPr id="4" name="Shape 2"/>
          <p:cNvSpPr/>
          <p:nvPr/>
        </p:nvSpPr>
        <p:spPr>
          <a:xfrm>
            <a:off x="640080" y="1828800"/>
            <a:ext cx="10881360" cy="786384"/>
          </a:xfrm>
          <a:prstGeom prst="roundRect">
            <a:avLst>
              <a:gd name="adj" fmla="val 10465"/>
            </a:avLst>
          </a:prstGeom>
          <a:solidFill>
            <a:srgbClr val="1A1F2E"/>
          </a:solidFill>
          <a:ln w="12700">
            <a:solidFill>
              <a:srgbClr val="2A3040"/>
            </a:solidFill>
            <a:prstDash val="solid"/>
          </a:ln>
        </p:spPr>
      </p:sp>
      <p:sp>
        <p:nvSpPr>
          <p:cNvPr id="5" name="Shape 3"/>
          <p:cNvSpPr/>
          <p:nvPr/>
        </p:nvSpPr>
        <p:spPr>
          <a:xfrm>
            <a:off x="868680" y="2011680"/>
            <a:ext cx="1417320" cy="420624"/>
          </a:xfrm>
          <a:prstGeom prst="roundRect">
            <a:avLst>
              <a:gd name="adj" fmla="val 13043"/>
            </a:avLst>
          </a:prstGeom>
          <a:solidFill>
            <a:srgbClr val="141824"/>
          </a:solidFill>
          <a:ln w="12700">
            <a:solidFill>
              <a:srgbClr val="57D6A0"/>
            </a:solidFill>
            <a:prstDash val="solid"/>
          </a:ln>
        </p:spPr>
      </p:sp>
      <p:sp>
        <p:nvSpPr>
          <p:cNvPr id="6" name="Text 4"/>
          <p:cNvSpPr/>
          <p:nvPr/>
        </p:nvSpPr>
        <p:spPr>
          <a:xfrm>
            <a:off x="868680" y="2011680"/>
            <a:ext cx="1417320" cy="420624"/>
          </a:xfrm>
          <a:prstGeom prst="rect">
            <a:avLst/>
          </a:prstGeom>
          <a:noFill/>
          <a:ln/>
        </p:spPr>
        <p:txBody>
          <a:bodyPr wrap="square" lIns="0" tIns="0" rIns="0" bIns="0" rtlCol="0" anchor="ctr"/>
          <a:lstStyle/>
          <a:p>
            <a:pPr algn="ctr" indent="0" marL="0">
              <a:buNone/>
            </a:pPr>
            <a:r>
              <a:rPr lang="en-US" sz="1050" b="1" dirty="0">
                <a:solidFill>
                  <a:srgbClr val="57D6A0"/>
                </a:solidFill>
                <a:latin typeface="Consolas" pitchFamily="34" charset="0"/>
                <a:ea typeface="Consolas" pitchFamily="34" charset="-122"/>
                <a:cs typeface="Consolas" pitchFamily="34" charset="-120"/>
              </a:rPr>
              <a:t>CHECK</a:t>
            </a:r>
            <a:endParaRPr lang="en-US" sz="1050" dirty="0"/>
          </a:p>
        </p:txBody>
      </p:sp>
      <p:sp>
        <p:nvSpPr>
          <p:cNvPr id="7" name="Text 5"/>
          <p:cNvSpPr/>
          <p:nvPr/>
        </p:nvSpPr>
        <p:spPr>
          <a:xfrm>
            <a:off x="2468880" y="1920240"/>
            <a:ext cx="8823960" cy="603504"/>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Alignment monitoring.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Behaviour is continuously compared to the true objective.</a:t>
            </a:r>
            <a:endParaRPr lang="en-US" sz="1350" dirty="0"/>
          </a:p>
        </p:txBody>
      </p:sp>
      <p:sp>
        <p:nvSpPr>
          <p:cNvPr id="8" name="Shape 6"/>
          <p:cNvSpPr/>
          <p:nvPr/>
        </p:nvSpPr>
        <p:spPr>
          <a:xfrm>
            <a:off x="640080" y="2734056"/>
            <a:ext cx="10881360" cy="786384"/>
          </a:xfrm>
          <a:prstGeom prst="roundRect">
            <a:avLst>
              <a:gd name="adj" fmla="val 10465"/>
            </a:avLst>
          </a:prstGeom>
          <a:solidFill>
            <a:srgbClr val="1A1F2E"/>
          </a:solidFill>
          <a:ln w="12700">
            <a:solidFill>
              <a:srgbClr val="2A3040"/>
            </a:solidFill>
            <a:prstDash val="solid"/>
          </a:ln>
        </p:spPr>
      </p:sp>
      <p:sp>
        <p:nvSpPr>
          <p:cNvPr id="9" name="Shape 7"/>
          <p:cNvSpPr/>
          <p:nvPr/>
        </p:nvSpPr>
        <p:spPr>
          <a:xfrm>
            <a:off x="868680" y="2916936"/>
            <a:ext cx="1417320" cy="420624"/>
          </a:xfrm>
          <a:prstGeom prst="roundRect">
            <a:avLst>
              <a:gd name="adj" fmla="val 13043"/>
            </a:avLst>
          </a:prstGeom>
          <a:solidFill>
            <a:srgbClr val="141824"/>
          </a:solidFill>
          <a:ln w="12700">
            <a:solidFill>
              <a:srgbClr val="57D6A0"/>
            </a:solidFill>
            <a:prstDash val="solid"/>
          </a:ln>
        </p:spPr>
      </p:sp>
      <p:sp>
        <p:nvSpPr>
          <p:cNvPr id="10" name="Text 8"/>
          <p:cNvSpPr/>
          <p:nvPr/>
        </p:nvSpPr>
        <p:spPr>
          <a:xfrm>
            <a:off x="868680" y="2916936"/>
            <a:ext cx="1417320" cy="420624"/>
          </a:xfrm>
          <a:prstGeom prst="rect">
            <a:avLst/>
          </a:prstGeom>
          <a:noFill/>
          <a:ln/>
        </p:spPr>
        <p:txBody>
          <a:bodyPr wrap="square" lIns="0" tIns="0" rIns="0" bIns="0" rtlCol="0" anchor="ctr"/>
          <a:lstStyle/>
          <a:p>
            <a:pPr algn="ctr" indent="0" marL="0">
              <a:buNone/>
            </a:pPr>
            <a:r>
              <a:rPr lang="en-US" sz="1050" b="1" dirty="0">
                <a:solidFill>
                  <a:srgbClr val="57D6A0"/>
                </a:solidFill>
                <a:latin typeface="Consolas" pitchFamily="34" charset="0"/>
                <a:ea typeface="Consolas" pitchFamily="34" charset="-122"/>
                <a:cs typeface="Consolas" pitchFamily="34" charset="-120"/>
              </a:rPr>
              <a:t>CHECK</a:t>
            </a:r>
            <a:endParaRPr lang="en-US" sz="1050" dirty="0"/>
          </a:p>
        </p:txBody>
      </p:sp>
      <p:sp>
        <p:nvSpPr>
          <p:cNvPr id="11" name="Text 9"/>
          <p:cNvSpPr/>
          <p:nvPr/>
        </p:nvSpPr>
        <p:spPr>
          <a:xfrm>
            <a:off x="2468880" y="2825496"/>
            <a:ext cx="8823960" cy="603504"/>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Drift &amp; proxy metrics.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Goal drift and metric-gaming are tracked over time.</a:t>
            </a:r>
            <a:endParaRPr lang="en-US" sz="1350" dirty="0"/>
          </a:p>
        </p:txBody>
      </p:sp>
      <p:sp>
        <p:nvSpPr>
          <p:cNvPr id="12" name="Shape 10"/>
          <p:cNvSpPr/>
          <p:nvPr/>
        </p:nvSpPr>
        <p:spPr>
          <a:xfrm>
            <a:off x="640080" y="3639312"/>
            <a:ext cx="10881360" cy="786384"/>
          </a:xfrm>
          <a:prstGeom prst="roundRect">
            <a:avLst>
              <a:gd name="adj" fmla="val 10465"/>
            </a:avLst>
          </a:prstGeom>
          <a:solidFill>
            <a:srgbClr val="1A1F2E"/>
          </a:solidFill>
          <a:ln w="12700">
            <a:solidFill>
              <a:srgbClr val="2A3040"/>
            </a:solidFill>
            <a:prstDash val="solid"/>
          </a:ln>
        </p:spPr>
      </p:sp>
      <p:sp>
        <p:nvSpPr>
          <p:cNvPr id="13" name="Shape 11"/>
          <p:cNvSpPr/>
          <p:nvPr/>
        </p:nvSpPr>
        <p:spPr>
          <a:xfrm>
            <a:off x="868680" y="3822192"/>
            <a:ext cx="1417320" cy="420624"/>
          </a:xfrm>
          <a:prstGeom prst="roundRect">
            <a:avLst>
              <a:gd name="adj" fmla="val 13043"/>
            </a:avLst>
          </a:prstGeom>
          <a:solidFill>
            <a:srgbClr val="141824"/>
          </a:solidFill>
          <a:ln w="12700">
            <a:solidFill>
              <a:srgbClr val="57D6A0"/>
            </a:solidFill>
            <a:prstDash val="solid"/>
          </a:ln>
        </p:spPr>
      </p:sp>
      <p:sp>
        <p:nvSpPr>
          <p:cNvPr id="14" name="Text 12"/>
          <p:cNvSpPr/>
          <p:nvPr/>
        </p:nvSpPr>
        <p:spPr>
          <a:xfrm>
            <a:off x="868680" y="3822192"/>
            <a:ext cx="1417320" cy="420624"/>
          </a:xfrm>
          <a:prstGeom prst="rect">
            <a:avLst/>
          </a:prstGeom>
          <a:noFill/>
          <a:ln/>
        </p:spPr>
        <p:txBody>
          <a:bodyPr wrap="square" lIns="0" tIns="0" rIns="0" bIns="0" rtlCol="0" anchor="ctr"/>
          <a:lstStyle/>
          <a:p>
            <a:pPr algn="ctr" indent="0" marL="0">
              <a:buNone/>
            </a:pPr>
            <a:r>
              <a:rPr lang="en-US" sz="1050" b="1" dirty="0">
                <a:solidFill>
                  <a:srgbClr val="57D6A0"/>
                </a:solidFill>
                <a:latin typeface="Consolas" pitchFamily="34" charset="0"/>
                <a:ea typeface="Consolas" pitchFamily="34" charset="-122"/>
                <a:cs typeface="Consolas" pitchFamily="34" charset="-120"/>
              </a:rPr>
              <a:t>CHECK</a:t>
            </a:r>
            <a:endParaRPr lang="en-US" sz="1050" dirty="0"/>
          </a:p>
        </p:txBody>
      </p:sp>
      <p:sp>
        <p:nvSpPr>
          <p:cNvPr id="15" name="Text 13"/>
          <p:cNvSpPr/>
          <p:nvPr/>
        </p:nvSpPr>
        <p:spPr>
          <a:xfrm>
            <a:off x="2468880" y="3730752"/>
            <a:ext cx="8823960" cy="603504"/>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Hard boundaries.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Scope, spend, and reach are capped and aggregated across agents.</a:t>
            </a:r>
            <a:endParaRPr lang="en-US" sz="1350" dirty="0"/>
          </a:p>
        </p:txBody>
      </p:sp>
      <p:sp>
        <p:nvSpPr>
          <p:cNvPr id="16" name="Shape 14"/>
          <p:cNvSpPr/>
          <p:nvPr/>
        </p:nvSpPr>
        <p:spPr>
          <a:xfrm>
            <a:off x="640080" y="4544568"/>
            <a:ext cx="10881360" cy="786384"/>
          </a:xfrm>
          <a:prstGeom prst="roundRect">
            <a:avLst>
              <a:gd name="adj" fmla="val 10465"/>
            </a:avLst>
          </a:prstGeom>
          <a:solidFill>
            <a:srgbClr val="1A1F2E"/>
          </a:solidFill>
          <a:ln w="12700">
            <a:solidFill>
              <a:srgbClr val="2A3040"/>
            </a:solidFill>
            <a:prstDash val="solid"/>
          </a:ln>
        </p:spPr>
      </p:sp>
      <p:sp>
        <p:nvSpPr>
          <p:cNvPr id="17" name="Shape 15"/>
          <p:cNvSpPr/>
          <p:nvPr/>
        </p:nvSpPr>
        <p:spPr>
          <a:xfrm>
            <a:off x="868680" y="4727448"/>
            <a:ext cx="1417320" cy="420624"/>
          </a:xfrm>
          <a:prstGeom prst="roundRect">
            <a:avLst>
              <a:gd name="adj" fmla="val 13043"/>
            </a:avLst>
          </a:prstGeom>
          <a:solidFill>
            <a:srgbClr val="141824"/>
          </a:solidFill>
          <a:ln w="12700">
            <a:solidFill>
              <a:srgbClr val="57D6A0"/>
            </a:solidFill>
            <a:prstDash val="solid"/>
          </a:ln>
        </p:spPr>
      </p:sp>
      <p:sp>
        <p:nvSpPr>
          <p:cNvPr id="18" name="Text 16"/>
          <p:cNvSpPr/>
          <p:nvPr/>
        </p:nvSpPr>
        <p:spPr>
          <a:xfrm>
            <a:off x="868680" y="4727448"/>
            <a:ext cx="1417320" cy="420624"/>
          </a:xfrm>
          <a:prstGeom prst="rect">
            <a:avLst/>
          </a:prstGeom>
          <a:noFill/>
          <a:ln/>
        </p:spPr>
        <p:txBody>
          <a:bodyPr wrap="square" lIns="0" tIns="0" rIns="0" bIns="0" rtlCol="0" anchor="ctr"/>
          <a:lstStyle/>
          <a:p>
            <a:pPr algn="ctr" indent="0" marL="0">
              <a:buNone/>
            </a:pPr>
            <a:r>
              <a:rPr lang="en-US" sz="1050" b="1" dirty="0">
                <a:solidFill>
                  <a:srgbClr val="57D6A0"/>
                </a:solidFill>
                <a:latin typeface="Consolas" pitchFamily="34" charset="0"/>
                <a:ea typeface="Consolas" pitchFamily="34" charset="-122"/>
                <a:cs typeface="Consolas" pitchFamily="34" charset="-120"/>
              </a:rPr>
              <a:t>CHECK</a:t>
            </a:r>
            <a:endParaRPr lang="en-US" sz="1050" dirty="0"/>
          </a:p>
        </p:txBody>
      </p:sp>
      <p:sp>
        <p:nvSpPr>
          <p:cNvPr id="19" name="Text 17"/>
          <p:cNvSpPr/>
          <p:nvPr/>
        </p:nvSpPr>
        <p:spPr>
          <a:xfrm>
            <a:off x="2468880" y="4636008"/>
            <a:ext cx="8823960" cy="603504"/>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Kill switch.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A fast, tested emergency shutdown exists and fails safe.</a:t>
            </a:r>
            <a:endParaRPr lang="en-US" sz="1350" dirty="0"/>
          </a:p>
        </p:txBody>
      </p:sp>
      <p:sp>
        <p:nvSpPr>
          <p:cNvPr id="20" name="Shape 18"/>
          <p:cNvSpPr/>
          <p:nvPr/>
        </p:nvSpPr>
        <p:spPr>
          <a:xfrm>
            <a:off x="640080" y="5449824"/>
            <a:ext cx="10881360" cy="786384"/>
          </a:xfrm>
          <a:prstGeom prst="roundRect">
            <a:avLst>
              <a:gd name="adj" fmla="val 10465"/>
            </a:avLst>
          </a:prstGeom>
          <a:solidFill>
            <a:srgbClr val="1A1F2E"/>
          </a:solidFill>
          <a:ln w="12700">
            <a:solidFill>
              <a:srgbClr val="2A3040"/>
            </a:solidFill>
            <a:prstDash val="solid"/>
          </a:ln>
        </p:spPr>
      </p:sp>
      <p:sp>
        <p:nvSpPr>
          <p:cNvPr id="21" name="Shape 19"/>
          <p:cNvSpPr/>
          <p:nvPr/>
        </p:nvSpPr>
        <p:spPr>
          <a:xfrm>
            <a:off x="868680" y="5632704"/>
            <a:ext cx="1417320" cy="420624"/>
          </a:xfrm>
          <a:prstGeom prst="roundRect">
            <a:avLst>
              <a:gd name="adj" fmla="val 13043"/>
            </a:avLst>
          </a:prstGeom>
          <a:solidFill>
            <a:srgbClr val="141824"/>
          </a:solidFill>
          <a:ln w="12700">
            <a:solidFill>
              <a:srgbClr val="57D6A0"/>
            </a:solidFill>
            <a:prstDash val="solid"/>
          </a:ln>
        </p:spPr>
      </p:sp>
      <p:sp>
        <p:nvSpPr>
          <p:cNvPr id="22" name="Text 20"/>
          <p:cNvSpPr/>
          <p:nvPr/>
        </p:nvSpPr>
        <p:spPr>
          <a:xfrm>
            <a:off x="868680" y="5632704"/>
            <a:ext cx="1417320" cy="420624"/>
          </a:xfrm>
          <a:prstGeom prst="rect">
            <a:avLst/>
          </a:prstGeom>
          <a:noFill/>
          <a:ln/>
        </p:spPr>
        <p:txBody>
          <a:bodyPr wrap="square" lIns="0" tIns="0" rIns="0" bIns="0" rtlCol="0" anchor="ctr"/>
          <a:lstStyle/>
          <a:p>
            <a:pPr algn="ctr" indent="0" marL="0">
              <a:buNone/>
            </a:pPr>
            <a:r>
              <a:rPr lang="en-US" sz="1050" b="1" dirty="0">
                <a:solidFill>
                  <a:srgbClr val="57D6A0"/>
                </a:solidFill>
                <a:latin typeface="Consolas" pitchFamily="34" charset="0"/>
                <a:ea typeface="Consolas" pitchFamily="34" charset="-122"/>
                <a:cs typeface="Consolas" pitchFamily="34" charset="-120"/>
              </a:rPr>
              <a:t>CHECK</a:t>
            </a:r>
            <a:endParaRPr lang="en-US" sz="1050" dirty="0"/>
          </a:p>
        </p:txBody>
      </p:sp>
      <p:sp>
        <p:nvSpPr>
          <p:cNvPr id="23" name="Text 21"/>
          <p:cNvSpPr/>
          <p:nvPr/>
        </p:nvSpPr>
        <p:spPr>
          <a:xfrm>
            <a:off x="2468880" y="5541264"/>
            <a:ext cx="8823960" cy="603504"/>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Behavioural audit.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Patterns are reviewed over time and boundary breaches alerted.</a:t>
            </a:r>
            <a:endParaRPr lang="en-US" sz="1350" dirty="0"/>
          </a:p>
        </p:txBody>
      </p:sp>
      <p:sp>
        <p:nvSpPr>
          <p:cNvPr id="24" name="Text 22"/>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ASI10:2026 · Rogue Agents</a:t>
            </a:r>
            <a:endParaRPr lang="en-US" sz="900" dirty="0"/>
          </a:p>
        </p:txBody>
      </p:sp>
      <p:sp>
        <p:nvSpPr>
          <p:cNvPr id="25" name="Text 23"/>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F4B740"/>
                </a:solidFill>
                <a:latin typeface="Calibri" pitchFamily="34" charset="0"/>
                <a:ea typeface="Calibri" pitchFamily="34" charset="-122"/>
                <a:cs typeface="Calibri" pitchFamily="34" charset="-120"/>
              </a:rPr>
              <a:t>KNOWLEDGE CHECK</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Test yourself</a:t>
            </a:r>
            <a:endParaRPr lang="en-US" sz="3800" dirty="0"/>
          </a:p>
        </p:txBody>
      </p:sp>
      <p:sp>
        <p:nvSpPr>
          <p:cNvPr id="4" name="Shape 2"/>
          <p:cNvSpPr/>
          <p:nvPr/>
        </p:nvSpPr>
        <p:spPr>
          <a:xfrm>
            <a:off x="640080" y="1920240"/>
            <a:ext cx="10881360" cy="1280160"/>
          </a:xfrm>
          <a:prstGeom prst="roundRect">
            <a:avLst>
              <a:gd name="adj" fmla="val 6429"/>
            </a:avLst>
          </a:prstGeom>
          <a:solidFill>
            <a:srgbClr val="1A1F2E"/>
          </a:solidFill>
          <a:ln w="12700">
            <a:solidFill>
              <a:srgbClr val="2A3040"/>
            </a:solidFill>
            <a:prstDash val="solid"/>
          </a:ln>
        </p:spPr>
      </p:sp>
      <p:sp>
        <p:nvSpPr>
          <p:cNvPr id="5" name="Text 3"/>
          <p:cNvSpPr/>
          <p:nvPr/>
        </p:nvSpPr>
        <p:spPr>
          <a:xfrm>
            <a:off x="868680" y="2057400"/>
            <a:ext cx="548640" cy="320040"/>
          </a:xfrm>
          <a:prstGeom prst="rect">
            <a:avLst/>
          </a:prstGeom>
          <a:noFill/>
          <a:ln/>
        </p:spPr>
        <p:txBody>
          <a:bodyPr wrap="square" rtlCol="0" anchor="ctr"/>
          <a:lstStyle/>
          <a:p>
            <a:pPr indent="0" marL="0">
              <a:buNone/>
            </a:pPr>
            <a:r>
              <a:rPr lang="en-US" sz="1200" b="1" dirty="0">
                <a:solidFill>
                  <a:srgbClr val="F4B740"/>
                </a:solidFill>
                <a:latin typeface="Consolas" pitchFamily="34" charset="0"/>
                <a:ea typeface="Consolas" pitchFamily="34" charset="-122"/>
                <a:cs typeface="Consolas" pitchFamily="34" charset="-120"/>
              </a:rPr>
              <a:t>Q1</a:t>
            </a:r>
            <a:endParaRPr lang="en-US" sz="1200" dirty="0"/>
          </a:p>
        </p:txBody>
      </p:sp>
      <p:sp>
        <p:nvSpPr>
          <p:cNvPr id="6" name="Text 4"/>
          <p:cNvSpPr/>
          <p:nvPr/>
        </p:nvSpPr>
        <p:spPr>
          <a:xfrm>
            <a:off x="1463040" y="2039112"/>
            <a:ext cx="9875520" cy="365760"/>
          </a:xfrm>
          <a:prstGeom prst="rect">
            <a:avLst/>
          </a:prstGeom>
          <a:noFill/>
          <a:ln/>
        </p:spPr>
        <p:txBody>
          <a:bodyPr wrap="square" rtlCol="0" anchor="ctr"/>
          <a:lstStyle/>
          <a:p>
            <a:pPr indent="0" marL="0">
              <a:buNone/>
            </a:pPr>
            <a:r>
              <a:rPr lang="en-US" sz="1500" b="1" dirty="0">
                <a:solidFill>
                  <a:srgbClr val="EBEDF3"/>
                </a:solidFill>
                <a:latin typeface="Calibri" pitchFamily="34" charset="0"/>
                <a:ea typeface="Calibri" pitchFamily="34" charset="-122"/>
                <a:cs typeface="Calibri" pitchFamily="34" charset="-120"/>
              </a:rPr>
              <a:t>What is proxy optimization (reward hacking)?</a:t>
            </a:r>
            <a:endParaRPr lang="en-US" sz="1500" dirty="0"/>
          </a:p>
        </p:txBody>
      </p:sp>
      <p:sp>
        <p:nvSpPr>
          <p:cNvPr id="7" name="Text 5"/>
          <p:cNvSpPr/>
          <p:nvPr/>
        </p:nvSpPr>
        <p:spPr>
          <a:xfrm>
            <a:off x="1463040" y="2450592"/>
            <a:ext cx="9875520" cy="658368"/>
          </a:xfrm>
          <a:prstGeom prst="rect">
            <a:avLst/>
          </a:prstGeom>
          <a:noFill/>
          <a:ln/>
        </p:spPr>
        <p:txBody>
          <a:bodyPr wrap="square" rtlCol="0" anchor="t"/>
          <a:lstStyle/>
          <a:p>
            <a:pPr indent="0" marL="0">
              <a:lnSpc>
                <a:spcPct val="112000"/>
              </a:lnSpc>
              <a:buNone/>
            </a:pPr>
            <a:r>
              <a:rPr lang="en-US" sz="1300" dirty="0">
                <a:solidFill>
                  <a:srgbClr val="57D6A0"/>
                </a:solidFill>
                <a:latin typeface="Calibri" pitchFamily="34" charset="0"/>
                <a:ea typeface="Calibri" pitchFamily="34" charset="-122"/>
                <a:cs typeface="Calibri" pitchFamily="34" charset="-120"/>
              </a:rPr>
              <a:t>Optimising the measurable stand-in instead of the real goal — e.g. maximising 'engagement' by sending spam.</a:t>
            </a:r>
            <a:endParaRPr lang="en-US" sz="1300" dirty="0"/>
          </a:p>
        </p:txBody>
      </p:sp>
      <p:sp>
        <p:nvSpPr>
          <p:cNvPr id="8" name="Shape 6"/>
          <p:cNvSpPr/>
          <p:nvPr/>
        </p:nvSpPr>
        <p:spPr>
          <a:xfrm>
            <a:off x="640080" y="3337560"/>
            <a:ext cx="10881360" cy="1280160"/>
          </a:xfrm>
          <a:prstGeom prst="roundRect">
            <a:avLst>
              <a:gd name="adj" fmla="val 6429"/>
            </a:avLst>
          </a:prstGeom>
          <a:solidFill>
            <a:srgbClr val="1A1F2E"/>
          </a:solidFill>
          <a:ln w="12700">
            <a:solidFill>
              <a:srgbClr val="2A3040"/>
            </a:solidFill>
            <a:prstDash val="solid"/>
          </a:ln>
        </p:spPr>
      </p:sp>
      <p:sp>
        <p:nvSpPr>
          <p:cNvPr id="9" name="Text 7"/>
          <p:cNvSpPr/>
          <p:nvPr/>
        </p:nvSpPr>
        <p:spPr>
          <a:xfrm>
            <a:off x="868680" y="3474720"/>
            <a:ext cx="548640" cy="320040"/>
          </a:xfrm>
          <a:prstGeom prst="rect">
            <a:avLst/>
          </a:prstGeom>
          <a:noFill/>
          <a:ln/>
        </p:spPr>
        <p:txBody>
          <a:bodyPr wrap="square" rtlCol="0" anchor="ctr"/>
          <a:lstStyle/>
          <a:p>
            <a:pPr indent="0" marL="0">
              <a:buNone/>
            </a:pPr>
            <a:r>
              <a:rPr lang="en-US" sz="1200" b="1" dirty="0">
                <a:solidFill>
                  <a:srgbClr val="F4B740"/>
                </a:solidFill>
                <a:latin typeface="Consolas" pitchFamily="34" charset="0"/>
                <a:ea typeface="Consolas" pitchFamily="34" charset="-122"/>
                <a:cs typeface="Consolas" pitchFamily="34" charset="-120"/>
              </a:rPr>
              <a:t>Q2</a:t>
            </a:r>
            <a:endParaRPr lang="en-US" sz="1200" dirty="0"/>
          </a:p>
        </p:txBody>
      </p:sp>
      <p:sp>
        <p:nvSpPr>
          <p:cNvPr id="10" name="Text 8"/>
          <p:cNvSpPr/>
          <p:nvPr/>
        </p:nvSpPr>
        <p:spPr>
          <a:xfrm>
            <a:off x="1463040" y="3456432"/>
            <a:ext cx="9875520" cy="365760"/>
          </a:xfrm>
          <a:prstGeom prst="rect">
            <a:avLst/>
          </a:prstGeom>
          <a:noFill/>
          <a:ln/>
        </p:spPr>
        <p:txBody>
          <a:bodyPr wrap="square" rtlCol="0" anchor="ctr"/>
          <a:lstStyle/>
          <a:p>
            <a:pPr indent="0" marL="0">
              <a:buNone/>
            </a:pPr>
            <a:r>
              <a:rPr lang="en-US" sz="1500" b="1" dirty="0">
                <a:solidFill>
                  <a:srgbClr val="EBEDF3"/>
                </a:solidFill>
                <a:latin typeface="Calibri" pitchFamily="34" charset="0"/>
                <a:ea typeface="Calibri" pitchFamily="34" charset="-122"/>
                <a:cs typeface="Calibri" pitchFamily="34" charset="-120"/>
              </a:rPr>
              <a:t>Why is multi-agent collusion hard to stop with per-agent limits?</a:t>
            </a:r>
            <a:endParaRPr lang="en-US" sz="1500" dirty="0"/>
          </a:p>
        </p:txBody>
      </p:sp>
      <p:sp>
        <p:nvSpPr>
          <p:cNvPr id="11" name="Text 9"/>
          <p:cNvSpPr/>
          <p:nvPr/>
        </p:nvSpPr>
        <p:spPr>
          <a:xfrm>
            <a:off x="1463040" y="3867912"/>
            <a:ext cx="9875520" cy="658368"/>
          </a:xfrm>
          <a:prstGeom prst="rect">
            <a:avLst/>
          </a:prstGeom>
          <a:noFill/>
          <a:ln/>
        </p:spPr>
        <p:txBody>
          <a:bodyPr wrap="square" rtlCol="0" anchor="t"/>
          <a:lstStyle/>
          <a:p>
            <a:pPr indent="0" marL="0">
              <a:lnSpc>
                <a:spcPct val="112000"/>
              </a:lnSpc>
              <a:buNone/>
            </a:pPr>
            <a:r>
              <a:rPr lang="en-US" sz="1300" dirty="0">
                <a:solidFill>
                  <a:srgbClr val="57D6A0"/>
                </a:solidFill>
                <a:latin typeface="Calibri" pitchFamily="34" charset="0"/>
                <a:ea typeface="Calibri" pitchFamily="34" charset="-122"/>
                <a:cs typeface="Calibri" pitchFamily="34" charset="-120"/>
              </a:rPr>
              <a:t>Agents can split work to stay under individual caps. You need limits aggregated across agents.</a:t>
            </a:r>
            <a:endParaRPr lang="en-US" sz="1300" dirty="0"/>
          </a:p>
        </p:txBody>
      </p:sp>
      <p:sp>
        <p:nvSpPr>
          <p:cNvPr id="12" name="Shape 10"/>
          <p:cNvSpPr/>
          <p:nvPr/>
        </p:nvSpPr>
        <p:spPr>
          <a:xfrm>
            <a:off x="640080" y="4754880"/>
            <a:ext cx="10881360" cy="1280160"/>
          </a:xfrm>
          <a:prstGeom prst="roundRect">
            <a:avLst>
              <a:gd name="adj" fmla="val 6429"/>
            </a:avLst>
          </a:prstGeom>
          <a:solidFill>
            <a:srgbClr val="1A1F2E"/>
          </a:solidFill>
          <a:ln w="12700">
            <a:solidFill>
              <a:srgbClr val="2A3040"/>
            </a:solidFill>
            <a:prstDash val="solid"/>
          </a:ln>
        </p:spPr>
      </p:sp>
      <p:sp>
        <p:nvSpPr>
          <p:cNvPr id="13" name="Text 11"/>
          <p:cNvSpPr/>
          <p:nvPr/>
        </p:nvSpPr>
        <p:spPr>
          <a:xfrm>
            <a:off x="868680" y="4892040"/>
            <a:ext cx="548640" cy="320040"/>
          </a:xfrm>
          <a:prstGeom prst="rect">
            <a:avLst/>
          </a:prstGeom>
          <a:noFill/>
          <a:ln/>
        </p:spPr>
        <p:txBody>
          <a:bodyPr wrap="square" rtlCol="0" anchor="ctr"/>
          <a:lstStyle/>
          <a:p>
            <a:pPr indent="0" marL="0">
              <a:buNone/>
            </a:pPr>
            <a:r>
              <a:rPr lang="en-US" sz="1200" b="1" dirty="0">
                <a:solidFill>
                  <a:srgbClr val="F4B740"/>
                </a:solidFill>
                <a:latin typeface="Consolas" pitchFamily="34" charset="0"/>
                <a:ea typeface="Consolas" pitchFamily="34" charset="-122"/>
                <a:cs typeface="Consolas" pitchFamily="34" charset="-120"/>
              </a:rPr>
              <a:t>Q3</a:t>
            </a:r>
            <a:endParaRPr lang="en-US" sz="1200" dirty="0"/>
          </a:p>
        </p:txBody>
      </p:sp>
      <p:sp>
        <p:nvSpPr>
          <p:cNvPr id="14" name="Text 12"/>
          <p:cNvSpPr/>
          <p:nvPr/>
        </p:nvSpPr>
        <p:spPr>
          <a:xfrm>
            <a:off x="1463040" y="4873752"/>
            <a:ext cx="9875520" cy="365760"/>
          </a:xfrm>
          <a:prstGeom prst="rect">
            <a:avLst/>
          </a:prstGeom>
          <a:noFill/>
          <a:ln/>
        </p:spPr>
        <p:txBody>
          <a:bodyPr wrap="square" rtlCol="0" anchor="ctr"/>
          <a:lstStyle/>
          <a:p>
            <a:pPr indent="0" marL="0">
              <a:buNone/>
            </a:pPr>
            <a:r>
              <a:rPr lang="en-US" sz="1500" b="1" dirty="0">
                <a:solidFill>
                  <a:srgbClr val="EBEDF3"/>
                </a:solidFill>
                <a:latin typeface="Calibri" pitchFamily="34" charset="0"/>
                <a:ea typeface="Calibri" pitchFamily="34" charset="-122"/>
                <a:cs typeface="Calibri" pitchFamily="34" charset="-120"/>
              </a:rPr>
              <a:t>What's the last-resort control for a drifting agent?</a:t>
            </a:r>
            <a:endParaRPr lang="en-US" sz="1500" dirty="0"/>
          </a:p>
        </p:txBody>
      </p:sp>
      <p:sp>
        <p:nvSpPr>
          <p:cNvPr id="15" name="Text 13"/>
          <p:cNvSpPr/>
          <p:nvPr/>
        </p:nvSpPr>
        <p:spPr>
          <a:xfrm>
            <a:off x="1463040" y="5285232"/>
            <a:ext cx="9875520" cy="658368"/>
          </a:xfrm>
          <a:prstGeom prst="rect">
            <a:avLst/>
          </a:prstGeom>
          <a:noFill/>
          <a:ln/>
        </p:spPr>
        <p:txBody>
          <a:bodyPr wrap="square" rtlCol="0" anchor="t"/>
          <a:lstStyle/>
          <a:p>
            <a:pPr indent="0" marL="0">
              <a:lnSpc>
                <a:spcPct val="112000"/>
              </a:lnSpc>
              <a:buNone/>
            </a:pPr>
            <a:r>
              <a:rPr lang="en-US" sz="1300" dirty="0">
                <a:solidFill>
                  <a:srgbClr val="57D6A0"/>
                </a:solidFill>
                <a:latin typeface="Calibri" pitchFamily="34" charset="0"/>
                <a:ea typeface="Calibri" pitchFamily="34" charset="-122"/>
                <a:cs typeface="Calibri" pitchFamily="34" charset="-120"/>
              </a:rPr>
              <a:t>A fast, tested kill switch that can halt the agent or fleet and fails safe on anomaly.</a:t>
            </a:r>
            <a:endParaRPr lang="en-US" sz="1300" dirty="0"/>
          </a:p>
        </p:txBody>
      </p:sp>
      <p:sp>
        <p:nvSpPr>
          <p:cNvPr id="16" name="Text 14"/>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ASI10:2026 · Rogue Agents</a:t>
            </a:r>
            <a:endParaRPr lang="en-US" sz="900" dirty="0"/>
          </a:p>
        </p:txBody>
      </p:sp>
      <p:sp>
        <p:nvSpPr>
          <p:cNvPr id="17" name="Text 15"/>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F4B740"/>
                </a:solidFill>
                <a:latin typeface="Calibri" pitchFamily="34" charset="0"/>
                <a:ea typeface="Calibri" pitchFamily="34" charset="-122"/>
                <a:cs typeface="Calibri" pitchFamily="34" charset="-120"/>
              </a:rPr>
              <a:t>KEY TERMS</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Glossary</a:t>
            </a:r>
            <a:endParaRPr lang="en-US" sz="3800" dirty="0"/>
          </a:p>
        </p:txBody>
      </p:sp>
      <p:sp>
        <p:nvSpPr>
          <p:cNvPr id="4" name="Shape 2"/>
          <p:cNvSpPr/>
          <p:nvPr/>
        </p:nvSpPr>
        <p:spPr>
          <a:xfrm>
            <a:off x="640080" y="1828800"/>
            <a:ext cx="10881360" cy="786384"/>
          </a:xfrm>
          <a:prstGeom prst="roundRect">
            <a:avLst>
              <a:gd name="adj" fmla="val 10465"/>
            </a:avLst>
          </a:prstGeom>
          <a:solidFill>
            <a:srgbClr val="1A1F2E"/>
          </a:solidFill>
          <a:ln w="12700">
            <a:solidFill>
              <a:srgbClr val="2A3040"/>
            </a:solidFill>
            <a:prstDash val="solid"/>
          </a:ln>
        </p:spPr>
      </p:sp>
      <p:sp>
        <p:nvSpPr>
          <p:cNvPr id="5" name="Shape 3"/>
          <p:cNvSpPr/>
          <p:nvPr/>
        </p:nvSpPr>
        <p:spPr>
          <a:xfrm>
            <a:off x="868680" y="2011680"/>
            <a:ext cx="1417320" cy="420624"/>
          </a:xfrm>
          <a:prstGeom prst="roundRect">
            <a:avLst>
              <a:gd name="adj" fmla="val 13043"/>
            </a:avLst>
          </a:prstGeom>
          <a:solidFill>
            <a:srgbClr val="141824"/>
          </a:solidFill>
          <a:ln w="12700">
            <a:solidFill>
              <a:srgbClr val="46D0D8"/>
            </a:solidFill>
            <a:prstDash val="solid"/>
          </a:ln>
        </p:spPr>
      </p:sp>
      <p:sp>
        <p:nvSpPr>
          <p:cNvPr id="6" name="Text 4"/>
          <p:cNvSpPr/>
          <p:nvPr/>
        </p:nvSpPr>
        <p:spPr>
          <a:xfrm>
            <a:off x="868680" y="2011680"/>
            <a:ext cx="1417320" cy="420624"/>
          </a:xfrm>
          <a:prstGeom prst="rect">
            <a:avLst/>
          </a:prstGeom>
          <a:noFill/>
          <a:ln/>
        </p:spPr>
        <p:txBody>
          <a:bodyPr wrap="square" lIns="0" tIns="0" rIns="0" bIns="0" rtlCol="0" anchor="ctr"/>
          <a:lstStyle/>
          <a:p>
            <a:pPr algn="ctr" indent="0" marL="0">
              <a:buNone/>
            </a:pPr>
            <a:r>
              <a:rPr lang="en-US" sz="1050" b="1" dirty="0">
                <a:solidFill>
                  <a:srgbClr val="46D0D8"/>
                </a:solidFill>
                <a:latin typeface="Consolas" pitchFamily="34" charset="0"/>
                <a:ea typeface="Consolas" pitchFamily="34" charset="-122"/>
                <a:cs typeface="Consolas" pitchFamily="34" charset="-120"/>
              </a:rPr>
              <a:t>Goal drift</a:t>
            </a:r>
            <a:endParaRPr lang="en-US" sz="1050" dirty="0"/>
          </a:p>
        </p:txBody>
      </p:sp>
      <p:sp>
        <p:nvSpPr>
          <p:cNvPr id="7" name="Text 5"/>
          <p:cNvSpPr/>
          <p:nvPr/>
        </p:nvSpPr>
        <p:spPr>
          <a:xfrm>
            <a:off x="2468880" y="1920240"/>
            <a:ext cx="8823960" cy="603504"/>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Gradual movement of an agent's behaviour away from its intended objective.</a:t>
            </a:r>
            <a:endParaRPr lang="en-US" sz="1350" dirty="0"/>
          </a:p>
        </p:txBody>
      </p:sp>
      <p:sp>
        <p:nvSpPr>
          <p:cNvPr id="8" name="Shape 6"/>
          <p:cNvSpPr/>
          <p:nvPr/>
        </p:nvSpPr>
        <p:spPr>
          <a:xfrm>
            <a:off x="640080" y="2734056"/>
            <a:ext cx="10881360" cy="786384"/>
          </a:xfrm>
          <a:prstGeom prst="roundRect">
            <a:avLst>
              <a:gd name="adj" fmla="val 10465"/>
            </a:avLst>
          </a:prstGeom>
          <a:solidFill>
            <a:srgbClr val="1A1F2E"/>
          </a:solidFill>
          <a:ln w="12700">
            <a:solidFill>
              <a:srgbClr val="2A3040"/>
            </a:solidFill>
            <a:prstDash val="solid"/>
          </a:ln>
        </p:spPr>
      </p:sp>
      <p:sp>
        <p:nvSpPr>
          <p:cNvPr id="9" name="Shape 7"/>
          <p:cNvSpPr/>
          <p:nvPr/>
        </p:nvSpPr>
        <p:spPr>
          <a:xfrm>
            <a:off x="868680" y="2916936"/>
            <a:ext cx="1417320" cy="420624"/>
          </a:xfrm>
          <a:prstGeom prst="roundRect">
            <a:avLst>
              <a:gd name="adj" fmla="val 13043"/>
            </a:avLst>
          </a:prstGeom>
          <a:solidFill>
            <a:srgbClr val="141824"/>
          </a:solidFill>
          <a:ln w="12700">
            <a:solidFill>
              <a:srgbClr val="46D0D8"/>
            </a:solidFill>
            <a:prstDash val="solid"/>
          </a:ln>
        </p:spPr>
      </p:sp>
      <p:sp>
        <p:nvSpPr>
          <p:cNvPr id="10" name="Text 8"/>
          <p:cNvSpPr/>
          <p:nvPr/>
        </p:nvSpPr>
        <p:spPr>
          <a:xfrm>
            <a:off x="868680" y="2916936"/>
            <a:ext cx="1417320" cy="420624"/>
          </a:xfrm>
          <a:prstGeom prst="rect">
            <a:avLst/>
          </a:prstGeom>
          <a:noFill/>
          <a:ln/>
        </p:spPr>
        <p:txBody>
          <a:bodyPr wrap="square" lIns="0" tIns="0" rIns="0" bIns="0" rtlCol="0" anchor="ctr"/>
          <a:lstStyle/>
          <a:p>
            <a:pPr algn="ctr" indent="0" marL="0">
              <a:buNone/>
            </a:pPr>
            <a:r>
              <a:rPr lang="en-US" sz="1050" b="1" dirty="0">
                <a:solidFill>
                  <a:srgbClr val="46D0D8"/>
                </a:solidFill>
                <a:latin typeface="Consolas" pitchFamily="34" charset="0"/>
                <a:ea typeface="Consolas" pitchFamily="34" charset="-122"/>
                <a:cs typeface="Consolas" pitchFamily="34" charset="-120"/>
              </a:rPr>
              <a:t>Proxy / reward hacking</a:t>
            </a:r>
            <a:endParaRPr lang="en-US" sz="1050" dirty="0"/>
          </a:p>
        </p:txBody>
      </p:sp>
      <p:sp>
        <p:nvSpPr>
          <p:cNvPr id="11" name="Text 9"/>
          <p:cNvSpPr/>
          <p:nvPr/>
        </p:nvSpPr>
        <p:spPr>
          <a:xfrm>
            <a:off x="2468880" y="2825496"/>
            <a:ext cx="8823960" cy="603504"/>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Optimising a measurable stand-in rather than the true goal.</a:t>
            </a:r>
            <a:endParaRPr lang="en-US" sz="1350" dirty="0"/>
          </a:p>
        </p:txBody>
      </p:sp>
      <p:sp>
        <p:nvSpPr>
          <p:cNvPr id="12" name="Shape 10"/>
          <p:cNvSpPr/>
          <p:nvPr/>
        </p:nvSpPr>
        <p:spPr>
          <a:xfrm>
            <a:off x="640080" y="3639312"/>
            <a:ext cx="10881360" cy="786384"/>
          </a:xfrm>
          <a:prstGeom prst="roundRect">
            <a:avLst>
              <a:gd name="adj" fmla="val 10465"/>
            </a:avLst>
          </a:prstGeom>
          <a:solidFill>
            <a:srgbClr val="1A1F2E"/>
          </a:solidFill>
          <a:ln w="12700">
            <a:solidFill>
              <a:srgbClr val="2A3040"/>
            </a:solidFill>
            <a:prstDash val="solid"/>
          </a:ln>
        </p:spPr>
      </p:sp>
      <p:sp>
        <p:nvSpPr>
          <p:cNvPr id="13" name="Shape 11"/>
          <p:cNvSpPr/>
          <p:nvPr/>
        </p:nvSpPr>
        <p:spPr>
          <a:xfrm>
            <a:off x="868680" y="3822192"/>
            <a:ext cx="1417320" cy="420624"/>
          </a:xfrm>
          <a:prstGeom prst="roundRect">
            <a:avLst>
              <a:gd name="adj" fmla="val 13043"/>
            </a:avLst>
          </a:prstGeom>
          <a:solidFill>
            <a:srgbClr val="141824"/>
          </a:solidFill>
          <a:ln w="12700">
            <a:solidFill>
              <a:srgbClr val="46D0D8"/>
            </a:solidFill>
            <a:prstDash val="solid"/>
          </a:ln>
        </p:spPr>
      </p:sp>
      <p:sp>
        <p:nvSpPr>
          <p:cNvPr id="14" name="Text 12"/>
          <p:cNvSpPr/>
          <p:nvPr/>
        </p:nvSpPr>
        <p:spPr>
          <a:xfrm>
            <a:off x="868680" y="3822192"/>
            <a:ext cx="1417320" cy="420624"/>
          </a:xfrm>
          <a:prstGeom prst="rect">
            <a:avLst/>
          </a:prstGeom>
          <a:noFill/>
          <a:ln/>
        </p:spPr>
        <p:txBody>
          <a:bodyPr wrap="square" lIns="0" tIns="0" rIns="0" bIns="0" rtlCol="0" anchor="ctr"/>
          <a:lstStyle/>
          <a:p>
            <a:pPr algn="ctr" indent="0" marL="0">
              <a:buNone/>
            </a:pPr>
            <a:r>
              <a:rPr lang="en-US" sz="1050" b="1" dirty="0">
                <a:solidFill>
                  <a:srgbClr val="46D0D8"/>
                </a:solidFill>
                <a:latin typeface="Consolas" pitchFamily="34" charset="0"/>
                <a:ea typeface="Consolas" pitchFamily="34" charset="-122"/>
                <a:cs typeface="Consolas" pitchFamily="34" charset="-120"/>
              </a:rPr>
              <a:t>Emergent behavior</a:t>
            </a:r>
            <a:endParaRPr lang="en-US" sz="1050" dirty="0"/>
          </a:p>
        </p:txBody>
      </p:sp>
      <p:sp>
        <p:nvSpPr>
          <p:cNvPr id="15" name="Text 13"/>
          <p:cNvSpPr/>
          <p:nvPr/>
        </p:nvSpPr>
        <p:spPr>
          <a:xfrm>
            <a:off x="2468880" y="3730752"/>
            <a:ext cx="8823960" cy="603504"/>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System-level behaviour arising from interactions, not designed explicitly.</a:t>
            </a:r>
            <a:endParaRPr lang="en-US" sz="1350" dirty="0"/>
          </a:p>
        </p:txBody>
      </p:sp>
      <p:sp>
        <p:nvSpPr>
          <p:cNvPr id="16" name="Shape 14"/>
          <p:cNvSpPr/>
          <p:nvPr/>
        </p:nvSpPr>
        <p:spPr>
          <a:xfrm>
            <a:off x="640080" y="4544568"/>
            <a:ext cx="10881360" cy="786384"/>
          </a:xfrm>
          <a:prstGeom prst="roundRect">
            <a:avLst>
              <a:gd name="adj" fmla="val 10465"/>
            </a:avLst>
          </a:prstGeom>
          <a:solidFill>
            <a:srgbClr val="1A1F2E"/>
          </a:solidFill>
          <a:ln w="12700">
            <a:solidFill>
              <a:srgbClr val="2A3040"/>
            </a:solidFill>
            <a:prstDash val="solid"/>
          </a:ln>
        </p:spPr>
      </p:sp>
      <p:sp>
        <p:nvSpPr>
          <p:cNvPr id="17" name="Shape 15"/>
          <p:cNvSpPr/>
          <p:nvPr/>
        </p:nvSpPr>
        <p:spPr>
          <a:xfrm>
            <a:off x="868680" y="4727448"/>
            <a:ext cx="1417320" cy="420624"/>
          </a:xfrm>
          <a:prstGeom prst="roundRect">
            <a:avLst>
              <a:gd name="adj" fmla="val 13043"/>
            </a:avLst>
          </a:prstGeom>
          <a:solidFill>
            <a:srgbClr val="141824"/>
          </a:solidFill>
          <a:ln w="12700">
            <a:solidFill>
              <a:srgbClr val="46D0D8"/>
            </a:solidFill>
            <a:prstDash val="solid"/>
          </a:ln>
        </p:spPr>
      </p:sp>
      <p:sp>
        <p:nvSpPr>
          <p:cNvPr id="18" name="Text 16"/>
          <p:cNvSpPr/>
          <p:nvPr/>
        </p:nvSpPr>
        <p:spPr>
          <a:xfrm>
            <a:off x="868680" y="4727448"/>
            <a:ext cx="1417320" cy="420624"/>
          </a:xfrm>
          <a:prstGeom prst="rect">
            <a:avLst/>
          </a:prstGeom>
          <a:noFill/>
          <a:ln/>
        </p:spPr>
        <p:txBody>
          <a:bodyPr wrap="square" lIns="0" tIns="0" rIns="0" bIns="0" rtlCol="0" anchor="ctr"/>
          <a:lstStyle/>
          <a:p>
            <a:pPr algn="ctr" indent="0" marL="0">
              <a:buNone/>
            </a:pPr>
            <a:r>
              <a:rPr lang="en-US" sz="1050" b="1" dirty="0">
                <a:solidFill>
                  <a:srgbClr val="46D0D8"/>
                </a:solidFill>
                <a:latin typeface="Consolas" pitchFamily="34" charset="0"/>
                <a:ea typeface="Consolas" pitchFamily="34" charset="-122"/>
                <a:cs typeface="Consolas" pitchFamily="34" charset="-120"/>
              </a:rPr>
              <a:t>Autonomy boundary</a:t>
            </a:r>
            <a:endParaRPr lang="en-US" sz="1050" dirty="0"/>
          </a:p>
        </p:txBody>
      </p:sp>
      <p:sp>
        <p:nvSpPr>
          <p:cNvPr id="19" name="Text 17"/>
          <p:cNvSpPr/>
          <p:nvPr/>
        </p:nvSpPr>
        <p:spPr>
          <a:xfrm>
            <a:off x="2468880" y="4636008"/>
            <a:ext cx="8823960" cy="603504"/>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The designed limits on an agent's scope, spend, and actions.</a:t>
            </a:r>
            <a:endParaRPr lang="en-US" sz="1350" dirty="0"/>
          </a:p>
        </p:txBody>
      </p:sp>
      <p:sp>
        <p:nvSpPr>
          <p:cNvPr id="20" name="Shape 18"/>
          <p:cNvSpPr/>
          <p:nvPr/>
        </p:nvSpPr>
        <p:spPr>
          <a:xfrm>
            <a:off x="640080" y="5449824"/>
            <a:ext cx="10881360" cy="786384"/>
          </a:xfrm>
          <a:prstGeom prst="roundRect">
            <a:avLst>
              <a:gd name="adj" fmla="val 10465"/>
            </a:avLst>
          </a:prstGeom>
          <a:solidFill>
            <a:srgbClr val="1A1F2E"/>
          </a:solidFill>
          <a:ln w="12700">
            <a:solidFill>
              <a:srgbClr val="2A3040"/>
            </a:solidFill>
            <a:prstDash val="solid"/>
          </a:ln>
        </p:spPr>
      </p:sp>
      <p:sp>
        <p:nvSpPr>
          <p:cNvPr id="21" name="Shape 19"/>
          <p:cNvSpPr/>
          <p:nvPr/>
        </p:nvSpPr>
        <p:spPr>
          <a:xfrm>
            <a:off x="868680" y="5632704"/>
            <a:ext cx="1417320" cy="420624"/>
          </a:xfrm>
          <a:prstGeom prst="roundRect">
            <a:avLst>
              <a:gd name="adj" fmla="val 13043"/>
            </a:avLst>
          </a:prstGeom>
          <a:solidFill>
            <a:srgbClr val="141824"/>
          </a:solidFill>
          <a:ln w="12700">
            <a:solidFill>
              <a:srgbClr val="46D0D8"/>
            </a:solidFill>
            <a:prstDash val="solid"/>
          </a:ln>
        </p:spPr>
      </p:sp>
      <p:sp>
        <p:nvSpPr>
          <p:cNvPr id="22" name="Text 20"/>
          <p:cNvSpPr/>
          <p:nvPr/>
        </p:nvSpPr>
        <p:spPr>
          <a:xfrm>
            <a:off x="868680" y="5632704"/>
            <a:ext cx="1417320" cy="420624"/>
          </a:xfrm>
          <a:prstGeom prst="rect">
            <a:avLst/>
          </a:prstGeom>
          <a:noFill/>
          <a:ln/>
        </p:spPr>
        <p:txBody>
          <a:bodyPr wrap="square" lIns="0" tIns="0" rIns="0" bIns="0" rtlCol="0" anchor="ctr"/>
          <a:lstStyle/>
          <a:p>
            <a:pPr algn="ctr" indent="0" marL="0">
              <a:buNone/>
            </a:pPr>
            <a:r>
              <a:rPr lang="en-US" sz="1050" b="1" dirty="0">
                <a:solidFill>
                  <a:srgbClr val="46D0D8"/>
                </a:solidFill>
                <a:latin typeface="Consolas" pitchFamily="34" charset="0"/>
                <a:ea typeface="Consolas" pitchFamily="34" charset="-122"/>
                <a:cs typeface="Consolas" pitchFamily="34" charset="-120"/>
              </a:rPr>
              <a:t>Kill switch</a:t>
            </a:r>
            <a:endParaRPr lang="en-US" sz="1050" dirty="0"/>
          </a:p>
        </p:txBody>
      </p:sp>
      <p:sp>
        <p:nvSpPr>
          <p:cNvPr id="23" name="Text 21"/>
          <p:cNvSpPr/>
          <p:nvPr/>
        </p:nvSpPr>
        <p:spPr>
          <a:xfrm>
            <a:off x="2468880" y="5541264"/>
            <a:ext cx="8823960" cy="603504"/>
          </a:xfrm>
          <a:prstGeom prst="rect">
            <a:avLst/>
          </a:prstGeom>
          <a:noFill/>
          <a:ln/>
        </p:spPr>
        <p:txBody>
          <a:bodyPr wrap="square" rtlCol="0" anchor="ctr"/>
          <a:lstStyle/>
          <a:p>
            <a:pPr indent="0" marL="0">
              <a:lnSpc>
                <a:spcPct val="110000"/>
              </a:lnSpc>
              <a:buNone/>
            </a:pPr>
            <a:r>
              <a:rPr lang="en-US" sz="1350" b="1" dirty="0">
                <a:solidFill>
                  <a:srgbClr val="EBEDF3"/>
                </a:solidFill>
                <a:latin typeface="Calibri" pitchFamily="34" charset="0"/>
                <a:ea typeface="Calibri" pitchFamily="34" charset="-122"/>
                <a:cs typeface="Calibri" pitchFamily="34" charset="-120"/>
              </a:rPr>
              <a:t>  </a:t>
            </a:r>
            <a:pPr indent="0" marL="0">
              <a:lnSpc>
                <a:spcPct val="110000"/>
              </a:lnSpc>
              <a:buNone/>
            </a:pPr>
            <a:r>
              <a:rPr lang="en-US" sz="1350" dirty="0">
                <a:solidFill>
                  <a:srgbClr val="A6ADC0"/>
                </a:solidFill>
                <a:latin typeface="Calibri" pitchFamily="34" charset="0"/>
                <a:ea typeface="Calibri" pitchFamily="34" charset="-122"/>
                <a:cs typeface="Calibri" pitchFamily="34" charset="-120"/>
              </a:rPr>
              <a:t>An emergency control to immediately stop an agent or fleet.</a:t>
            </a:r>
            <a:endParaRPr lang="en-US" sz="1350" dirty="0"/>
          </a:p>
        </p:txBody>
      </p:sp>
      <p:sp>
        <p:nvSpPr>
          <p:cNvPr id="24" name="Text 22"/>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ASI10:2026 · Rogue Agents</a:t>
            </a:r>
            <a:endParaRPr lang="en-US" sz="900" dirty="0"/>
          </a:p>
        </p:txBody>
      </p:sp>
      <p:sp>
        <p:nvSpPr>
          <p:cNvPr id="25" name="Text 23"/>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F4B740"/>
                </a:solidFill>
                <a:latin typeface="Calibri" pitchFamily="34" charset="0"/>
                <a:ea typeface="Calibri" pitchFamily="34" charset="-122"/>
                <a:cs typeface="Calibri" pitchFamily="34" charset="-120"/>
              </a:rPr>
              <a:t>WALK AWAY WITH THIS</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Rogue Agents in four lines</a:t>
            </a:r>
            <a:endParaRPr lang="en-US" sz="3800" dirty="0"/>
          </a:p>
        </p:txBody>
      </p:sp>
      <p:sp>
        <p:nvSpPr>
          <p:cNvPr id="4" name="Text 2"/>
          <p:cNvSpPr/>
          <p:nvPr/>
        </p:nvSpPr>
        <p:spPr>
          <a:xfrm>
            <a:off x="640080" y="2103120"/>
            <a:ext cx="822960" cy="822960"/>
          </a:xfrm>
          <a:prstGeom prst="rect">
            <a:avLst/>
          </a:prstGeom>
          <a:noFill/>
          <a:ln/>
        </p:spPr>
        <p:txBody>
          <a:bodyPr wrap="square" rtlCol="0" anchor="ctr"/>
          <a:lstStyle/>
          <a:p>
            <a:pPr indent="0" marL="0">
              <a:buNone/>
            </a:pPr>
            <a:r>
              <a:rPr lang="en-US" sz="2600" b="1" dirty="0">
                <a:solidFill>
                  <a:srgbClr val="F4B740"/>
                </a:solidFill>
                <a:latin typeface="Cambria" pitchFamily="34" charset="0"/>
                <a:ea typeface="Cambria" pitchFamily="34" charset="-122"/>
                <a:cs typeface="Cambria" pitchFamily="34" charset="-120"/>
              </a:rPr>
              <a:t>01</a:t>
            </a:r>
            <a:endParaRPr lang="en-US" sz="2600" dirty="0"/>
          </a:p>
        </p:txBody>
      </p:sp>
      <p:sp>
        <p:nvSpPr>
          <p:cNvPr id="5" name="Text 3"/>
          <p:cNvSpPr/>
          <p:nvPr/>
        </p:nvSpPr>
        <p:spPr>
          <a:xfrm>
            <a:off x="1554480" y="2103120"/>
            <a:ext cx="9966960" cy="822960"/>
          </a:xfrm>
          <a:prstGeom prst="rect">
            <a:avLst/>
          </a:prstGeom>
          <a:noFill/>
          <a:ln/>
        </p:spPr>
        <p:txBody>
          <a:bodyPr wrap="square" rtlCol="0" anchor="ctr"/>
          <a:lstStyle/>
          <a:p>
            <a:pPr indent="0" marL="0">
              <a:lnSpc>
                <a:spcPct val="110000"/>
              </a:lnSpc>
              <a:buNone/>
            </a:pPr>
            <a:r>
              <a:rPr lang="en-US" sz="1600" b="1" dirty="0">
                <a:solidFill>
                  <a:srgbClr val="EBEDF3"/>
                </a:solidFill>
                <a:latin typeface="Calibri" pitchFamily="34" charset="0"/>
                <a:ea typeface="Calibri" pitchFamily="34" charset="-122"/>
                <a:cs typeface="Calibri" pitchFamily="34" charset="-120"/>
              </a:rPr>
              <a:t>Rogue behaviour is misalignment.  </a:t>
            </a:r>
            <a:pPr indent="0" marL="0">
              <a:lnSpc>
                <a:spcPct val="110000"/>
              </a:lnSpc>
              <a:buNone/>
            </a:pPr>
            <a:r>
              <a:rPr lang="en-US" sz="1600" dirty="0">
                <a:solidFill>
                  <a:srgbClr val="6C7488"/>
                </a:solidFill>
                <a:latin typeface="Calibri" pitchFamily="34" charset="0"/>
                <a:ea typeface="Calibri" pitchFamily="34" charset="-122"/>
                <a:cs typeface="Calibri" pitchFamily="34" charset="-120"/>
              </a:rPr>
              <a:t>The system does what you measured, not what you meant.</a:t>
            </a:r>
            <a:endParaRPr lang="en-US" sz="1600" dirty="0"/>
          </a:p>
        </p:txBody>
      </p:sp>
      <p:sp>
        <p:nvSpPr>
          <p:cNvPr id="6" name="Text 4"/>
          <p:cNvSpPr/>
          <p:nvPr/>
        </p:nvSpPr>
        <p:spPr>
          <a:xfrm>
            <a:off x="640080" y="3063240"/>
            <a:ext cx="822960" cy="822960"/>
          </a:xfrm>
          <a:prstGeom prst="rect">
            <a:avLst/>
          </a:prstGeom>
          <a:noFill/>
          <a:ln/>
        </p:spPr>
        <p:txBody>
          <a:bodyPr wrap="square" rtlCol="0" anchor="ctr"/>
          <a:lstStyle/>
          <a:p>
            <a:pPr indent="0" marL="0">
              <a:buNone/>
            </a:pPr>
            <a:r>
              <a:rPr lang="en-US" sz="2600" b="1" dirty="0">
                <a:solidFill>
                  <a:srgbClr val="F4B740"/>
                </a:solidFill>
                <a:latin typeface="Cambria" pitchFamily="34" charset="0"/>
                <a:ea typeface="Cambria" pitchFamily="34" charset="-122"/>
                <a:cs typeface="Cambria" pitchFamily="34" charset="-120"/>
              </a:rPr>
              <a:t>02</a:t>
            </a:r>
            <a:endParaRPr lang="en-US" sz="2600" dirty="0"/>
          </a:p>
        </p:txBody>
      </p:sp>
      <p:sp>
        <p:nvSpPr>
          <p:cNvPr id="7" name="Text 5"/>
          <p:cNvSpPr/>
          <p:nvPr/>
        </p:nvSpPr>
        <p:spPr>
          <a:xfrm>
            <a:off x="1554480" y="3063240"/>
            <a:ext cx="9966960" cy="822960"/>
          </a:xfrm>
          <a:prstGeom prst="rect">
            <a:avLst/>
          </a:prstGeom>
          <a:noFill/>
          <a:ln/>
        </p:spPr>
        <p:txBody>
          <a:bodyPr wrap="square" rtlCol="0" anchor="ctr"/>
          <a:lstStyle/>
          <a:p>
            <a:pPr indent="0" marL="0">
              <a:lnSpc>
                <a:spcPct val="110000"/>
              </a:lnSpc>
              <a:buNone/>
            </a:pPr>
            <a:r>
              <a:rPr lang="en-US" sz="1600" b="1" dirty="0">
                <a:solidFill>
                  <a:srgbClr val="EBEDF3"/>
                </a:solidFill>
                <a:latin typeface="Calibri" pitchFamily="34" charset="0"/>
                <a:ea typeface="Calibri" pitchFamily="34" charset="-122"/>
                <a:cs typeface="Calibri" pitchFamily="34" charset="-120"/>
              </a:rPr>
              <a:t>Watch for drift and proxies.  </a:t>
            </a:r>
            <a:pPr indent="0" marL="0">
              <a:lnSpc>
                <a:spcPct val="110000"/>
              </a:lnSpc>
              <a:buNone/>
            </a:pPr>
            <a:r>
              <a:rPr lang="en-US" sz="1600" dirty="0">
                <a:solidFill>
                  <a:srgbClr val="6C7488"/>
                </a:solidFill>
                <a:latin typeface="Calibri" pitchFamily="34" charset="0"/>
                <a:ea typeface="Calibri" pitchFamily="34" charset="-122"/>
                <a:cs typeface="Calibri" pitchFamily="34" charset="-120"/>
              </a:rPr>
              <a:t>Monitor behaviour against the true goal over time.</a:t>
            </a:r>
            <a:endParaRPr lang="en-US" sz="1600" dirty="0"/>
          </a:p>
        </p:txBody>
      </p:sp>
      <p:sp>
        <p:nvSpPr>
          <p:cNvPr id="8" name="Text 6"/>
          <p:cNvSpPr/>
          <p:nvPr/>
        </p:nvSpPr>
        <p:spPr>
          <a:xfrm>
            <a:off x="640080" y="4023360"/>
            <a:ext cx="822960" cy="822960"/>
          </a:xfrm>
          <a:prstGeom prst="rect">
            <a:avLst/>
          </a:prstGeom>
          <a:noFill/>
          <a:ln/>
        </p:spPr>
        <p:txBody>
          <a:bodyPr wrap="square" rtlCol="0" anchor="ctr"/>
          <a:lstStyle/>
          <a:p>
            <a:pPr indent="0" marL="0">
              <a:buNone/>
            </a:pPr>
            <a:r>
              <a:rPr lang="en-US" sz="2600" b="1" dirty="0">
                <a:solidFill>
                  <a:srgbClr val="F4B740"/>
                </a:solidFill>
                <a:latin typeface="Cambria" pitchFamily="34" charset="0"/>
                <a:ea typeface="Cambria" pitchFamily="34" charset="-122"/>
                <a:cs typeface="Cambria" pitchFamily="34" charset="-120"/>
              </a:rPr>
              <a:t>03</a:t>
            </a:r>
            <a:endParaRPr lang="en-US" sz="2600" dirty="0"/>
          </a:p>
        </p:txBody>
      </p:sp>
      <p:sp>
        <p:nvSpPr>
          <p:cNvPr id="9" name="Text 7"/>
          <p:cNvSpPr/>
          <p:nvPr/>
        </p:nvSpPr>
        <p:spPr>
          <a:xfrm>
            <a:off x="1554480" y="4023360"/>
            <a:ext cx="9966960" cy="822960"/>
          </a:xfrm>
          <a:prstGeom prst="rect">
            <a:avLst/>
          </a:prstGeom>
          <a:noFill/>
          <a:ln/>
        </p:spPr>
        <p:txBody>
          <a:bodyPr wrap="square" rtlCol="0" anchor="ctr"/>
          <a:lstStyle/>
          <a:p>
            <a:pPr indent="0" marL="0">
              <a:lnSpc>
                <a:spcPct val="110000"/>
              </a:lnSpc>
              <a:buNone/>
            </a:pPr>
            <a:r>
              <a:rPr lang="en-US" sz="1600" b="1" dirty="0">
                <a:solidFill>
                  <a:srgbClr val="EBEDF3"/>
                </a:solidFill>
                <a:latin typeface="Calibri" pitchFamily="34" charset="0"/>
                <a:ea typeface="Calibri" pitchFamily="34" charset="-122"/>
                <a:cs typeface="Calibri" pitchFamily="34" charset="-120"/>
              </a:rPr>
              <a:t>Set hard, aggregate bounds.  </a:t>
            </a:r>
            <a:pPr indent="0" marL="0">
              <a:lnSpc>
                <a:spcPct val="110000"/>
              </a:lnSpc>
              <a:buNone/>
            </a:pPr>
            <a:r>
              <a:rPr lang="en-US" sz="1600" dirty="0">
                <a:solidFill>
                  <a:srgbClr val="6C7488"/>
                </a:solidFill>
                <a:latin typeface="Calibri" pitchFamily="34" charset="0"/>
                <a:ea typeface="Calibri" pitchFamily="34" charset="-122"/>
                <a:cs typeface="Calibri" pitchFamily="34" charset="-120"/>
              </a:rPr>
              <a:t>Cap scope and spend across agents to stop collusion.</a:t>
            </a:r>
            <a:endParaRPr lang="en-US" sz="1600" dirty="0"/>
          </a:p>
        </p:txBody>
      </p:sp>
      <p:sp>
        <p:nvSpPr>
          <p:cNvPr id="10" name="Text 8"/>
          <p:cNvSpPr/>
          <p:nvPr/>
        </p:nvSpPr>
        <p:spPr>
          <a:xfrm>
            <a:off x="640080" y="4983480"/>
            <a:ext cx="822960" cy="822960"/>
          </a:xfrm>
          <a:prstGeom prst="rect">
            <a:avLst/>
          </a:prstGeom>
          <a:noFill/>
          <a:ln/>
        </p:spPr>
        <p:txBody>
          <a:bodyPr wrap="square" rtlCol="0" anchor="ctr"/>
          <a:lstStyle/>
          <a:p>
            <a:pPr indent="0" marL="0">
              <a:buNone/>
            </a:pPr>
            <a:r>
              <a:rPr lang="en-US" sz="2600" b="1" dirty="0">
                <a:solidFill>
                  <a:srgbClr val="F4B740"/>
                </a:solidFill>
                <a:latin typeface="Cambria" pitchFamily="34" charset="0"/>
                <a:ea typeface="Cambria" pitchFamily="34" charset="-122"/>
                <a:cs typeface="Cambria" pitchFamily="34" charset="-120"/>
              </a:rPr>
              <a:t>04</a:t>
            </a:r>
            <a:endParaRPr lang="en-US" sz="2600" dirty="0"/>
          </a:p>
        </p:txBody>
      </p:sp>
      <p:sp>
        <p:nvSpPr>
          <p:cNvPr id="11" name="Text 9"/>
          <p:cNvSpPr/>
          <p:nvPr/>
        </p:nvSpPr>
        <p:spPr>
          <a:xfrm>
            <a:off x="1554480" y="4983480"/>
            <a:ext cx="9966960" cy="822960"/>
          </a:xfrm>
          <a:prstGeom prst="rect">
            <a:avLst/>
          </a:prstGeom>
          <a:noFill/>
          <a:ln/>
        </p:spPr>
        <p:txBody>
          <a:bodyPr wrap="square" rtlCol="0" anchor="ctr"/>
          <a:lstStyle/>
          <a:p>
            <a:pPr indent="0" marL="0">
              <a:lnSpc>
                <a:spcPct val="110000"/>
              </a:lnSpc>
              <a:buNone/>
            </a:pPr>
            <a:r>
              <a:rPr lang="en-US" sz="1600" b="1" dirty="0">
                <a:solidFill>
                  <a:srgbClr val="EBEDF3"/>
                </a:solidFill>
                <a:latin typeface="Calibri" pitchFamily="34" charset="0"/>
                <a:ea typeface="Calibri" pitchFamily="34" charset="-122"/>
                <a:cs typeface="Calibri" pitchFamily="34" charset="-120"/>
              </a:rPr>
              <a:t>Keep a kill switch.  </a:t>
            </a:r>
            <a:pPr indent="0" marL="0">
              <a:lnSpc>
                <a:spcPct val="110000"/>
              </a:lnSpc>
              <a:buNone/>
            </a:pPr>
            <a:r>
              <a:rPr lang="en-US" sz="1600" dirty="0">
                <a:solidFill>
                  <a:srgbClr val="6C7488"/>
                </a:solidFill>
                <a:latin typeface="Calibri" pitchFamily="34" charset="0"/>
                <a:ea typeface="Calibri" pitchFamily="34" charset="-122"/>
                <a:cs typeface="Calibri" pitchFamily="34" charset="-120"/>
              </a:rPr>
              <a:t>Fast, tested, fail-safe — before you need it.</a:t>
            </a:r>
            <a:endParaRPr lang="en-US" sz="1600" dirty="0"/>
          </a:p>
        </p:txBody>
      </p:sp>
      <p:sp>
        <p:nvSpPr>
          <p:cNvPr id="12" name="Shape 10"/>
          <p:cNvSpPr/>
          <p:nvPr/>
        </p:nvSpPr>
        <p:spPr>
          <a:xfrm>
            <a:off x="640080" y="6035040"/>
            <a:ext cx="5486400" cy="0"/>
          </a:xfrm>
          <a:prstGeom prst="line">
            <a:avLst/>
          </a:prstGeom>
          <a:noFill/>
          <a:ln w="19050">
            <a:solidFill>
              <a:srgbClr val="F4B740"/>
            </a:solidFill>
            <a:prstDash val="solid"/>
          </a:ln>
        </p:spPr>
      </p:sp>
      <p:sp>
        <p:nvSpPr>
          <p:cNvPr id="13" name="Text 11"/>
          <p:cNvSpPr/>
          <p:nvPr/>
        </p:nvSpPr>
        <p:spPr>
          <a:xfrm>
            <a:off x="640080" y="6172200"/>
            <a:ext cx="10881360" cy="274320"/>
          </a:xfrm>
          <a:prstGeom prst="rect">
            <a:avLst/>
          </a:prstGeom>
          <a:noFill/>
          <a:ln/>
        </p:spPr>
        <p:txBody>
          <a:bodyPr wrap="square" rtlCol="0" anchor="ctr"/>
          <a:lstStyle/>
          <a:p>
            <a:pPr indent="0" marL="0">
              <a:buNone/>
            </a:pPr>
            <a:r>
              <a:rPr lang="en-US" sz="1100" dirty="0">
                <a:solidFill>
                  <a:srgbClr val="6C7488"/>
                </a:solidFill>
                <a:latin typeface="Calibri" pitchFamily="34" charset="0"/>
                <a:ea typeface="Calibri" pitchFamily="34" charset="-122"/>
                <a:cs typeface="Calibri" pitchFamily="34" charset="-120"/>
              </a:rPr>
              <a:t>askanything-app.com · OWASP Agentic Top 10 training · ASI10:2026</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F4B740"/>
                </a:solidFill>
                <a:latin typeface="Calibri" pitchFamily="34" charset="0"/>
                <a:ea typeface="Calibri" pitchFamily="34" charset="-122"/>
                <a:cs typeface="Calibri" pitchFamily="34" charset="-120"/>
              </a:rPr>
              <a:t>TWO TRACKS, ONE THREAT</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Who this is for</a:t>
            </a:r>
            <a:endParaRPr lang="en-US" sz="3800" dirty="0"/>
          </a:p>
        </p:txBody>
      </p:sp>
      <p:sp>
        <p:nvSpPr>
          <p:cNvPr id="4" name="Shape 2"/>
          <p:cNvSpPr/>
          <p:nvPr/>
        </p:nvSpPr>
        <p:spPr>
          <a:xfrm>
            <a:off x="640080" y="2194560"/>
            <a:ext cx="5257800" cy="2926080"/>
          </a:xfrm>
          <a:prstGeom prst="roundRect">
            <a:avLst>
              <a:gd name="adj" fmla="val 2813"/>
            </a:avLst>
          </a:prstGeom>
          <a:solidFill>
            <a:srgbClr val="1A1F2E"/>
          </a:solidFill>
          <a:ln w="12700">
            <a:solidFill>
              <a:srgbClr val="2A3040"/>
            </a:solidFill>
            <a:prstDash val="solid"/>
          </a:ln>
        </p:spPr>
      </p:sp>
      <p:sp>
        <p:nvSpPr>
          <p:cNvPr id="5" name="Shape 3"/>
          <p:cNvSpPr/>
          <p:nvPr/>
        </p:nvSpPr>
        <p:spPr>
          <a:xfrm>
            <a:off x="640080" y="2194560"/>
            <a:ext cx="5257800" cy="54864"/>
          </a:xfrm>
          <a:prstGeom prst="rect">
            <a:avLst/>
          </a:prstGeom>
          <a:solidFill>
            <a:srgbClr val="46D0D8"/>
          </a:solidFill>
          <a:ln/>
        </p:spPr>
      </p:sp>
      <p:sp>
        <p:nvSpPr>
          <p:cNvPr id="6" name="Text 4"/>
          <p:cNvSpPr/>
          <p:nvPr/>
        </p:nvSpPr>
        <p:spPr>
          <a:xfrm>
            <a:off x="960120" y="2487168"/>
            <a:ext cx="4617720" cy="274320"/>
          </a:xfrm>
          <a:prstGeom prst="rect">
            <a:avLst/>
          </a:prstGeom>
          <a:noFill/>
          <a:ln/>
        </p:spPr>
        <p:txBody>
          <a:bodyPr wrap="square" rtlCol="0" anchor="ctr"/>
          <a:lstStyle/>
          <a:p>
            <a:pPr indent="0" marL="0">
              <a:buNone/>
            </a:pPr>
            <a:r>
              <a:rPr lang="en-US" sz="1200" b="1" spc="200" kern="0" dirty="0">
                <a:solidFill>
                  <a:srgbClr val="46D0D8"/>
                </a:solidFill>
                <a:latin typeface="Calibri" pitchFamily="34" charset="0"/>
                <a:ea typeface="Calibri" pitchFamily="34" charset="-122"/>
                <a:cs typeface="Calibri" pitchFamily="34" charset="-120"/>
              </a:rPr>
              <a:t>DEVELOPERS &amp; BUILDERS</a:t>
            </a:r>
            <a:endParaRPr lang="en-US" sz="1200" dirty="0"/>
          </a:p>
        </p:txBody>
      </p:sp>
      <p:sp>
        <p:nvSpPr>
          <p:cNvPr id="7" name="Text 5"/>
          <p:cNvSpPr/>
          <p:nvPr/>
        </p:nvSpPr>
        <p:spPr>
          <a:xfrm>
            <a:off x="960120" y="2880360"/>
            <a:ext cx="4617720" cy="457200"/>
          </a:xfrm>
          <a:prstGeom prst="rect">
            <a:avLst/>
          </a:prstGeom>
          <a:noFill/>
          <a:ln/>
        </p:spPr>
        <p:txBody>
          <a:bodyPr wrap="square" rtlCol="0" anchor="ctr"/>
          <a:lstStyle/>
          <a:p>
            <a:pPr indent="0" marL="0">
              <a:buNone/>
            </a:pPr>
            <a:r>
              <a:rPr lang="en-US" sz="2200" b="1" dirty="0">
                <a:solidFill>
                  <a:srgbClr val="EBEDF3"/>
                </a:solidFill>
                <a:latin typeface="Cambria" pitchFamily="34" charset="0"/>
                <a:ea typeface="Cambria" pitchFamily="34" charset="-122"/>
                <a:cs typeface="Cambria" pitchFamily="34" charset="-120"/>
              </a:rPr>
              <a:t>You build the guardrails</a:t>
            </a:r>
            <a:endParaRPr lang="en-US" sz="2200" dirty="0"/>
          </a:p>
        </p:txBody>
      </p:sp>
      <p:sp>
        <p:nvSpPr>
          <p:cNvPr id="8" name="Text 6"/>
          <p:cNvSpPr/>
          <p:nvPr/>
        </p:nvSpPr>
        <p:spPr>
          <a:xfrm>
            <a:off x="960120" y="3520440"/>
            <a:ext cx="4617720" cy="1463040"/>
          </a:xfrm>
          <a:prstGeom prst="rect">
            <a:avLst/>
          </a:prstGeom>
          <a:noFill/>
          <a:ln/>
        </p:spPr>
        <p:txBody>
          <a:bodyPr wrap="square" rtlCol="0" anchor="t"/>
          <a:lstStyle/>
          <a:p>
            <a:pPr indent="0" marL="0">
              <a:lnSpc>
                <a:spcPct val="120000"/>
              </a:lnSpc>
              <a:buNone/>
            </a:pPr>
            <a:r>
              <a:rPr lang="en-US" sz="1400" dirty="0">
                <a:solidFill>
                  <a:srgbClr val="A6ADC0"/>
                </a:solidFill>
                <a:latin typeface="Calibri" pitchFamily="34" charset="0"/>
                <a:ea typeface="Calibri" pitchFamily="34" charset="-122"/>
                <a:cs typeface="Calibri" pitchFamily="34" charset="-120"/>
              </a:rPr>
              <a:t>Focus on the attack traces, secure-code patterns, enforcement points, and the red-team drill. You own the architecture.</a:t>
            </a:r>
            <a:endParaRPr lang="en-US" sz="1400" dirty="0"/>
          </a:p>
        </p:txBody>
      </p:sp>
      <p:sp>
        <p:nvSpPr>
          <p:cNvPr id="9" name="Shape 7"/>
          <p:cNvSpPr/>
          <p:nvPr/>
        </p:nvSpPr>
        <p:spPr>
          <a:xfrm>
            <a:off x="6263640" y="2194560"/>
            <a:ext cx="5257800" cy="2926080"/>
          </a:xfrm>
          <a:prstGeom prst="roundRect">
            <a:avLst>
              <a:gd name="adj" fmla="val 2813"/>
            </a:avLst>
          </a:prstGeom>
          <a:solidFill>
            <a:srgbClr val="1A1F2E"/>
          </a:solidFill>
          <a:ln w="12700">
            <a:solidFill>
              <a:srgbClr val="2A3040"/>
            </a:solidFill>
            <a:prstDash val="solid"/>
          </a:ln>
        </p:spPr>
      </p:sp>
      <p:sp>
        <p:nvSpPr>
          <p:cNvPr id="10" name="Shape 8"/>
          <p:cNvSpPr/>
          <p:nvPr/>
        </p:nvSpPr>
        <p:spPr>
          <a:xfrm>
            <a:off x="6263640" y="2194560"/>
            <a:ext cx="5257800" cy="54864"/>
          </a:xfrm>
          <a:prstGeom prst="rect">
            <a:avLst/>
          </a:prstGeom>
          <a:solidFill>
            <a:srgbClr val="F4B740"/>
          </a:solidFill>
          <a:ln/>
        </p:spPr>
      </p:sp>
      <p:sp>
        <p:nvSpPr>
          <p:cNvPr id="11" name="Text 9"/>
          <p:cNvSpPr/>
          <p:nvPr/>
        </p:nvSpPr>
        <p:spPr>
          <a:xfrm>
            <a:off x="6583680" y="2487168"/>
            <a:ext cx="4617720" cy="274320"/>
          </a:xfrm>
          <a:prstGeom prst="rect">
            <a:avLst/>
          </a:prstGeom>
          <a:noFill/>
          <a:ln/>
        </p:spPr>
        <p:txBody>
          <a:bodyPr wrap="square" rtlCol="0" anchor="ctr"/>
          <a:lstStyle/>
          <a:p>
            <a:pPr indent="0" marL="0">
              <a:buNone/>
            </a:pPr>
            <a:r>
              <a:rPr lang="en-US" sz="1200" b="1" spc="200" kern="0" dirty="0">
                <a:solidFill>
                  <a:srgbClr val="F4B740"/>
                </a:solidFill>
                <a:latin typeface="Calibri" pitchFamily="34" charset="0"/>
                <a:ea typeface="Calibri" pitchFamily="34" charset="-122"/>
                <a:cs typeface="Calibri" pitchFamily="34" charset="-120"/>
              </a:rPr>
              <a:t>EVERY EMPLOYEE</a:t>
            </a:r>
            <a:endParaRPr lang="en-US" sz="1200" dirty="0"/>
          </a:p>
        </p:txBody>
      </p:sp>
      <p:sp>
        <p:nvSpPr>
          <p:cNvPr id="12" name="Text 10"/>
          <p:cNvSpPr/>
          <p:nvPr/>
        </p:nvSpPr>
        <p:spPr>
          <a:xfrm>
            <a:off x="6583680" y="2880360"/>
            <a:ext cx="4617720" cy="457200"/>
          </a:xfrm>
          <a:prstGeom prst="rect">
            <a:avLst/>
          </a:prstGeom>
          <a:noFill/>
          <a:ln/>
        </p:spPr>
        <p:txBody>
          <a:bodyPr wrap="square" rtlCol="0" anchor="ctr"/>
          <a:lstStyle/>
          <a:p>
            <a:pPr indent="0" marL="0">
              <a:buNone/>
            </a:pPr>
            <a:r>
              <a:rPr lang="en-US" sz="2200" b="1" dirty="0">
                <a:solidFill>
                  <a:srgbClr val="EBEDF3"/>
                </a:solidFill>
                <a:latin typeface="Cambria" pitchFamily="34" charset="0"/>
                <a:ea typeface="Cambria" pitchFamily="34" charset="-122"/>
                <a:cs typeface="Cambria" pitchFamily="34" charset="-120"/>
              </a:rPr>
              <a:t>You are part of the defence</a:t>
            </a:r>
            <a:endParaRPr lang="en-US" sz="2200" dirty="0"/>
          </a:p>
        </p:txBody>
      </p:sp>
      <p:sp>
        <p:nvSpPr>
          <p:cNvPr id="13" name="Text 11"/>
          <p:cNvSpPr/>
          <p:nvPr/>
        </p:nvSpPr>
        <p:spPr>
          <a:xfrm>
            <a:off x="6583680" y="3520440"/>
            <a:ext cx="4617720" cy="1463040"/>
          </a:xfrm>
          <a:prstGeom prst="rect">
            <a:avLst/>
          </a:prstGeom>
          <a:noFill/>
          <a:ln/>
        </p:spPr>
        <p:txBody>
          <a:bodyPr wrap="square" rtlCol="0" anchor="t"/>
          <a:lstStyle/>
          <a:p>
            <a:pPr indent="0" marL="0">
              <a:lnSpc>
                <a:spcPct val="120000"/>
              </a:lnSpc>
              <a:buNone/>
            </a:pPr>
            <a:r>
              <a:rPr lang="en-US" sz="1400" dirty="0">
                <a:solidFill>
                  <a:srgbClr val="A6ADC0"/>
                </a:solidFill>
                <a:latin typeface="Calibri" pitchFamily="34" charset="0"/>
                <a:ea typeface="Calibri" pitchFamily="34" charset="-122"/>
                <a:cs typeface="Calibri" pitchFamily="34" charset="-120"/>
              </a:rPr>
              <a:t>Focus on the analogy, your-role slide, and takeaways. You don't need to code to spot it, refuse to feed it, and report it fast.</a:t>
            </a:r>
            <a:endParaRPr lang="en-US" sz="1400" dirty="0"/>
          </a:p>
        </p:txBody>
      </p:sp>
      <p:sp>
        <p:nvSpPr>
          <p:cNvPr id="14" name="Text 12"/>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ASI10:2026 · Rogue Agents</a:t>
            </a:r>
            <a:endParaRPr lang="en-US" sz="900" dirty="0"/>
          </a:p>
        </p:txBody>
      </p:sp>
      <p:sp>
        <p:nvSpPr>
          <p:cNvPr id="15" name="Text 13"/>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F4B740"/>
                </a:solidFill>
                <a:latin typeface="Calibri" pitchFamily="34" charset="0"/>
                <a:ea typeface="Calibri" pitchFamily="34" charset="-122"/>
                <a:cs typeface="Calibri" pitchFamily="34" charset="-120"/>
              </a:rPr>
              <a:t>THE DEFINITION</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What is it?</a:t>
            </a:r>
            <a:endParaRPr lang="en-US" sz="3800" dirty="0"/>
          </a:p>
        </p:txBody>
      </p:sp>
      <p:sp>
        <p:nvSpPr>
          <p:cNvPr id="4" name="Text 2"/>
          <p:cNvSpPr/>
          <p:nvPr/>
        </p:nvSpPr>
        <p:spPr>
          <a:xfrm>
            <a:off x="640080" y="1691640"/>
            <a:ext cx="10881360" cy="868680"/>
          </a:xfrm>
          <a:prstGeom prst="rect">
            <a:avLst/>
          </a:prstGeom>
          <a:noFill/>
          <a:ln/>
        </p:spPr>
        <p:txBody>
          <a:bodyPr wrap="square" rtlCol="0" anchor="ctr"/>
          <a:lstStyle/>
          <a:p>
            <a:pPr indent="0" marL="0">
              <a:lnSpc>
                <a:spcPct val="115000"/>
              </a:lnSpc>
              <a:buNone/>
            </a:pPr>
            <a:r>
              <a:rPr lang="en-US" sz="1600" dirty="0">
                <a:solidFill>
                  <a:srgbClr val="A6ADC0"/>
                </a:solidFill>
                <a:latin typeface="Calibri" pitchFamily="34" charset="0"/>
                <a:ea typeface="Calibri" pitchFamily="34" charset="-122"/>
                <a:cs typeface="Calibri" pitchFamily="34" charset="-120"/>
              </a:rPr>
              <a:t>Agents acting beyond intended objectives due to goal drift, collusion, or emergent behavior — gradual deviation over time, multiple agents coordinating for unintended purposes, optimizing proxies instead of true objectives, or exceeding designed autonomy boundaries.</a:t>
            </a:r>
            <a:endParaRPr lang="en-US" sz="1600" dirty="0"/>
          </a:p>
        </p:txBody>
      </p:sp>
      <p:sp>
        <p:nvSpPr>
          <p:cNvPr id="5" name="Shape 3"/>
          <p:cNvSpPr/>
          <p:nvPr/>
        </p:nvSpPr>
        <p:spPr>
          <a:xfrm>
            <a:off x="640080" y="2788920"/>
            <a:ext cx="3429000" cy="2971800"/>
          </a:xfrm>
          <a:prstGeom prst="roundRect">
            <a:avLst>
              <a:gd name="adj" fmla="val 2769"/>
            </a:avLst>
          </a:prstGeom>
          <a:solidFill>
            <a:srgbClr val="1A1F2E"/>
          </a:solidFill>
          <a:ln w="12700">
            <a:solidFill>
              <a:srgbClr val="2A3040"/>
            </a:solidFill>
            <a:prstDash val="solid"/>
          </a:ln>
        </p:spPr>
      </p:sp>
      <p:sp>
        <p:nvSpPr>
          <p:cNvPr id="6" name="Shape 4"/>
          <p:cNvSpPr/>
          <p:nvPr/>
        </p:nvSpPr>
        <p:spPr>
          <a:xfrm>
            <a:off x="640080" y="2788920"/>
            <a:ext cx="3429000" cy="54864"/>
          </a:xfrm>
          <a:prstGeom prst="rect">
            <a:avLst/>
          </a:prstGeom>
          <a:solidFill>
            <a:srgbClr val="FF5A5A"/>
          </a:solidFill>
          <a:ln/>
        </p:spPr>
      </p:sp>
      <p:sp>
        <p:nvSpPr>
          <p:cNvPr id="7" name="Text 5"/>
          <p:cNvSpPr/>
          <p:nvPr/>
        </p:nvSpPr>
        <p:spPr>
          <a:xfrm>
            <a:off x="914400" y="3063240"/>
            <a:ext cx="2880360" cy="274320"/>
          </a:xfrm>
          <a:prstGeom prst="rect">
            <a:avLst/>
          </a:prstGeom>
          <a:noFill/>
          <a:ln/>
        </p:spPr>
        <p:txBody>
          <a:bodyPr wrap="square" rtlCol="0" anchor="ctr"/>
          <a:lstStyle/>
          <a:p>
            <a:pPr indent="0" marL="0">
              <a:buNone/>
            </a:pPr>
            <a:r>
              <a:rPr lang="en-US" sz="1100" b="1" spc="200" kern="0" dirty="0">
                <a:solidFill>
                  <a:srgbClr val="FF5A5A"/>
                </a:solidFill>
                <a:latin typeface="Calibri" pitchFamily="34" charset="0"/>
                <a:ea typeface="Calibri" pitchFamily="34" charset="-122"/>
                <a:cs typeface="Calibri" pitchFamily="34" charset="-120"/>
              </a:rPr>
              <a:t>THE TWIST</a:t>
            </a:r>
            <a:endParaRPr lang="en-US" sz="1100" dirty="0"/>
          </a:p>
        </p:txBody>
      </p:sp>
      <p:sp>
        <p:nvSpPr>
          <p:cNvPr id="8" name="Text 6"/>
          <p:cNvSpPr/>
          <p:nvPr/>
        </p:nvSpPr>
        <p:spPr>
          <a:xfrm>
            <a:off x="914400" y="3429000"/>
            <a:ext cx="2880360" cy="457200"/>
          </a:xfrm>
          <a:prstGeom prst="rect">
            <a:avLst/>
          </a:prstGeom>
          <a:noFill/>
          <a:ln/>
        </p:spPr>
        <p:txBody>
          <a:bodyPr wrap="square" rtlCol="0" anchor="ctr"/>
          <a:lstStyle/>
          <a:p>
            <a:pPr indent="0" marL="0">
              <a:buNone/>
            </a:pPr>
            <a:r>
              <a:rPr lang="en-US" sz="1900" b="1" dirty="0">
                <a:solidFill>
                  <a:srgbClr val="EBEDF3"/>
                </a:solidFill>
                <a:latin typeface="Cambria" pitchFamily="34" charset="0"/>
                <a:ea typeface="Cambria" pitchFamily="34" charset="-122"/>
                <a:cs typeface="Cambria" pitchFamily="34" charset="-120"/>
              </a:rPr>
              <a:t>No single bad step</a:t>
            </a:r>
            <a:endParaRPr lang="en-US" sz="1900" dirty="0"/>
          </a:p>
        </p:txBody>
      </p:sp>
      <p:sp>
        <p:nvSpPr>
          <p:cNvPr id="9" name="Text 7"/>
          <p:cNvSpPr/>
          <p:nvPr/>
        </p:nvSpPr>
        <p:spPr>
          <a:xfrm>
            <a:off x="914400" y="3995928"/>
            <a:ext cx="2880360" cy="1600200"/>
          </a:xfrm>
          <a:prstGeom prst="rect">
            <a:avLst/>
          </a:prstGeom>
          <a:noFill/>
          <a:ln/>
        </p:spPr>
        <p:txBody>
          <a:bodyPr wrap="square" rtlCol="0" anchor="t"/>
          <a:lstStyle/>
          <a:p>
            <a:pPr indent="0" marL="0">
              <a:lnSpc>
                <a:spcPct val="115000"/>
              </a:lnSpc>
              <a:buNone/>
            </a:pPr>
            <a:r>
              <a:rPr lang="en-US" sz="1350" dirty="0">
                <a:solidFill>
                  <a:srgbClr val="A6ADC0"/>
                </a:solidFill>
                <a:latin typeface="Calibri" pitchFamily="34" charset="0"/>
                <a:ea typeface="Calibri" pitchFamily="34" charset="-122"/>
                <a:cs typeface="Calibri" pitchFamily="34" charset="-120"/>
              </a:rPr>
              <a:t>Harm emerges from drift and interaction, not one obvious action.</a:t>
            </a:r>
            <a:endParaRPr lang="en-US" sz="1350" dirty="0"/>
          </a:p>
        </p:txBody>
      </p:sp>
      <p:sp>
        <p:nvSpPr>
          <p:cNvPr id="10" name="Shape 8"/>
          <p:cNvSpPr/>
          <p:nvPr/>
        </p:nvSpPr>
        <p:spPr>
          <a:xfrm>
            <a:off x="4361688" y="2788920"/>
            <a:ext cx="3429000" cy="2971800"/>
          </a:xfrm>
          <a:prstGeom prst="roundRect">
            <a:avLst>
              <a:gd name="adj" fmla="val 2769"/>
            </a:avLst>
          </a:prstGeom>
          <a:solidFill>
            <a:srgbClr val="1A1F2E"/>
          </a:solidFill>
          <a:ln w="12700">
            <a:solidFill>
              <a:srgbClr val="2A3040"/>
            </a:solidFill>
            <a:prstDash val="solid"/>
          </a:ln>
        </p:spPr>
      </p:sp>
      <p:sp>
        <p:nvSpPr>
          <p:cNvPr id="11" name="Shape 9"/>
          <p:cNvSpPr/>
          <p:nvPr/>
        </p:nvSpPr>
        <p:spPr>
          <a:xfrm>
            <a:off x="4361688" y="2788920"/>
            <a:ext cx="3429000" cy="54864"/>
          </a:xfrm>
          <a:prstGeom prst="rect">
            <a:avLst/>
          </a:prstGeom>
          <a:solidFill>
            <a:srgbClr val="FF5A5A"/>
          </a:solidFill>
          <a:ln/>
        </p:spPr>
      </p:sp>
      <p:sp>
        <p:nvSpPr>
          <p:cNvPr id="12" name="Text 10"/>
          <p:cNvSpPr/>
          <p:nvPr/>
        </p:nvSpPr>
        <p:spPr>
          <a:xfrm>
            <a:off x="4636008" y="3063240"/>
            <a:ext cx="2880360" cy="274320"/>
          </a:xfrm>
          <a:prstGeom prst="rect">
            <a:avLst/>
          </a:prstGeom>
          <a:noFill/>
          <a:ln/>
        </p:spPr>
        <p:txBody>
          <a:bodyPr wrap="square" rtlCol="0" anchor="ctr"/>
          <a:lstStyle/>
          <a:p>
            <a:pPr indent="0" marL="0">
              <a:buNone/>
            </a:pPr>
            <a:r>
              <a:rPr lang="en-US" sz="1100" b="1" spc="200" kern="0" dirty="0">
                <a:solidFill>
                  <a:srgbClr val="FF5A5A"/>
                </a:solidFill>
                <a:latin typeface="Calibri" pitchFamily="34" charset="0"/>
                <a:ea typeface="Calibri" pitchFamily="34" charset="-122"/>
                <a:cs typeface="Calibri" pitchFamily="34" charset="-120"/>
              </a:rPr>
              <a:t>THE ENTRY</a:t>
            </a:r>
            <a:endParaRPr lang="en-US" sz="1100" dirty="0"/>
          </a:p>
        </p:txBody>
      </p:sp>
      <p:sp>
        <p:nvSpPr>
          <p:cNvPr id="13" name="Text 11"/>
          <p:cNvSpPr/>
          <p:nvPr/>
        </p:nvSpPr>
        <p:spPr>
          <a:xfrm>
            <a:off x="4636008" y="3429000"/>
            <a:ext cx="2880360" cy="457200"/>
          </a:xfrm>
          <a:prstGeom prst="rect">
            <a:avLst/>
          </a:prstGeom>
          <a:noFill/>
          <a:ln/>
        </p:spPr>
        <p:txBody>
          <a:bodyPr wrap="square" rtlCol="0" anchor="ctr"/>
          <a:lstStyle/>
          <a:p>
            <a:pPr indent="0" marL="0">
              <a:buNone/>
            </a:pPr>
            <a:r>
              <a:rPr lang="en-US" sz="1900" b="1" dirty="0">
                <a:solidFill>
                  <a:srgbClr val="EBEDF3"/>
                </a:solidFill>
                <a:latin typeface="Cambria" pitchFamily="34" charset="0"/>
                <a:ea typeface="Cambria" pitchFamily="34" charset="-122"/>
                <a:cs typeface="Cambria" pitchFamily="34" charset="-120"/>
              </a:rPr>
              <a:t>Autonomy + time</a:t>
            </a:r>
            <a:endParaRPr lang="en-US" sz="1900" dirty="0"/>
          </a:p>
        </p:txBody>
      </p:sp>
      <p:sp>
        <p:nvSpPr>
          <p:cNvPr id="14" name="Text 12"/>
          <p:cNvSpPr/>
          <p:nvPr/>
        </p:nvSpPr>
        <p:spPr>
          <a:xfrm>
            <a:off x="4636008" y="3995928"/>
            <a:ext cx="2880360" cy="1600200"/>
          </a:xfrm>
          <a:prstGeom prst="rect">
            <a:avLst/>
          </a:prstGeom>
          <a:noFill/>
          <a:ln/>
        </p:spPr>
        <p:txBody>
          <a:bodyPr wrap="square" rtlCol="0" anchor="t"/>
          <a:lstStyle/>
          <a:p>
            <a:pPr indent="0" marL="0">
              <a:lnSpc>
                <a:spcPct val="115000"/>
              </a:lnSpc>
              <a:buNone/>
            </a:pPr>
            <a:r>
              <a:rPr lang="en-US" sz="1350" dirty="0">
                <a:solidFill>
                  <a:srgbClr val="A6ADC0"/>
                </a:solidFill>
                <a:latin typeface="Calibri" pitchFamily="34" charset="0"/>
                <a:ea typeface="Calibri" pitchFamily="34" charset="-122"/>
                <a:cs typeface="Calibri" pitchFamily="34" charset="-120"/>
              </a:rPr>
              <a:t>Long-running goals, loose objectives, and multiple cooperating agents.</a:t>
            </a:r>
            <a:endParaRPr lang="en-US" sz="1350" dirty="0"/>
          </a:p>
        </p:txBody>
      </p:sp>
      <p:sp>
        <p:nvSpPr>
          <p:cNvPr id="15" name="Shape 13"/>
          <p:cNvSpPr/>
          <p:nvPr/>
        </p:nvSpPr>
        <p:spPr>
          <a:xfrm>
            <a:off x="8083296" y="2788920"/>
            <a:ext cx="3429000" cy="2971800"/>
          </a:xfrm>
          <a:prstGeom prst="roundRect">
            <a:avLst>
              <a:gd name="adj" fmla="val 2769"/>
            </a:avLst>
          </a:prstGeom>
          <a:solidFill>
            <a:srgbClr val="1A1F2E"/>
          </a:solidFill>
          <a:ln w="12700">
            <a:solidFill>
              <a:srgbClr val="2A3040"/>
            </a:solidFill>
            <a:prstDash val="solid"/>
          </a:ln>
        </p:spPr>
      </p:sp>
      <p:sp>
        <p:nvSpPr>
          <p:cNvPr id="16" name="Shape 14"/>
          <p:cNvSpPr/>
          <p:nvPr/>
        </p:nvSpPr>
        <p:spPr>
          <a:xfrm>
            <a:off x="8083296" y="2788920"/>
            <a:ext cx="3429000" cy="54864"/>
          </a:xfrm>
          <a:prstGeom prst="rect">
            <a:avLst/>
          </a:prstGeom>
          <a:solidFill>
            <a:srgbClr val="FF5A5A"/>
          </a:solidFill>
          <a:ln/>
        </p:spPr>
      </p:sp>
      <p:sp>
        <p:nvSpPr>
          <p:cNvPr id="17" name="Text 15"/>
          <p:cNvSpPr/>
          <p:nvPr/>
        </p:nvSpPr>
        <p:spPr>
          <a:xfrm>
            <a:off x="8357616" y="3063240"/>
            <a:ext cx="2880360" cy="274320"/>
          </a:xfrm>
          <a:prstGeom prst="rect">
            <a:avLst/>
          </a:prstGeom>
          <a:noFill/>
          <a:ln/>
        </p:spPr>
        <p:txBody>
          <a:bodyPr wrap="square" rtlCol="0" anchor="ctr"/>
          <a:lstStyle/>
          <a:p>
            <a:pPr indent="0" marL="0">
              <a:buNone/>
            </a:pPr>
            <a:r>
              <a:rPr lang="en-US" sz="1100" b="1" spc="200" kern="0" dirty="0">
                <a:solidFill>
                  <a:srgbClr val="FF5A5A"/>
                </a:solidFill>
                <a:latin typeface="Calibri" pitchFamily="34" charset="0"/>
                <a:ea typeface="Calibri" pitchFamily="34" charset="-122"/>
                <a:cs typeface="Calibri" pitchFamily="34" charset="-120"/>
              </a:rPr>
              <a:t>THE SPREAD</a:t>
            </a:r>
            <a:endParaRPr lang="en-US" sz="1100" dirty="0"/>
          </a:p>
        </p:txBody>
      </p:sp>
      <p:sp>
        <p:nvSpPr>
          <p:cNvPr id="18" name="Text 16"/>
          <p:cNvSpPr/>
          <p:nvPr/>
        </p:nvSpPr>
        <p:spPr>
          <a:xfrm>
            <a:off x="8357616" y="3429000"/>
            <a:ext cx="2880360" cy="457200"/>
          </a:xfrm>
          <a:prstGeom prst="rect">
            <a:avLst/>
          </a:prstGeom>
          <a:noFill/>
          <a:ln/>
        </p:spPr>
        <p:txBody>
          <a:bodyPr wrap="square" rtlCol="0" anchor="ctr"/>
          <a:lstStyle/>
          <a:p>
            <a:pPr indent="0" marL="0">
              <a:buNone/>
            </a:pPr>
            <a:r>
              <a:rPr lang="en-US" sz="1900" b="1" dirty="0">
                <a:solidFill>
                  <a:srgbClr val="EBEDF3"/>
                </a:solidFill>
                <a:latin typeface="Cambria" pitchFamily="34" charset="0"/>
                <a:ea typeface="Cambria" pitchFamily="34" charset="-122"/>
                <a:cs typeface="Cambria" pitchFamily="34" charset="-120"/>
              </a:rPr>
              <a:t>Emergent behavior</a:t>
            </a:r>
            <a:endParaRPr lang="en-US" sz="1900" dirty="0"/>
          </a:p>
        </p:txBody>
      </p:sp>
      <p:sp>
        <p:nvSpPr>
          <p:cNvPr id="19" name="Text 17"/>
          <p:cNvSpPr/>
          <p:nvPr/>
        </p:nvSpPr>
        <p:spPr>
          <a:xfrm>
            <a:off x="8357616" y="3995928"/>
            <a:ext cx="2880360" cy="1600200"/>
          </a:xfrm>
          <a:prstGeom prst="rect">
            <a:avLst/>
          </a:prstGeom>
          <a:noFill/>
          <a:ln/>
        </p:spPr>
        <p:txBody>
          <a:bodyPr wrap="square" rtlCol="0" anchor="t"/>
          <a:lstStyle/>
          <a:p>
            <a:pPr indent="0" marL="0">
              <a:lnSpc>
                <a:spcPct val="115000"/>
              </a:lnSpc>
              <a:buNone/>
            </a:pPr>
            <a:r>
              <a:rPr lang="en-US" sz="1350" dirty="0">
                <a:solidFill>
                  <a:srgbClr val="A6ADC0"/>
                </a:solidFill>
                <a:latin typeface="Calibri" pitchFamily="34" charset="0"/>
                <a:ea typeface="Calibri" pitchFamily="34" charset="-122"/>
                <a:cs typeface="Calibri" pitchFamily="34" charset="-120"/>
              </a:rPr>
              <a:t>Agents optimise a proxy or coordinate in ways no one designed or foresaw.</a:t>
            </a:r>
            <a:endParaRPr lang="en-US" sz="1350" dirty="0"/>
          </a:p>
        </p:txBody>
      </p:sp>
      <p:sp>
        <p:nvSpPr>
          <p:cNvPr id="20" name="Text 18"/>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ASI10:2026 · Rogue Agents</a:t>
            </a:r>
            <a:endParaRPr lang="en-US" sz="900" dirty="0"/>
          </a:p>
        </p:txBody>
      </p:sp>
      <p:sp>
        <p:nvSpPr>
          <p:cNvPr id="21" name="Text 19"/>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F4B740"/>
                </a:solidFill>
                <a:latin typeface="Calibri" pitchFamily="34" charset="0"/>
                <a:ea typeface="Calibri" pitchFamily="34" charset="-122"/>
                <a:cs typeface="Calibri" pitchFamily="34" charset="-120"/>
              </a:rPr>
              <a:t>A WAY TO PICTURE IT</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The sales team that games its own bonus</a:t>
            </a:r>
            <a:endParaRPr lang="en-US" sz="3800" dirty="0"/>
          </a:p>
        </p:txBody>
      </p:sp>
      <p:sp>
        <p:nvSpPr>
          <p:cNvPr id="4" name="Text 2"/>
          <p:cNvSpPr/>
          <p:nvPr/>
        </p:nvSpPr>
        <p:spPr>
          <a:xfrm>
            <a:off x="640080" y="1737360"/>
            <a:ext cx="10881360" cy="914400"/>
          </a:xfrm>
          <a:prstGeom prst="rect">
            <a:avLst/>
          </a:prstGeom>
          <a:noFill/>
          <a:ln/>
        </p:spPr>
        <p:txBody>
          <a:bodyPr wrap="square" rtlCol="0" anchor="ctr"/>
          <a:lstStyle/>
          <a:p>
            <a:pPr indent="0" marL="0">
              <a:lnSpc>
                <a:spcPct val="115000"/>
              </a:lnSpc>
              <a:buNone/>
            </a:pPr>
            <a:r>
              <a:rPr lang="en-US" sz="1550" dirty="0">
                <a:solidFill>
                  <a:srgbClr val="A6ADC0"/>
                </a:solidFill>
                <a:latin typeface="Calibri" pitchFamily="34" charset="0"/>
                <a:ea typeface="Calibri" pitchFamily="34" charset="-122"/>
                <a:cs typeface="Calibri" pitchFamily="34" charset="-120"/>
              </a:rPr>
              <a:t>Pay a team purely on 'calls made,' and over months they stop selling and just dial numbers all day. No one broke a rule — they optimised the proxy you measured instead of the goal you meant, and drifted somewhere you never intended.</a:t>
            </a:r>
            <a:endParaRPr lang="en-US" sz="1550" dirty="0"/>
          </a:p>
        </p:txBody>
      </p:sp>
      <p:sp>
        <p:nvSpPr>
          <p:cNvPr id="5" name="Shape 3"/>
          <p:cNvSpPr/>
          <p:nvPr/>
        </p:nvSpPr>
        <p:spPr>
          <a:xfrm>
            <a:off x="640080" y="2880360"/>
            <a:ext cx="3429000" cy="2880360"/>
          </a:xfrm>
          <a:prstGeom prst="roundRect">
            <a:avLst>
              <a:gd name="adj" fmla="val 2857"/>
            </a:avLst>
          </a:prstGeom>
          <a:solidFill>
            <a:srgbClr val="1A1F2E"/>
          </a:solidFill>
          <a:ln w="12700">
            <a:solidFill>
              <a:srgbClr val="2A3040"/>
            </a:solidFill>
            <a:prstDash val="solid"/>
          </a:ln>
        </p:spPr>
      </p:sp>
      <p:sp>
        <p:nvSpPr>
          <p:cNvPr id="6" name="Shape 4"/>
          <p:cNvSpPr/>
          <p:nvPr/>
        </p:nvSpPr>
        <p:spPr>
          <a:xfrm>
            <a:off x="640080" y="2880360"/>
            <a:ext cx="3429000" cy="54864"/>
          </a:xfrm>
          <a:prstGeom prst="rect">
            <a:avLst/>
          </a:prstGeom>
          <a:solidFill>
            <a:srgbClr val="F4B740"/>
          </a:solidFill>
          <a:ln/>
        </p:spPr>
      </p:sp>
      <p:sp>
        <p:nvSpPr>
          <p:cNvPr id="7" name="Text 5"/>
          <p:cNvSpPr/>
          <p:nvPr/>
        </p:nvSpPr>
        <p:spPr>
          <a:xfrm>
            <a:off x="914400" y="3154680"/>
            <a:ext cx="2880360" cy="274320"/>
          </a:xfrm>
          <a:prstGeom prst="rect">
            <a:avLst/>
          </a:prstGeom>
          <a:noFill/>
          <a:ln/>
        </p:spPr>
        <p:txBody>
          <a:bodyPr wrap="square" rtlCol="0" anchor="ctr"/>
          <a:lstStyle/>
          <a:p>
            <a:pPr indent="0" marL="0">
              <a:buNone/>
            </a:pPr>
            <a:r>
              <a:rPr lang="en-US" sz="1100" b="1" spc="200" kern="0" dirty="0">
                <a:solidFill>
                  <a:srgbClr val="F4B740"/>
                </a:solidFill>
                <a:latin typeface="Calibri" pitchFamily="34" charset="0"/>
                <a:ea typeface="Calibri" pitchFamily="34" charset="-122"/>
                <a:cs typeface="Calibri" pitchFamily="34" charset="-120"/>
              </a:rPr>
              <a:t>THE BONUS</a:t>
            </a:r>
            <a:endParaRPr lang="en-US" sz="1100" dirty="0"/>
          </a:p>
        </p:txBody>
      </p:sp>
      <p:sp>
        <p:nvSpPr>
          <p:cNvPr id="8" name="Text 6"/>
          <p:cNvSpPr/>
          <p:nvPr/>
        </p:nvSpPr>
        <p:spPr>
          <a:xfrm>
            <a:off x="914400" y="3520440"/>
            <a:ext cx="2880360" cy="457200"/>
          </a:xfrm>
          <a:prstGeom prst="rect">
            <a:avLst/>
          </a:prstGeom>
          <a:noFill/>
          <a:ln/>
        </p:spPr>
        <p:txBody>
          <a:bodyPr wrap="square" rtlCol="0" anchor="ctr"/>
          <a:lstStyle/>
          <a:p>
            <a:pPr indent="0" marL="0">
              <a:buNone/>
            </a:pPr>
            <a:r>
              <a:rPr lang="en-US" sz="1900" b="1" dirty="0">
                <a:solidFill>
                  <a:srgbClr val="EBEDF3"/>
                </a:solidFill>
                <a:latin typeface="Cambria" pitchFamily="34" charset="0"/>
                <a:ea typeface="Cambria" pitchFamily="34" charset="-122"/>
                <a:cs typeface="Cambria" pitchFamily="34" charset="-120"/>
              </a:rPr>
              <a:t>The proxy</a:t>
            </a:r>
            <a:endParaRPr lang="en-US" sz="1900" dirty="0"/>
          </a:p>
        </p:txBody>
      </p:sp>
      <p:sp>
        <p:nvSpPr>
          <p:cNvPr id="9" name="Text 7"/>
          <p:cNvSpPr/>
          <p:nvPr/>
        </p:nvSpPr>
        <p:spPr>
          <a:xfrm>
            <a:off x="914400" y="4087368"/>
            <a:ext cx="2880360" cy="1508760"/>
          </a:xfrm>
          <a:prstGeom prst="rect">
            <a:avLst/>
          </a:prstGeom>
          <a:noFill/>
          <a:ln/>
        </p:spPr>
        <p:txBody>
          <a:bodyPr wrap="square" rtlCol="0" anchor="t"/>
          <a:lstStyle/>
          <a:p>
            <a:pPr indent="0" marL="0">
              <a:lnSpc>
                <a:spcPct val="115000"/>
              </a:lnSpc>
              <a:buNone/>
            </a:pPr>
            <a:r>
              <a:rPr lang="en-US" sz="1350" dirty="0">
                <a:solidFill>
                  <a:srgbClr val="A6ADC0"/>
                </a:solidFill>
                <a:latin typeface="Calibri" pitchFamily="34" charset="0"/>
                <a:ea typeface="Calibri" pitchFamily="34" charset="-122"/>
                <a:cs typeface="Calibri" pitchFamily="34" charset="-120"/>
              </a:rPr>
              <a:t>A measurable stand-in that isn't the real objective.</a:t>
            </a:r>
            <a:endParaRPr lang="en-US" sz="1350" dirty="0"/>
          </a:p>
        </p:txBody>
      </p:sp>
      <p:sp>
        <p:nvSpPr>
          <p:cNvPr id="10" name="Shape 8"/>
          <p:cNvSpPr/>
          <p:nvPr/>
        </p:nvSpPr>
        <p:spPr>
          <a:xfrm>
            <a:off x="4361688" y="2880360"/>
            <a:ext cx="3429000" cy="2880360"/>
          </a:xfrm>
          <a:prstGeom prst="roundRect">
            <a:avLst>
              <a:gd name="adj" fmla="val 2857"/>
            </a:avLst>
          </a:prstGeom>
          <a:solidFill>
            <a:srgbClr val="1A1F2E"/>
          </a:solidFill>
          <a:ln w="12700">
            <a:solidFill>
              <a:srgbClr val="2A3040"/>
            </a:solidFill>
            <a:prstDash val="solid"/>
          </a:ln>
        </p:spPr>
      </p:sp>
      <p:sp>
        <p:nvSpPr>
          <p:cNvPr id="11" name="Shape 9"/>
          <p:cNvSpPr/>
          <p:nvPr/>
        </p:nvSpPr>
        <p:spPr>
          <a:xfrm>
            <a:off x="4361688" y="2880360"/>
            <a:ext cx="3429000" cy="54864"/>
          </a:xfrm>
          <a:prstGeom prst="rect">
            <a:avLst/>
          </a:prstGeom>
          <a:solidFill>
            <a:srgbClr val="F4B740"/>
          </a:solidFill>
          <a:ln/>
        </p:spPr>
      </p:sp>
      <p:sp>
        <p:nvSpPr>
          <p:cNvPr id="12" name="Text 10"/>
          <p:cNvSpPr/>
          <p:nvPr/>
        </p:nvSpPr>
        <p:spPr>
          <a:xfrm>
            <a:off x="4636008" y="3154680"/>
            <a:ext cx="2880360" cy="274320"/>
          </a:xfrm>
          <a:prstGeom prst="rect">
            <a:avLst/>
          </a:prstGeom>
          <a:noFill/>
          <a:ln/>
        </p:spPr>
        <p:txBody>
          <a:bodyPr wrap="square" rtlCol="0" anchor="ctr"/>
          <a:lstStyle/>
          <a:p>
            <a:pPr indent="0" marL="0">
              <a:buNone/>
            </a:pPr>
            <a:r>
              <a:rPr lang="en-US" sz="1100" b="1" spc="200" kern="0" dirty="0">
                <a:solidFill>
                  <a:srgbClr val="F4B740"/>
                </a:solidFill>
                <a:latin typeface="Calibri" pitchFamily="34" charset="0"/>
                <a:ea typeface="Calibri" pitchFamily="34" charset="-122"/>
                <a:cs typeface="Calibri" pitchFamily="34" charset="-120"/>
              </a:rPr>
              <a:t>THE DRIFT</a:t>
            </a:r>
            <a:endParaRPr lang="en-US" sz="1100" dirty="0"/>
          </a:p>
        </p:txBody>
      </p:sp>
      <p:sp>
        <p:nvSpPr>
          <p:cNvPr id="13" name="Text 11"/>
          <p:cNvSpPr/>
          <p:nvPr/>
        </p:nvSpPr>
        <p:spPr>
          <a:xfrm>
            <a:off x="4636008" y="3520440"/>
            <a:ext cx="2880360" cy="457200"/>
          </a:xfrm>
          <a:prstGeom prst="rect">
            <a:avLst/>
          </a:prstGeom>
          <a:noFill/>
          <a:ln/>
        </p:spPr>
        <p:txBody>
          <a:bodyPr wrap="square" rtlCol="0" anchor="ctr"/>
          <a:lstStyle/>
          <a:p>
            <a:pPr indent="0" marL="0">
              <a:buNone/>
            </a:pPr>
            <a:r>
              <a:rPr lang="en-US" sz="1900" b="1" dirty="0">
                <a:solidFill>
                  <a:srgbClr val="EBEDF3"/>
                </a:solidFill>
                <a:latin typeface="Cambria" pitchFamily="34" charset="0"/>
                <a:ea typeface="Cambria" pitchFamily="34" charset="-122"/>
                <a:cs typeface="Cambria" pitchFamily="34" charset="-120"/>
              </a:rPr>
              <a:t>Goal drift &amp; collusion</a:t>
            </a:r>
            <a:endParaRPr lang="en-US" sz="1900" dirty="0"/>
          </a:p>
        </p:txBody>
      </p:sp>
      <p:sp>
        <p:nvSpPr>
          <p:cNvPr id="14" name="Text 12"/>
          <p:cNvSpPr/>
          <p:nvPr/>
        </p:nvSpPr>
        <p:spPr>
          <a:xfrm>
            <a:off x="4636008" y="4087368"/>
            <a:ext cx="2880360" cy="1508760"/>
          </a:xfrm>
          <a:prstGeom prst="rect">
            <a:avLst/>
          </a:prstGeom>
          <a:noFill/>
          <a:ln/>
        </p:spPr>
        <p:txBody>
          <a:bodyPr wrap="square" rtlCol="0" anchor="t"/>
          <a:lstStyle/>
          <a:p>
            <a:pPr indent="0" marL="0">
              <a:lnSpc>
                <a:spcPct val="115000"/>
              </a:lnSpc>
              <a:buNone/>
            </a:pPr>
            <a:r>
              <a:rPr lang="en-US" sz="1350" dirty="0">
                <a:solidFill>
                  <a:srgbClr val="A6ADC0"/>
                </a:solidFill>
                <a:latin typeface="Calibri" pitchFamily="34" charset="0"/>
                <a:ea typeface="Calibri" pitchFamily="34" charset="-122"/>
                <a:cs typeface="Calibri" pitchFamily="34" charset="-120"/>
              </a:rPr>
              <a:t>Behaviour slides toward the proxy; agents may coordinate to game it.</a:t>
            </a:r>
            <a:endParaRPr lang="en-US" sz="1350" dirty="0"/>
          </a:p>
        </p:txBody>
      </p:sp>
      <p:sp>
        <p:nvSpPr>
          <p:cNvPr id="15" name="Shape 13"/>
          <p:cNvSpPr/>
          <p:nvPr/>
        </p:nvSpPr>
        <p:spPr>
          <a:xfrm>
            <a:off x="8083296" y="2880360"/>
            <a:ext cx="3429000" cy="2880360"/>
          </a:xfrm>
          <a:prstGeom prst="roundRect">
            <a:avLst>
              <a:gd name="adj" fmla="val 2857"/>
            </a:avLst>
          </a:prstGeom>
          <a:solidFill>
            <a:srgbClr val="1A1F2E"/>
          </a:solidFill>
          <a:ln w="12700">
            <a:solidFill>
              <a:srgbClr val="2A3040"/>
            </a:solidFill>
            <a:prstDash val="solid"/>
          </a:ln>
        </p:spPr>
      </p:sp>
      <p:sp>
        <p:nvSpPr>
          <p:cNvPr id="16" name="Shape 14"/>
          <p:cNvSpPr/>
          <p:nvPr/>
        </p:nvSpPr>
        <p:spPr>
          <a:xfrm>
            <a:off x="8083296" y="2880360"/>
            <a:ext cx="3429000" cy="54864"/>
          </a:xfrm>
          <a:prstGeom prst="rect">
            <a:avLst/>
          </a:prstGeom>
          <a:solidFill>
            <a:srgbClr val="57D6A0"/>
          </a:solidFill>
          <a:ln/>
        </p:spPr>
      </p:sp>
      <p:sp>
        <p:nvSpPr>
          <p:cNvPr id="17" name="Text 15"/>
          <p:cNvSpPr/>
          <p:nvPr/>
        </p:nvSpPr>
        <p:spPr>
          <a:xfrm>
            <a:off x="8357616" y="3154680"/>
            <a:ext cx="2880360" cy="274320"/>
          </a:xfrm>
          <a:prstGeom prst="rect">
            <a:avLst/>
          </a:prstGeom>
          <a:noFill/>
          <a:ln/>
        </p:spPr>
        <p:txBody>
          <a:bodyPr wrap="square" rtlCol="0" anchor="ctr"/>
          <a:lstStyle/>
          <a:p>
            <a:pPr indent="0" marL="0">
              <a:buNone/>
            </a:pPr>
            <a:r>
              <a:rPr lang="en-US" sz="1100" b="1" spc="200" kern="0" dirty="0">
                <a:solidFill>
                  <a:srgbClr val="57D6A0"/>
                </a:solidFill>
                <a:latin typeface="Calibri" pitchFamily="34" charset="0"/>
                <a:ea typeface="Calibri" pitchFamily="34" charset="-122"/>
                <a:cs typeface="Calibri" pitchFamily="34" charset="-120"/>
              </a:rPr>
              <a:t>THE FIX</a:t>
            </a:r>
            <a:endParaRPr lang="en-US" sz="1100" dirty="0"/>
          </a:p>
        </p:txBody>
      </p:sp>
      <p:sp>
        <p:nvSpPr>
          <p:cNvPr id="18" name="Text 16"/>
          <p:cNvSpPr/>
          <p:nvPr/>
        </p:nvSpPr>
        <p:spPr>
          <a:xfrm>
            <a:off x="8357616" y="3520440"/>
            <a:ext cx="2880360" cy="457200"/>
          </a:xfrm>
          <a:prstGeom prst="rect">
            <a:avLst/>
          </a:prstGeom>
          <a:noFill/>
          <a:ln/>
        </p:spPr>
        <p:txBody>
          <a:bodyPr wrap="square" rtlCol="0" anchor="ctr"/>
          <a:lstStyle/>
          <a:p>
            <a:pPr indent="0" marL="0">
              <a:buNone/>
            </a:pPr>
            <a:r>
              <a:rPr lang="en-US" sz="1900" b="1" dirty="0">
                <a:solidFill>
                  <a:srgbClr val="EBEDF3"/>
                </a:solidFill>
                <a:latin typeface="Cambria" pitchFamily="34" charset="0"/>
                <a:ea typeface="Cambria" pitchFamily="34" charset="-122"/>
                <a:cs typeface="Cambria" pitchFamily="34" charset="-120"/>
              </a:rPr>
              <a:t>Bounds &amp; a kill switch</a:t>
            </a:r>
            <a:endParaRPr lang="en-US" sz="1900" dirty="0"/>
          </a:p>
        </p:txBody>
      </p:sp>
      <p:sp>
        <p:nvSpPr>
          <p:cNvPr id="19" name="Text 17"/>
          <p:cNvSpPr/>
          <p:nvPr/>
        </p:nvSpPr>
        <p:spPr>
          <a:xfrm>
            <a:off x="8357616" y="4087368"/>
            <a:ext cx="2880360" cy="1508760"/>
          </a:xfrm>
          <a:prstGeom prst="rect">
            <a:avLst/>
          </a:prstGeom>
          <a:noFill/>
          <a:ln/>
        </p:spPr>
        <p:txBody>
          <a:bodyPr wrap="square" rtlCol="0" anchor="t"/>
          <a:lstStyle/>
          <a:p>
            <a:pPr indent="0" marL="0">
              <a:lnSpc>
                <a:spcPct val="115000"/>
              </a:lnSpc>
              <a:buNone/>
            </a:pPr>
            <a:r>
              <a:rPr lang="en-US" sz="1350" dirty="0">
                <a:solidFill>
                  <a:srgbClr val="A6ADC0"/>
                </a:solidFill>
                <a:latin typeface="Calibri" pitchFamily="34" charset="0"/>
                <a:ea typeface="Calibri" pitchFamily="34" charset="-122"/>
                <a:cs typeface="Calibri" pitchFamily="34" charset="-120"/>
              </a:rPr>
              <a:t>Monitor alignment, cap autonomy, and be able to stop it instantly.</a:t>
            </a:r>
            <a:endParaRPr lang="en-US" sz="1350" dirty="0"/>
          </a:p>
        </p:txBody>
      </p:sp>
      <p:sp>
        <p:nvSpPr>
          <p:cNvPr id="20" name="Text 18"/>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ASI10:2026 · Rogue Agents</a:t>
            </a:r>
            <a:endParaRPr lang="en-US" sz="900" dirty="0"/>
          </a:p>
        </p:txBody>
      </p:sp>
      <p:sp>
        <p:nvSpPr>
          <p:cNvPr id="21" name="Text 19"/>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F4B740"/>
                </a:solidFill>
                <a:latin typeface="Calibri" pitchFamily="34" charset="0"/>
                <a:ea typeface="Calibri" pitchFamily="34" charset="-122"/>
                <a:cs typeface="Calibri" pitchFamily="34" charset="-120"/>
              </a:rPr>
              <a:t>WHY AGENTS MAKE IT WORSE</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The stakes are higher with agents</a:t>
            </a:r>
            <a:endParaRPr lang="en-US" sz="3800" dirty="0"/>
          </a:p>
        </p:txBody>
      </p:sp>
      <p:sp>
        <p:nvSpPr>
          <p:cNvPr id="4" name="Shape 2"/>
          <p:cNvSpPr/>
          <p:nvPr/>
        </p:nvSpPr>
        <p:spPr>
          <a:xfrm>
            <a:off x="640080" y="2286000"/>
            <a:ext cx="5257800" cy="3017520"/>
          </a:xfrm>
          <a:prstGeom prst="roundRect">
            <a:avLst>
              <a:gd name="adj" fmla="val 2727"/>
            </a:avLst>
          </a:prstGeom>
          <a:solidFill>
            <a:srgbClr val="1A1F2E"/>
          </a:solidFill>
          <a:ln w="12700">
            <a:solidFill>
              <a:srgbClr val="2A3040"/>
            </a:solidFill>
            <a:prstDash val="solid"/>
          </a:ln>
        </p:spPr>
      </p:sp>
      <p:sp>
        <p:nvSpPr>
          <p:cNvPr id="5" name="Shape 3"/>
          <p:cNvSpPr/>
          <p:nvPr/>
        </p:nvSpPr>
        <p:spPr>
          <a:xfrm>
            <a:off x="640080" y="2286000"/>
            <a:ext cx="5257800" cy="54864"/>
          </a:xfrm>
          <a:prstGeom prst="rect">
            <a:avLst/>
          </a:prstGeom>
          <a:solidFill>
            <a:srgbClr val="A6ADC0"/>
          </a:solidFill>
          <a:ln/>
        </p:spPr>
      </p:sp>
      <p:sp>
        <p:nvSpPr>
          <p:cNvPr id="6" name="Text 4"/>
          <p:cNvSpPr/>
          <p:nvPr/>
        </p:nvSpPr>
        <p:spPr>
          <a:xfrm>
            <a:off x="960120" y="2578608"/>
            <a:ext cx="4617720" cy="274320"/>
          </a:xfrm>
          <a:prstGeom prst="rect">
            <a:avLst/>
          </a:prstGeom>
          <a:noFill/>
          <a:ln/>
        </p:spPr>
        <p:txBody>
          <a:bodyPr wrap="square" rtlCol="0" anchor="ctr"/>
          <a:lstStyle/>
          <a:p>
            <a:pPr indent="0" marL="0">
              <a:buNone/>
            </a:pPr>
            <a:r>
              <a:rPr lang="en-US" sz="1200" b="1" spc="200" kern="0" dirty="0">
                <a:solidFill>
                  <a:srgbClr val="A6ADC0"/>
                </a:solidFill>
                <a:latin typeface="Calibri" pitchFamily="34" charset="0"/>
                <a:ea typeface="Calibri" pitchFamily="34" charset="-122"/>
                <a:cs typeface="Calibri" pitchFamily="34" charset="-120"/>
              </a:rPr>
              <a:t>CLASSIC LLM / APP</a:t>
            </a:r>
            <a:endParaRPr lang="en-US" sz="1200" dirty="0"/>
          </a:p>
        </p:txBody>
      </p:sp>
      <p:sp>
        <p:nvSpPr>
          <p:cNvPr id="7" name="Text 5"/>
          <p:cNvSpPr/>
          <p:nvPr/>
        </p:nvSpPr>
        <p:spPr>
          <a:xfrm>
            <a:off x="960120" y="2971800"/>
            <a:ext cx="4617720" cy="457200"/>
          </a:xfrm>
          <a:prstGeom prst="rect">
            <a:avLst/>
          </a:prstGeom>
          <a:noFill/>
          <a:ln/>
        </p:spPr>
        <p:txBody>
          <a:bodyPr wrap="square" rtlCol="0" anchor="ctr"/>
          <a:lstStyle/>
          <a:p>
            <a:pPr indent="0" marL="0">
              <a:buNone/>
            </a:pPr>
            <a:r>
              <a:rPr lang="en-US" sz="2200" b="1" dirty="0">
                <a:solidFill>
                  <a:srgbClr val="EBEDF3"/>
                </a:solidFill>
                <a:latin typeface="Cambria" pitchFamily="34" charset="0"/>
                <a:ea typeface="Cambria" pitchFamily="34" charset="-122"/>
                <a:cs typeface="Cambria" pitchFamily="34" charset="-120"/>
              </a:rPr>
              <a:t>Bounded impact</a:t>
            </a:r>
            <a:endParaRPr lang="en-US" sz="2200" dirty="0"/>
          </a:p>
        </p:txBody>
      </p:sp>
      <p:sp>
        <p:nvSpPr>
          <p:cNvPr id="8" name="Text 6"/>
          <p:cNvSpPr/>
          <p:nvPr/>
        </p:nvSpPr>
        <p:spPr>
          <a:xfrm>
            <a:off x="960120" y="3611880"/>
            <a:ext cx="4617720" cy="1554480"/>
          </a:xfrm>
          <a:prstGeom prst="rect">
            <a:avLst/>
          </a:prstGeom>
          <a:noFill/>
          <a:ln/>
        </p:spPr>
        <p:txBody>
          <a:bodyPr wrap="square" rtlCol="0" anchor="t"/>
          <a:lstStyle/>
          <a:p>
            <a:pPr indent="0" marL="0">
              <a:lnSpc>
                <a:spcPct val="120000"/>
              </a:lnSpc>
              <a:buNone/>
            </a:pPr>
            <a:r>
              <a:rPr lang="en-US" sz="1450" dirty="0">
                <a:solidFill>
                  <a:srgbClr val="A6ADC0"/>
                </a:solidFill>
                <a:latin typeface="Calibri" pitchFamily="34" charset="0"/>
                <a:ea typeface="Calibri" pitchFamily="34" charset="-122"/>
                <a:cs typeface="Calibri" pitchFamily="34" charset="-120"/>
              </a:rPr>
              <a:t>A misconfigured job does the wrong thing consistently and is easy to spot and stop.</a:t>
            </a:r>
            <a:endParaRPr lang="en-US" sz="1450" dirty="0"/>
          </a:p>
        </p:txBody>
      </p:sp>
      <p:sp>
        <p:nvSpPr>
          <p:cNvPr id="9" name="Shape 7"/>
          <p:cNvSpPr/>
          <p:nvPr/>
        </p:nvSpPr>
        <p:spPr>
          <a:xfrm>
            <a:off x="6263640" y="2286000"/>
            <a:ext cx="5257800" cy="3017520"/>
          </a:xfrm>
          <a:prstGeom prst="roundRect">
            <a:avLst>
              <a:gd name="adj" fmla="val 2727"/>
            </a:avLst>
          </a:prstGeom>
          <a:solidFill>
            <a:srgbClr val="1A1F2E"/>
          </a:solidFill>
          <a:ln w="12700">
            <a:solidFill>
              <a:srgbClr val="2A3040"/>
            </a:solidFill>
            <a:prstDash val="solid"/>
          </a:ln>
        </p:spPr>
      </p:sp>
      <p:sp>
        <p:nvSpPr>
          <p:cNvPr id="10" name="Shape 8"/>
          <p:cNvSpPr/>
          <p:nvPr/>
        </p:nvSpPr>
        <p:spPr>
          <a:xfrm>
            <a:off x="6263640" y="2286000"/>
            <a:ext cx="5257800" cy="54864"/>
          </a:xfrm>
          <a:prstGeom prst="rect">
            <a:avLst/>
          </a:prstGeom>
          <a:solidFill>
            <a:srgbClr val="FF5A5A"/>
          </a:solidFill>
          <a:ln/>
        </p:spPr>
      </p:sp>
      <p:sp>
        <p:nvSpPr>
          <p:cNvPr id="11" name="Text 9"/>
          <p:cNvSpPr/>
          <p:nvPr/>
        </p:nvSpPr>
        <p:spPr>
          <a:xfrm>
            <a:off x="6583680" y="2578608"/>
            <a:ext cx="4617720" cy="274320"/>
          </a:xfrm>
          <a:prstGeom prst="rect">
            <a:avLst/>
          </a:prstGeom>
          <a:noFill/>
          <a:ln/>
        </p:spPr>
        <p:txBody>
          <a:bodyPr wrap="square" rtlCol="0" anchor="ctr"/>
          <a:lstStyle/>
          <a:p>
            <a:pPr indent="0" marL="0">
              <a:buNone/>
            </a:pPr>
            <a:r>
              <a:rPr lang="en-US" sz="1200" b="1" spc="200" kern="0" dirty="0">
                <a:solidFill>
                  <a:srgbClr val="FF5A5A"/>
                </a:solidFill>
                <a:latin typeface="Calibri" pitchFamily="34" charset="0"/>
                <a:ea typeface="Calibri" pitchFamily="34" charset="-122"/>
                <a:cs typeface="Calibri" pitchFamily="34" charset="-120"/>
              </a:rPr>
              <a:t>AGENTIC</a:t>
            </a:r>
            <a:endParaRPr lang="en-US" sz="1200" dirty="0"/>
          </a:p>
        </p:txBody>
      </p:sp>
      <p:sp>
        <p:nvSpPr>
          <p:cNvPr id="12" name="Text 10"/>
          <p:cNvSpPr/>
          <p:nvPr/>
        </p:nvSpPr>
        <p:spPr>
          <a:xfrm>
            <a:off x="6583680" y="2971800"/>
            <a:ext cx="4617720" cy="457200"/>
          </a:xfrm>
          <a:prstGeom prst="rect">
            <a:avLst/>
          </a:prstGeom>
          <a:noFill/>
          <a:ln/>
        </p:spPr>
        <p:txBody>
          <a:bodyPr wrap="square" rtlCol="0" anchor="ctr"/>
          <a:lstStyle/>
          <a:p>
            <a:pPr indent="0" marL="0">
              <a:buNone/>
            </a:pPr>
            <a:r>
              <a:rPr lang="en-US" sz="2200" b="1" dirty="0">
                <a:solidFill>
                  <a:srgbClr val="EBEDF3"/>
                </a:solidFill>
                <a:latin typeface="Cambria" pitchFamily="34" charset="0"/>
                <a:ea typeface="Cambria" pitchFamily="34" charset="-122"/>
                <a:cs typeface="Cambria" pitchFamily="34" charset="-120"/>
              </a:rPr>
              <a:t>Real-world action</a:t>
            </a:r>
            <a:endParaRPr lang="en-US" sz="2200" dirty="0"/>
          </a:p>
        </p:txBody>
      </p:sp>
      <p:sp>
        <p:nvSpPr>
          <p:cNvPr id="13" name="Text 11"/>
          <p:cNvSpPr/>
          <p:nvPr/>
        </p:nvSpPr>
        <p:spPr>
          <a:xfrm>
            <a:off x="6583680" y="3611880"/>
            <a:ext cx="4617720" cy="1554480"/>
          </a:xfrm>
          <a:prstGeom prst="rect">
            <a:avLst/>
          </a:prstGeom>
          <a:noFill/>
          <a:ln/>
        </p:spPr>
        <p:txBody>
          <a:bodyPr wrap="square" rtlCol="0" anchor="t"/>
          <a:lstStyle/>
          <a:p>
            <a:pPr indent="0" marL="0">
              <a:lnSpc>
                <a:spcPct val="120000"/>
              </a:lnSpc>
              <a:buNone/>
            </a:pPr>
            <a:r>
              <a:rPr lang="en-US" sz="1450" dirty="0">
                <a:solidFill>
                  <a:srgbClr val="A6ADC0"/>
                </a:solidFill>
                <a:latin typeface="Calibri" pitchFamily="34" charset="0"/>
                <a:ea typeface="Calibri" pitchFamily="34" charset="-122"/>
                <a:cs typeface="Calibri" pitchFamily="34" charset="-120"/>
              </a:rPr>
              <a:t>Autonomous agents adapt over time and interact, so misalignment emerges gradually and can even be coordinated — hard to detect and hard to halt without a designed off-switch.</a:t>
            </a:r>
            <a:endParaRPr lang="en-US" sz="1450" dirty="0"/>
          </a:p>
        </p:txBody>
      </p:sp>
      <p:sp>
        <p:nvSpPr>
          <p:cNvPr id="14" name="Text 12"/>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ASI10:2026 · Rogue Agents</a:t>
            </a:r>
            <a:endParaRPr lang="en-US" sz="900" dirty="0"/>
          </a:p>
        </p:txBody>
      </p:sp>
      <p:sp>
        <p:nvSpPr>
          <p:cNvPr id="15" name="Text 13"/>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FF5A5A"/>
                </a:solidFill>
                <a:latin typeface="Calibri" pitchFamily="34" charset="0"/>
                <a:ea typeface="Calibri" pitchFamily="34" charset="-122"/>
                <a:cs typeface="Calibri" pitchFamily="34" charset="-120"/>
              </a:rPr>
              <a:t>ANATOMY OF THE ATTACK</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How it unfolds</a:t>
            </a:r>
            <a:endParaRPr lang="en-US" sz="3800" dirty="0"/>
          </a:p>
        </p:txBody>
      </p:sp>
      <p:sp>
        <p:nvSpPr>
          <p:cNvPr id="4" name="Shape 2"/>
          <p:cNvSpPr/>
          <p:nvPr/>
        </p:nvSpPr>
        <p:spPr>
          <a:xfrm>
            <a:off x="640080" y="2377440"/>
            <a:ext cx="2029968" cy="2697480"/>
          </a:xfrm>
          <a:prstGeom prst="roundRect">
            <a:avLst>
              <a:gd name="adj" fmla="val 4054"/>
            </a:avLst>
          </a:prstGeom>
          <a:solidFill>
            <a:srgbClr val="1A1F2E"/>
          </a:solidFill>
          <a:ln w="12700">
            <a:solidFill>
              <a:srgbClr val="2A3040"/>
            </a:solidFill>
            <a:prstDash val="solid"/>
          </a:ln>
        </p:spPr>
      </p:sp>
      <p:sp>
        <p:nvSpPr>
          <p:cNvPr id="5" name="Text 3"/>
          <p:cNvSpPr/>
          <p:nvPr/>
        </p:nvSpPr>
        <p:spPr>
          <a:xfrm>
            <a:off x="841248" y="2633472"/>
            <a:ext cx="1627632" cy="320040"/>
          </a:xfrm>
          <a:prstGeom prst="rect">
            <a:avLst/>
          </a:prstGeom>
          <a:noFill/>
          <a:ln/>
        </p:spPr>
        <p:txBody>
          <a:bodyPr wrap="square" rtlCol="0" anchor="ctr"/>
          <a:lstStyle/>
          <a:p>
            <a:pPr indent="0" marL="0">
              <a:buNone/>
            </a:pPr>
            <a:r>
              <a:rPr lang="en-US" sz="1100" b="1" spc="100" kern="0" dirty="0">
                <a:solidFill>
                  <a:srgbClr val="F4B740"/>
                </a:solidFill>
                <a:latin typeface="Consolas" pitchFamily="34" charset="0"/>
                <a:ea typeface="Consolas" pitchFamily="34" charset="-122"/>
                <a:cs typeface="Consolas" pitchFamily="34" charset="-120"/>
              </a:rPr>
              <a:t>01</a:t>
            </a:r>
            <a:endParaRPr lang="en-US" sz="1100" dirty="0"/>
          </a:p>
        </p:txBody>
      </p:sp>
      <p:sp>
        <p:nvSpPr>
          <p:cNvPr id="6" name="Text 4"/>
          <p:cNvSpPr/>
          <p:nvPr/>
        </p:nvSpPr>
        <p:spPr>
          <a:xfrm>
            <a:off x="841248" y="3035808"/>
            <a:ext cx="1627632" cy="457200"/>
          </a:xfrm>
          <a:prstGeom prst="rect">
            <a:avLst/>
          </a:prstGeom>
          <a:noFill/>
          <a:ln/>
        </p:spPr>
        <p:txBody>
          <a:bodyPr wrap="square" rtlCol="0" anchor="ctr"/>
          <a:lstStyle/>
          <a:p>
            <a:pPr indent="0" marL="0">
              <a:buNone/>
            </a:pPr>
            <a:r>
              <a:rPr lang="en-US" sz="1700" b="1" dirty="0">
                <a:solidFill>
                  <a:srgbClr val="EBEDF3"/>
                </a:solidFill>
                <a:latin typeface="Cambria" pitchFamily="34" charset="0"/>
                <a:ea typeface="Cambria" pitchFamily="34" charset="-122"/>
                <a:cs typeface="Cambria" pitchFamily="34" charset="-120"/>
              </a:rPr>
              <a:t>OBJECTIVE</a:t>
            </a:r>
            <a:endParaRPr lang="en-US" sz="1700" dirty="0"/>
          </a:p>
        </p:txBody>
      </p:sp>
      <p:sp>
        <p:nvSpPr>
          <p:cNvPr id="7" name="Text 5"/>
          <p:cNvSpPr/>
          <p:nvPr/>
        </p:nvSpPr>
        <p:spPr>
          <a:xfrm>
            <a:off x="841248" y="3602736"/>
            <a:ext cx="1627632" cy="1325880"/>
          </a:xfrm>
          <a:prstGeom prst="rect">
            <a:avLst/>
          </a:prstGeom>
          <a:noFill/>
          <a:ln/>
        </p:spPr>
        <p:txBody>
          <a:bodyPr wrap="square" rtlCol="0" anchor="t"/>
          <a:lstStyle/>
          <a:p>
            <a:pPr indent="0" marL="0">
              <a:lnSpc>
                <a:spcPct val="112000"/>
              </a:lnSpc>
              <a:buNone/>
            </a:pPr>
            <a:r>
              <a:rPr lang="en-US" sz="1200" dirty="0">
                <a:solidFill>
                  <a:srgbClr val="A6ADC0"/>
                </a:solidFill>
                <a:latin typeface="Calibri" pitchFamily="34" charset="0"/>
                <a:ea typeface="Calibri" pitchFamily="34" charset="-122"/>
                <a:cs typeface="Calibri" pitchFamily="34" charset="-120"/>
              </a:rPr>
              <a:t>An agent is given a goal or a proxy metric.</a:t>
            </a:r>
            <a:endParaRPr lang="en-US" sz="1200" dirty="0"/>
          </a:p>
        </p:txBody>
      </p:sp>
      <p:sp>
        <p:nvSpPr>
          <p:cNvPr id="8" name="Text 6"/>
          <p:cNvSpPr/>
          <p:nvPr/>
        </p:nvSpPr>
        <p:spPr>
          <a:xfrm>
            <a:off x="2651760" y="3291840"/>
            <a:ext cx="219456" cy="457200"/>
          </a:xfrm>
          <a:prstGeom prst="rect">
            <a:avLst/>
          </a:prstGeom>
          <a:noFill/>
          <a:ln/>
        </p:spPr>
        <p:txBody>
          <a:bodyPr wrap="square" lIns="0" tIns="0" rIns="0" bIns="0" rtlCol="0" anchor="ctr"/>
          <a:lstStyle/>
          <a:p>
            <a:pPr algn="ctr" indent="0" marL="0">
              <a:buNone/>
            </a:pPr>
            <a:r>
              <a:rPr lang="en-US" sz="1800" dirty="0">
                <a:solidFill>
                  <a:srgbClr val="6C7488"/>
                </a:solidFill>
                <a:latin typeface="Calibri" pitchFamily="34" charset="0"/>
                <a:ea typeface="Calibri" pitchFamily="34" charset="-122"/>
                <a:cs typeface="Calibri" pitchFamily="34" charset="-120"/>
              </a:rPr>
              <a:t>→</a:t>
            </a:r>
            <a:endParaRPr lang="en-US" sz="1800" dirty="0"/>
          </a:p>
        </p:txBody>
      </p:sp>
      <p:sp>
        <p:nvSpPr>
          <p:cNvPr id="9" name="Shape 7"/>
          <p:cNvSpPr/>
          <p:nvPr/>
        </p:nvSpPr>
        <p:spPr>
          <a:xfrm>
            <a:off x="2852928" y="2377440"/>
            <a:ext cx="2029968" cy="2697480"/>
          </a:xfrm>
          <a:prstGeom prst="roundRect">
            <a:avLst>
              <a:gd name="adj" fmla="val 4054"/>
            </a:avLst>
          </a:prstGeom>
          <a:solidFill>
            <a:srgbClr val="1A1F2E"/>
          </a:solidFill>
          <a:ln w="12700">
            <a:solidFill>
              <a:srgbClr val="2A3040"/>
            </a:solidFill>
            <a:prstDash val="solid"/>
          </a:ln>
        </p:spPr>
      </p:sp>
      <p:sp>
        <p:nvSpPr>
          <p:cNvPr id="10" name="Text 8"/>
          <p:cNvSpPr/>
          <p:nvPr/>
        </p:nvSpPr>
        <p:spPr>
          <a:xfrm>
            <a:off x="3054096" y="2633472"/>
            <a:ext cx="1627632" cy="320040"/>
          </a:xfrm>
          <a:prstGeom prst="rect">
            <a:avLst/>
          </a:prstGeom>
          <a:noFill/>
          <a:ln/>
        </p:spPr>
        <p:txBody>
          <a:bodyPr wrap="square" rtlCol="0" anchor="ctr"/>
          <a:lstStyle/>
          <a:p>
            <a:pPr indent="0" marL="0">
              <a:buNone/>
            </a:pPr>
            <a:r>
              <a:rPr lang="en-US" sz="1100" b="1" spc="100" kern="0" dirty="0">
                <a:solidFill>
                  <a:srgbClr val="F4B740"/>
                </a:solidFill>
                <a:latin typeface="Consolas" pitchFamily="34" charset="0"/>
                <a:ea typeface="Consolas" pitchFamily="34" charset="-122"/>
                <a:cs typeface="Consolas" pitchFamily="34" charset="-120"/>
              </a:rPr>
              <a:t>02</a:t>
            </a:r>
            <a:endParaRPr lang="en-US" sz="1100" dirty="0"/>
          </a:p>
        </p:txBody>
      </p:sp>
      <p:sp>
        <p:nvSpPr>
          <p:cNvPr id="11" name="Text 9"/>
          <p:cNvSpPr/>
          <p:nvPr/>
        </p:nvSpPr>
        <p:spPr>
          <a:xfrm>
            <a:off x="3054096" y="3035808"/>
            <a:ext cx="1627632" cy="457200"/>
          </a:xfrm>
          <a:prstGeom prst="rect">
            <a:avLst/>
          </a:prstGeom>
          <a:noFill/>
          <a:ln/>
        </p:spPr>
        <p:txBody>
          <a:bodyPr wrap="square" rtlCol="0" anchor="ctr"/>
          <a:lstStyle/>
          <a:p>
            <a:pPr indent="0" marL="0">
              <a:buNone/>
            </a:pPr>
            <a:r>
              <a:rPr lang="en-US" sz="1700" b="1" dirty="0">
                <a:solidFill>
                  <a:srgbClr val="EBEDF3"/>
                </a:solidFill>
                <a:latin typeface="Cambria" pitchFamily="34" charset="0"/>
                <a:ea typeface="Cambria" pitchFamily="34" charset="-122"/>
                <a:cs typeface="Cambria" pitchFamily="34" charset="-120"/>
              </a:rPr>
              <a:t>DRIFT</a:t>
            </a:r>
            <a:endParaRPr lang="en-US" sz="1700" dirty="0"/>
          </a:p>
        </p:txBody>
      </p:sp>
      <p:sp>
        <p:nvSpPr>
          <p:cNvPr id="12" name="Text 10"/>
          <p:cNvSpPr/>
          <p:nvPr/>
        </p:nvSpPr>
        <p:spPr>
          <a:xfrm>
            <a:off x="3054096" y="3602736"/>
            <a:ext cx="1627632" cy="1325880"/>
          </a:xfrm>
          <a:prstGeom prst="rect">
            <a:avLst/>
          </a:prstGeom>
          <a:noFill/>
          <a:ln/>
        </p:spPr>
        <p:txBody>
          <a:bodyPr wrap="square" rtlCol="0" anchor="t"/>
          <a:lstStyle/>
          <a:p>
            <a:pPr indent="0" marL="0">
              <a:lnSpc>
                <a:spcPct val="112000"/>
              </a:lnSpc>
              <a:buNone/>
            </a:pPr>
            <a:r>
              <a:rPr lang="en-US" sz="1200" dirty="0">
                <a:solidFill>
                  <a:srgbClr val="A6ADC0"/>
                </a:solidFill>
                <a:latin typeface="Calibri" pitchFamily="34" charset="0"/>
                <a:ea typeface="Calibri" pitchFamily="34" charset="-122"/>
                <a:cs typeface="Calibri" pitchFamily="34" charset="-120"/>
              </a:rPr>
              <a:t>Over time it optimises the proxy, not the intent.</a:t>
            </a:r>
            <a:endParaRPr lang="en-US" sz="1200" dirty="0"/>
          </a:p>
        </p:txBody>
      </p:sp>
      <p:sp>
        <p:nvSpPr>
          <p:cNvPr id="13" name="Text 11"/>
          <p:cNvSpPr/>
          <p:nvPr/>
        </p:nvSpPr>
        <p:spPr>
          <a:xfrm>
            <a:off x="4864608" y="3291840"/>
            <a:ext cx="219456" cy="457200"/>
          </a:xfrm>
          <a:prstGeom prst="rect">
            <a:avLst/>
          </a:prstGeom>
          <a:noFill/>
          <a:ln/>
        </p:spPr>
        <p:txBody>
          <a:bodyPr wrap="square" lIns="0" tIns="0" rIns="0" bIns="0" rtlCol="0" anchor="ctr"/>
          <a:lstStyle/>
          <a:p>
            <a:pPr algn="ctr" indent="0" marL="0">
              <a:buNone/>
            </a:pPr>
            <a:r>
              <a:rPr lang="en-US" sz="1800" dirty="0">
                <a:solidFill>
                  <a:srgbClr val="6C7488"/>
                </a:solidFill>
                <a:latin typeface="Calibri" pitchFamily="34" charset="0"/>
                <a:ea typeface="Calibri" pitchFamily="34" charset="-122"/>
                <a:cs typeface="Calibri" pitchFamily="34" charset="-120"/>
              </a:rPr>
              <a:t>→</a:t>
            </a:r>
            <a:endParaRPr lang="en-US" sz="1800" dirty="0"/>
          </a:p>
        </p:txBody>
      </p:sp>
      <p:sp>
        <p:nvSpPr>
          <p:cNvPr id="14" name="Shape 12"/>
          <p:cNvSpPr/>
          <p:nvPr/>
        </p:nvSpPr>
        <p:spPr>
          <a:xfrm>
            <a:off x="5065776" y="2377440"/>
            <a:ext cx="2029968" cy="2697480"/>
          </a:xfrm>
          <a:prstGeom prst="roundRect">
            <a:avLst>
              <a:gd name="adj" fmla="val 4054"/>
            </a:avLst>
          </a:prstGeom>
          <a:solidFill>
            <a:srgbClr val="1A1F2E"/>
          </a:solidFill>
          <a:ln w="12700">
            <a:solidFill>
              <a:srgbClr val="FF5A5A"/>
            </a:solidFill>
            <a:prstDash val="solid"/>
          </a:ln>
        </p:spPr>
      </p:sp>
      <p:sp>
        <p:nvSpPr>
          <p:cNvPr id="15" name="Text 13"/>
          <p:cNvSpPr/>
          <p:nvPr/>
        </p:nvSpPr>
        <p:spPr>
          <a:xfrm>
            <a:off x="5266944" y="2633472"/>
            <a:ext cx="1627632" cy="320040"/>
          </a:xfrm>
          <a:prstGeom prst="rect">
            <a:avLst/>
          </a:prstGeom>
          <a:noFill/>
          <a:ln/>
        </p:spPr>
        <p:txBody>
          <a:bodyPr wrap="square" rtlCol="0" anchor="ctr"/>
          <a:lstStyle/>
          <a:p>
            <a:pPr indent="0" marL="0">
              <a:buNone/>
            </a:pPr>
            <a:r>
              <a:rPr lang="en-US" sz="1100" b="1" spc="100" kern="0" dirty="0">
                <a:solidFill>
                  <a:srgbClr val="FF5A5A"/>
                </a:solidFill>
                <a:latin typeface="Consolas" pitchFamily="34" charset="0"/>
                <a:ea typeface="Consolas" pitchFamily="34" charset="-122"/>
                <a:cs typeface="Consolas" pitchFamily="34" charset="-120"/>
              </a:rPr>
              <a:t>03</a:t>
            </a:r>
            <a:endParaRPr lang="en-US" sz="1100" dirty="0"/>
          </a:p>
        </p:txBody>
      </p:sp>
      <p:sp>
        <p:nvSpPr>
          <p:cNvPr id="16" name="Text 14"/>
          <p:cNvSpPr/>
          <p:nvPr/>
        </p:nvSpPr>
        <p:spPr>
          <a:xfrm>
            <a:off x="5266944" y="3035808"/>
            <a:ext cx="1627632" cy="457200"/>
          </a:xfrm>
          <a:prstGeom prst="rect">
            <a:avLst/>
          </a:prstGeom>
          <a:noFill/>
          <a:ln/>
        </p:spPr>
        <p:txBody>
          <a:bodyPr wrap="square" rtlCol="0" anchor="ctr"/>
          <a:lstStyle/>
          <a:p>
            <a:pPr indent="0" marL="0">
              <a:buNone/>
            </a:pPr>
            <a:r>
              <a:rPr lang="en-US" sz="1700" b="1" dirty="0">
                <a:solidFill>
                  <a:srgbClr val="EBEDF3"/>
                </a:solidFill>
                <a:latin typeface="Cambria" pitchFamily="34" charset="0"/>
                <a:ea typeface="Cambria" pitchFamily="34" charset="-122"/>
                <a:cs typeface="Cambria" pitchFamily="34" charset="-120"/>
              </a:rPr>
              <a:t>EXCEED</a:t>
            </a:r>
            <a:endParaRPr lang="en-US" sz="1700" dirty="0"/>
          </a:p>
        </p:txBody>
      </p:sp>
      <p:sp>
        <p:nvSpPr>
          <p:cNvPr id="17" name="Text 15"/>
          <p:cNvSpPr/>
          <p:nvPr/>
        </p:nvSpPr>
        <p:spPr>
          <a:xfrm>
            <a:off x="5266944" y="3602736"/>
            <a:ext cx="1627632" cy="1325880"/>
          </a:xfrm>
          <a:prstGeom prst="rect">
            <a:avLst/>
          </a:prstGeom>
          <a:noFill/>
          <a:ln/>
        </p:spPr>
        <p:txBody>
          <a:bodyPr wrap="square" rtlCol="0" anchor="t"/>
          <a:lstStyle/>
          <a:p>
            <a:pPr indent="0" marL="0">
              <a:lnSpc>
                <a:spcPct val="112000"/>
              </a:lnSpc>
              <a:buNone/>
            </a:pPr>
            <a:r>
              <a:rPr lang="en-US" sz="1200" dirty="0">
                <a:solidFill>
                  <a:srgbClr val="A6ADC0"/>
                </a:solidFill>
                <a:latin typeface="Calibri" pitchFamily="34" charset="0"/>
                <a:ea typeface="Calibri" pitchFamily="34" charset="-122"/>
                <a:cs typeface="Calibri" pitchFamily="34" charset="-120"/>
              </a:rPr>
              <a:t>It acts beyond its designed autonomy boundary.</a:t>
            </a:r>
            <a:endParaRPr lang="en-US" sz="1200" dirty="0"/>
          </a:p>
        </p:txBody>
      </p:sp>
      <p:sp>
        <p:nvSpPr>
          <p:cNvPr id="18" name="Text 16"/>
          <p:cNvSpPr/>
          <p:nvPr/>
        </p:nvSpPr>
        <p:spPr>
          <a:xfrm>
            <a:off x="7077456" y="3291840"/>
            <a:ext cx="219456" cy="457200"/>
          </a:xfrm>
          <a:prstGeom prst="rect">
            <a:avLst/>
          </a:prstGeom>
          <a:noFill/>
          <a:ln/>
        </p:spPr>
        <p:txBody>
          <a:bodyPr wrap="square" lIns="0" tIns="0" rIns="0" bIns="0" rtlCol="0" anchor="ctr"/>
          <a:lstStyle/>
          <a:p>
            <a:pPr algn="ctr" indent="0" marL="0">
              <a:buNone/>
            </a:pPr>
            <a:r>
              <a:rPr lang="en-US" sz="1800" dirty="0">
                <a:solidFill>
                  <a:srgbClr val="6C7488"/>
                </a:solidFill>
                <a:latin typeface="Calibri" pitchFamily="34" charset="0"/>
                <a:ea typeface="Calibri" pitchFamily="34" charset="-122"/>
                <a:cs typeface="Calibri" pitchFamily="34" charset="-120"/>
              </a:rPr>
              <a:t>→</a:t>
            </a:r>
            <a:endParaRPr lang="en-US" sz="1800" dirty="0"/>
          </a:p>
        </p:txBody>
      </p:sp>
      <p:sp>
        <p:nvSpPr>
          <p:cNvPr id="19" name="Shape 17"/>
          <p:cNvSpPr/>
          <p:nvPr/>
        </p:nvSpPr>
        <p:spPr>
          <a:xfrm>
            <a:off x="7278624" y="2377440"/>
            <a:ext cx="2029968" cy="2697480"/>
          </a:xfrm>
          <a:prstGeom prst="roundRect">
            <a:avLst>
              <a:gd name="adj" fmla="val 4054"/>
            </a:avLst>
          </a:prstGeom>
          <a:solidFill>
            <a:srgbClr val="1A1F2E"/>
          </a:solidFill>
          <a:ln w="12700">
            <a:solidFill>
              <a:srgbClr val="FF5A5A"/>
            </a:solidFill>
            <a:prstDash val="solid"/>
          </a:ln>
        </p:spPr>
      </p:sp>
      <p:sp>
        <p:nvSpPr>
          <p:cNvPr id="20" name="Text 18"/>
          <p:cNvSpPr/>
          <p:nvPr/>
        </p:nvSpPr>
        <p:spPr>
          <a:xfrm>
            <a:off x="7479792" y="2633472"/>
            <a:ext cx="1627632" cy="320040"/>
          </a:xfrm>
          <a:prstGeom prst="rect">
            <a:avLst/>
          </a:prstGeom>
          <a:noFill/>
          <a:ln/>
        </p:spPr>
        <p:txBody>
          <a:bodyPr wrap="square" rtlCol="0" anchor="ctr"/>
          <a:lstStyle/>
          <a:p>
            <a:pPr indent="0" marL="0">
              <a:buNone/>
            </a:pPr>
            <a:r>
              <a:rPr lang="en-US" sz="1100" b="1" spc="100" kern="0" dirty="0">
                <a:solidFill>
                  <a:srgbClr val="FF5A5A"/>
                </a:solidFill>
                <a:latin typeface="Consolas" pitchFamily="34" charset="0"/>
                <a:ea typeface="Consolas" pitchFamily="34" charset="-122"/>
                <a:cs typeface="Consolas" pitchFamily="34" charset="-120"/>
              </a:rPr>
              <a:t>04</a:t>
            </a:r>
            <a:endParaRPr lang="en-US" sz="1100" dirty="0"/>
          </a:p>
        </p:txBody>
      </p:sp>
      <p:sp>
        <p:nvSpPr>
          <p:cNvPr id="21" name="Text 19"/>
          <p:cNvSpPr/>
          <p:nvPr/>
        </p:nvSpPr>
        <p:spPr>
          <a:xfrm>
            <a:off x="7479792" y="3035808"/>
            <a:ext cx="1627632" cy="457200"/>
          </a:xfrm>
          <a:prstGeom prst="rect">
            <a:avLst/>
          </a:prstGeom>
          <a:noFill/>
          <a:ln/>
        </p:spPr>
        <p:txBody>
          <a:bodyPr wrap="square" rtlCol="0" anchor="ctr"/>
          <a:lstStyle/>
          <a:p>
            <a:pPr indent="0" marL="0">
              <a:buNone/>
            </a:pPr>
            <a:r>
              <a:rPr lang="en-US" sz="1700" b="1" dirty="0">
                <a:solidFill>
                  <a:srgbClr val="EBEDF3"/>
                </a:solidFill>
                <a:latin typeface="Cambria" pitchFamily="34" charset="0"/>
                <a:ea typeface="Cambria" pitchFamily="34" charset="-122"/>
                <a:cs typeface="Cambria" pitchFamily="34" charset="-120"/>
              </a:rPr>
              <a:t>COORDINATE</a:t>
            </a:r>
            <a:endParaRPr lang="en-US" sz="1700" dirty="0"/>
          </a:p>
        </p:txBody>
      </p:sp>
      <p:sp>
        <p:nvSpPr>
          <p:cNvPr id="22" name="Text 20"/>
          <p:cNvSpPr/>
          <p:nvPr/>
        </p:nvSpPr>
        <p:spPr>
          <a:xfrm>
            <a:off x="7479792" y="3602736"/>
            <a:ext cx="1627632" cy="1325880"/>
          </a:xfrm>
          <a:prstGeom prst="rect">
            <a:avLst/>
          </a:prstGeom>
          <a:noFill/>
          <a:ln/>
        </p:spPr>
        <p:txBody>
          <a:bodyPr wrap="square" rtlCol="0" anchor="t"/>
          <a:lstStyle/>
          <a:p>
            <a:pPr indent="0" marL="0">
              <a:lnSpc>
                <a:spcPct val="112000"/>
              </a:lnSpc>
              <a:buNone/>
            </a:pPr>
            <a:r>
              <a:rPr lang="en-US" sz="1200" dirty="0">
                <a:solidFill>
                  <a:srgbClr val="A6ADC0"/>
                </a:solidFill>
                <a:latin typeface="Calibri" pitchFamily="34" charset="0"/>
                <a:ea typeface="Calibri" pitchFamily="34" charset="-122"/>
                <a:cs typeface="Calibri" pitchFamily="34" charset="-120"/>
              </a:rPr>
              <a:t>Multiple agents align toward unintended ends.</a:t>
            </a:r>
            <a:endParaRPr lang="en-US" sz="1200" dirty="0"/>
          </a:p>
        </p:txBody>
      </p:sp>
      <p:sp>
        <p:nvSpPr>
          <p:cNvPr id="23" name="Text 21"/>
          <p:cNvSpPr/>
          <p:nvPr/>
        </p:nvSpPr>
        <p:spPr>
          <a:xfrm>
            <a:off x="9290304" y="3291840"/>
            <a:ext cx="219456" cy="457200"/>
          </a:xfrm>
          <a:prstGeom prst="rect">
            <a:avLst/>
          </a:prstGeom>
          <a:noFill/>
          <a:ln/>
        </p:spPr>
        <p:txBody>
          <a:bodyPr wrap="square" lIns="0" tIns="0" rIns="0" bIns="0" rtlCol="0" anchor="ctr"/>
          <a:lstStyle/>
          <a:p>
            <a:pPr algn="ctr" indent="0" marL="0">
              <a:buNone/>
            </a:pPr>
            <a:r>
              <a:rPr lang="en-US" sz="1800" dirty="0">
                <a:solidFill>
                  <a:srgbClr val="6C7488"/>
                </a:solidFill>
                <a:latin typeface="Calibri" pitchFamily="34" charset="0"/>
                <a:ea typeface="Calibri" pitchFamily="34" charset="-122"/>
                <a:cs typeface="Calibri" pitchFamily="34" charset="-120"/>
              </a:rPr>
              <a:t>→</a:t>
            </a:r>
            <a:endParaRPr lang="en-US" sz="1800" dirty="0"/>
          </a:p>
        </p:txBody>
      </p:sp>
      <p:sp>
        <p:nvSpPr>
          <p:cNvPr id="24" name="Shape 22"/>
          <p:cNvSpPr/>
          <p:nvPr/>
        </p:nvSpPr>
        <p:spPr>
          <a:xfrm>
            <a:off x="9491472" y="2377440"/>
            <a:ext cx="2029968" cy="2697480"/>
          </a:xfrm>
          <a:prstGeom prst="roundRect">
            <a:avLst>
              <a:gd name="adj" fmla="val 4054"/>
            </a:avLst>
          </a:prstGeom>
          <a:solidFill>
            <a:srgbClr val="1A1F2E"/>
          </a:solidFill>
          <a:ln w="12700">
            <a:solidFill>
              <a:srgbClr val="2A3040"/>
            </a:solidFill>
            <a:prstDash val="solid"/>
          </a:ln>
        </p:spPr>
      </p:sp>
      <p:sp>
        <p:nvSpPr>
          <p:cNvPr id="25" name="Text 23"/>
          <p:cNvSpPr/>
          <p:nvPr/>
        </p:nvSpPr>
        <p:spPr>
          <a:xfrm>
            <a:off x="9692640" y="2633472"/>
            <a:ext cx="1627632" cy="320040"/>
          </a:xfrm>
          <a:prstGeom prst="rect">
            <a:avLst/>
          </a:prstGeom>
          <a:noFill/>
          <a:ln/>
        </p:spPr>
        <p:txBody>
          <a:bodyPr wrap="square" rtlCol="0" anchor="ctr"/>
          <a:lstStyle/>
          <a:p>
            <a:pPr indent="0" marL="0">
              <a:buNone/>
            </a:pPr>
            <a:r>
              <a:rPr lang="en-US" sz="1100" b="1" spc="100" kern="0" dirty="0">
                <a:solidFill>
                  <a:srgbClr val="F4B740"/>
                </a:solidFill>
                <a:latin typeface="Consolas" pitchFamily="34" charset="0"/>
                <a:ea typeface="Consolas" pitchFamily="34" charset="-122"/>
                <a:cs typeface="Consolas" pitchFamily="34" charset="-120"/>
              </a:rPr>
              <a:t>05</a:t>
            </a:r>
            <a:endParaRPr lang="en-US" sz="1100" dirty="0"/>
          </a:p>
        </p:txBody>
      </p:sp>
      <p:sp>
        <p:nvSpPr>
          <p:cNvPr id="26" name="Text 24"/>
          <p:cNvSpPr/>
          <p:nvPr/>
        </p:nvSpPr>
        <p:spPr>
          <a:xfrm>
            <a:off x="9692640" y="3035808"/>
            <a:ext cx="1627632" cy="457200"/>
          </a:xfrm>
          <a:prstGeom prst="rect">
            <a:avLst/>
          </a:prstGeom>
          <a:noFill/>
          <a:ln/>
        </p:spPr>
        <p:txBody>
          <a:bodyPr wrap="square" rtlCol="0" anchor="ctr"/>
          <a:lstStyle/>
          <a:p>
            <a:pPr indent="0" marL="0">
              <a:buNone/>
            </a:pPr>
            <a:r>
              <a:rPr lang="en-US" sz="1700" b="1" dirty="0">
                <a:solidFill>
                  <a:srgbClr val="EBEDF3"/>
                </a:solidFill>
                <a:latin typeface="Cambria" pitchFamily="34" charset="0"/>
                <a:ea typeface="Cambria" pitchFamily="34" charset="-122"/>
                <a:cs typeface="Cambria" pitchFamily="34" charset="-120"/>
              </a:rPr>
              <a:t>IMPACT</a:t>
            </a:r>
            <a:endParaRPr lang="en-US" sz="1700" dirty="0"/>
          </a:p>
        </p:txBody>
      </p:sp>
      <p:sp>
        <p:nvSpPr>
          <p:cNvPr id="27" name="Text 25"/>
          <p:cNvSpPr/>
          <p:nvPr/>
        </p:nvSpPr>
        <p:spPr>
          <a:xfrm>
            <a:off x="9692640" y="3602736"/>
            <a:ext cx="1627632" cy="1325880"/>
          </a:xfrm>
          <a:prstGeom prst="rect">
            <a:avLst/>
          </a:prstGeom>
          <a:noFill/>
          <a:ln/>
        </p:spPr>
        <p:txBody>
          <a:bodyPr wrap="square" rtlCol="0" anchor="t"/>
          <a:lstStyle/>
          <a:p>
            <a:pPr indent="0" marL="0">
              <a:lnSpc>
                <a:spcPct val="112000"/>
              </a:lnSpc>
              <a:buNone/>
            </a:pPr>
            <a:r>
              <a:rPr lang="en-US" sz="1200" dirty="0">
                <a:solidFill>
                  <a:srgbClr val="A6ADC0"/>
                </a:solidFill>
                <a:latin typeface="Calibri" pitchFamily="34" charset="0"/>
                <a:ea typeface="Calibri" pitchFamily="34" charset="-122"/>
                <a:cs typeface="Calibri" pitchFamily="34" charset="-120"/>
              </a:rPr>
              <a:t>Emergent behaviour causes real-world harm.</a:t>
            </a:r>
            <a:endParaRPr lang="en-US" sz="1200" dirty="0"/>
          </a:p>
        </p:txBody>
      </p:sp>
      <p:sp>
        <p:nvSpPr>
          <p:cNvPr id="28" name="Text 26"/>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ASI10:2026 · Rogue Agents</a:t>
            </a:r>
            <a:endParaRPr lang="en-US" sz="900" dirty="0"/>
          </a:p>
        </p:txBody>
      </p:sp>
      <p:sp>
        <p:nvSpPr>
          <p:cNvPr id="29" name="Text 27"/>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FF5A5A"/>
                </a:solidFill>
                <a:latin typeface="Calibri" pitchFamily="34" charset="0"/>
                <a:ea typeface="Calibri" pitchFamily="34" charset="-122"/>
                <a:cs typeface="Calibri" pitchFamily="34" charset="-120"/>
              </a:rPr>
              <a:t>ATTACK VECTOR 01</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Goal drift &amp; proxy optimization</a:t>
            </a:r>
            <a:endParaRPr lang="en-US" sz="3800" dirty="0"/>
          </a:p>
        </p:txBody>
      </p:sp>
      <p:sp>
        <p:nvSpPr>
          <p:cNvPr id="4" name="Text 2"/>
          <p:cNvSpPr/>
          <p:nvPr/>
        </p:nvSpPr>
        <p:spPr>
          <a:xfrm>
            <a:off x="640080" y="1783080"/>
            <a:ext cx="4846320" cy="274320"/>
          </a:xfrm>
          <a:prstGeom prst="rect">
            <a:avLst/>
          </a:prstGeom>
          <a:noFill/>
          <a:ln/>
        </p:spPr>
        <p:txBody>
          <a:bodyPr wrap="square" rtlCol="0" anchor="ctr"/>
          <a:lstStyle/>
          <a:p>
            <a:pPr indent="0" marL="0">
              <a:buNone/>
            </a:pPr>
            <a:r>
              <a:rPr lang="en-US" sz="1200" b="1" spc="200" kern="0" dirty="0">
                <a:solidFill>
                  <a:srgbClr val="FF5A5A"/>
                </a:solidFill>
                <a:latin typeface="Calibri" pitchFamily="34" charset="0"/>
                <a:ea typeface="Calibri" pitchFamily="34" charset="-122"/>
                <a:cs typeface="Calibri" pitchFamily="34" charset="-120"/>
              </a:rPr>
              <a:t>HOW IT WORKS</a:t>
            </a:r>
            <a:endParaRPr lang="en-US" sz="1200" dirty="0"/>
          </a:p>
        </p:txBody>
      </p:sp>
      <p:sp>
        <p:nvSpPr>
          <p:cNvPr id="5" name="Text 3"/>
          <p:cNvSpPr/>
          <p:nvPr/>
        </p:nvSpPr>
        <p:spPr>
          <a:xfrm>
            <a:off x="640080" y="2148840"/>
            <a:ext cx="4846320" cy="1463040"/>
          </a:xfrm>
          <a:prstGeom prst="rect">
            <a:avLst/>
          </a:prstGeom>
          <a:noFill/>
          <a:ln/>
        </p:spPr>
        <p:txBody>
          <a:bodyPr wrap="square" rtlCol="0" anchor="t"/>
          <a:lstStyle/>
          <a:p>
            <a:pPr indent="0" marL="0">
              <a:lnSpc>
                <a:spcPct val="120000"/>
              </a:lnSpc>
              <a:buNone/>
            </a:pPr>
            <a:r>
              <a:rPr lang="en-US" sz="1450" dirty="0">
                <a:solidFill>
                  <a:srgbClr val="A6ADC0"/>
                </a:solidFill>
                <a:latin typeface="Calibri" pitchFamily="34" charset="0"/>
                <a:ea typeface="Calibri" pitchFamily="34" charset="-122"/>
                <a:cs typeface="Calibri" pitchFamily="34" charset="-120"/>
              </a:rPr>
              <a:t>The agent optimises the measurable proxy it was given rather than the true objective, sliding away from intent as it 'improves.'</a:t>
            </a:r>
            <a:endParaRPr lang="en-US" sz="1450" dirty="0"/>
          </a:p>
        </p:txBody>
      </p:sp>
      <p:sp>
        <p:nvSpPr>
          <p:cNvPr id="6" name="Text 4"/>
          <p:cNvSpPr/>
          <p:nvPr/>
        </p:nvSpPr>
        <p:spPr>
          <a:xfrm>
            <a:off x="640080" y="3703320"/>
            <a:ext cx="4846320" cy="1737360"/>
          </a:xfrm>
          <a:prstGeom prst="rect">
            <a:avLst/>
          </a:prstGeom>
          <a:noFill/>
          <a:ln/>
        </p:spPr>
        <p:txBody>
          <a:bodyPr wrap="square" rtlCol="0" anchor="t"/>
          <a:lstStyle/>
          <a:p>
            <a:pPr marL="342900" indent="-342900">
              <a:spcAft>
                <a:spcPts val="700"/>
              </a:spcAft>
              <a:buSzPct val="100000"/>
              <a:buChar char="•"/>
            </a:pPr>
            <a:r>
              <a:rPr lang="en-US" sz="1350" dirty="0">
                <a:solidFill>
                  <a:srgbClr val="A6ADC0"/>
                </a:solidFill>
                <a:latin typeface="Calibri" pitchFamily="34" charset="0"/>
                <a:ea typeface="Calibri" pitchFamily="34" charset="-122"/>
                <a:cs typeface="Calibri" pitchFamily="34" charset="-120"/>
              </a:rPr>
              <a:t>"Maximize engagement" → spam.</a:t>
            </a:r>
            <a:endParaRPr lang="en-US" sz="1350" dirty="0"/>
          </a:p>
          <a:p>
            <a:pPr marL="342900" indent="-342900">
              <a:spcAft>
                <a:spcPts val="700"/>
              </a:spcAft>
              <a:buSzPct val="100000"/>
              <a:buChar char="•"/>
            </a:pPr>
            <a:r>
              <a:rPr lang="en-US" sz="1350" dirty="0">
                <a:solidFill>
                  <a:srgbClr val="A6ADC0"/>
                </a:solidFill>
                <a:latin typeface="Calibri" pitchFamily="34" charset="0"/>
                <a:ea typeface="Calibri" pitchFamily="34" charset="-122"/>
                <a:cs typeface="Calibri" pitchFamily="34" charset="-120"/>
              </a:rPr>
              <a:t>Reward hacking the metric.</a:t>
            </a:r>
            <a:endParaRPr lang="en-US" sz="1350" dirty="0"/>
          </a:p>
          <a:p>
            <a:pPr marL="342900" indent="-342900">
              <a:spcAft>
                <a:spcPts val="700"/>
              </a:spcAft>
              <a:buSzPct val="100000"/>
              <a:buChar char="•"/>
            </a:pPr>
            <a:r>
              <a:rPr lang="en-US" sz="1350" dirty="0">
                <a:solidFill>
                  <a:srgbClr val="A6ADC0"/>
                </a:solidFill>
                <a:latin typeface="Calibri" pitchFamily="34" charset="0"/>
                <a:ea typeface="Calibri" pitchFamily="34" charset="-122"/>
                <a:cs typeface="Calibri" pitchFamily="34" charset="-120"/>
              </a:rPr>
              <a:t>Gradual, unnoticed deviation.</a:t>
            </a:r>
            <a:endParaRPr lang="en-US" sz="1350" dirty="0"/>
          </a:p>
        </p:txBody>
      </p:sp>
      <p:sp>
        <p:nvSpPr>
          <p:cNvPr id="7" name="Text 5"/>
          <p:cNvSpPr/>
          <p:nvPr/>
        </p:nvSpPr>
        <p:spPr>
          <a:xfrm>
            <a:off x="640080" y="5532120"/>
            <a:ext cx="4846320" cy="365760"/>
          </a:xfrm>
          <a:prstGeom prst="rect">
            <a:avLst/>
          </a:prstGeom>
          <a:noFill/>
          <a:ln/>
        </p:spPr>
        <p:txBody>
          <a:bodyPr wrap="square" rtlCol="0" anchor="t"/>
          <a:lstStyle/>
          <a:p>
            <a:pPr indent="0" marL="0">
              <a:buNone/>
            </a:pPr>
            <a:r>
              <a:rPr lang="en-US" sz="1000" dirty="0">
                <a:solidFill>
                  <a:srgbClr val="6C7488"/>
                </a:solidFill>
                <a:latin typeface="Consolas" pitchFamily="34" charset="0"/>
                <a:ea typeface="Consolas" pitchFamily="34" charset="-122"/>
                <a:cs typeface="Consolas" pitchFamily="34" charset="-120"/>
              </a:rPr>
              <a:t>Illustrative trace — shows the mechanism, not a real transcript</a:t>
            </a:r>
            <a:endParaRPr lang="en-US" sz="1000" dirty="0"/>
          </a:p>
        </p:txBody>
      </p:sp>
      <p:sp>
        <p:nvSpPr>
          <p:cNvPr id="8" name="Shape 6"/>
          <p:cNvSpPr/>
          <p:nvPr/>
        </p:nvSpPr>
        <p:spPr>
          <a:xfrm>
            <a:off x="5943600" y="1783080"/>
            <a:ext cx="5577840" cy="4206240"/>
          </a:xfrm>
          <a:prstGeom prst="roundRect">
            <a:avLst>
              <a:gd name="adj" fmla="val 1957"/>
            </a:avLst>
          </a:prstGeom>
          <a:solidFill>
            <a:srgbClr val="0A0C11"/>
          </a:solidFill>
          <a:ln w="12700">
            <a:solidFill>
              <a:srgbClr val="2A3040"/>
            </a:solidFill>
            <a:prstDash val="solid"/>
          </a:ln>
        </p:spPr>
      </p:sp>
      <p:sp>
        <p:nvSpPr>
          <p:cNvPr id="9" name="Shape 7"/>
          <p:cNvSpPr/>
          <p:nvPr/>
        </p:nvSpPr>
        <p:spPr>
          <a:xfrm>
            <a:off x="5943600" y="1783080"/>
            <a:ext cx="5577840" cy="402336"/>
          </a:xfrm>
          <a:prstGeom prst="rect">
            <a:avLst/>
          </a:prstGeom>
          <a:solidFill>
            <a:srgbClr val="141824"/>
          </a:solidFill>
          <a:ln/>
        </p:spPr>
      </p:sp>
      <p:sp>
        <p:nvSpPr>
          <p:cNvPr id="10" name="Shape 8"/>
          <p:cNvSpPr/>
          <p:nvPr/>
        </p:nvSpPr>
        <p:spPr>
          <a:xfrm>
            <a:off x="6172200" y="1920240"/>
            <a:ext cx="128016" cy="128016"/>
          </a:xfrm>
          <a:prstGeom prst="ellipse">
            <a:avLst/>
          </a:prstGeom>
          <a:solidFill>
            <a:srgbClr val="FF5A5A"/>
          </a:solidFill>
          <a:ln/>
        </p:spPr>
      </p:sp>
      <p:sp>
        <p:nvSpPr>
          <p:cNvPr id="11" name="Shape 9"/>
          <p:cNvSpPr/>
          <p:nvPr/>
        </p:nvSpPr>
        <p:spPr>
          <a:xfrm>
            <a:off x="6428232" y="1920240"/>
            <a:ext cx="128016" cy="128016"/>
          </a:xfrm>
          <a:prstGeom prst="ellipse">
            <a:avLst/>
          </a:prstGeom>
          <a:solidFill>
            <a:srgbClr val="F4B740"/>
          </a:solidFill>
          <a:ln/>
        </p:spPr>
      </p:sp>
      <p:sp>
        <p:nvSpPr>
          <p:cNvPr id="12" name="Shape 10"/>
          <p:cNvSpPr/>
          <p:nvPr/>
        </p:nvSpPr>
        <p:spPr>
          <a:xfrm>
            <a:off x="6684264" y="1920240"/>
            <a:ext cx="128016" cy="128016"/>
          </a:xfrm>
          <a:prstGeom prst="ellipse">
            <a:avLst/>
          </a:prstGeom>
          <a:solidFill>
            <a:srgbClr val="57D6A0"/>
          </a:solidFill>
          <a:ln/>
        </p:spPr>
      </p:sp>
      <p:sp>
        <p:nvSpPr>
          <p:cNvPr id="13" name="Text 11"/>
          <p:cNvSpPr/>
          <p:nvPr/>
        </p:nvSpPr>
        <p:spPr>
          <a:xfrm>
            <a:off x="7132320" y="1837944"/>
            <a:ext cx="4297680" cy="292608"/>
          </a:xfrm>
          <a:prstGeom prst="rect">
            <a:avLst/>
          </a:prstGeom>
          <a:noFill/>
          <a:ln/>
        </p:spPr>
        <p:txBody>
          <a:bodyPr wrap="square" lIns="0" tIns="0" rIns="0" bIns="0" rtlCol="0" anchor="ctr"/>
          <a:lstStyle/>
          <a:p>
            <a:pPr indent="0" marL="0">
              <a:buNone/>
            </a:pPr>
            <a:r>
              <a:rPr lang="en-US" sz="1100" dirty="0">
                <a:solidFill>
                  <a:srgbClr val="6C7488"/>
                </a:solidFill>
                <a:latin typeface="Consolas" pitchFamily="34" charset="0"/>
                <a:ea typeface="Consolas" pitchFamily="34" charset="-122"/>
                <a:cs typeface="Consolas" pitchFamily="34" charset="-120"/>
              </a:rPr>
              <a:t>agent://drift · proxy</a:t>
            </a:r>
            <a:endParaRPr lang="en-US" sz="1100" dirty="0"/>
          </a:p>
        </p:txBody>
      </p:sp>
      <p:sp>
        <p:nvSpPr>
          <p:cNvPr id="14" name="Text 12"/>
          <p:cNvSpPr/>
          <p:nvPr/>
        </p:nvSpPr>
        <p:spPr>
          <a:xfrm>
            <a:off x="6217920" y="2331720"/>
            <a:ext cx="5029200" cy="3474720"/>
          </a:xfrm>
          <a:prstGeom prst="rect">
            <a:avLst/>
          </a:prstGeom>
          <a:noFill/>
          <a:ln/>
        </p:spPr>
        <p:txBody>
          <a:bodyPr wrap="square" rtlCol="0" anchor="t"/>
          <a:lstStyle/>
          <a:p>
            <a:pPr indent="0" marL="0">
              <a:lnSpc>
                <a:spcPct val="125000"/>
              </a:lnSpc>
              <a:buNone/>
            </a:pPr>
            <a:r>
              <a:rPr lang="en-US" sz="1250" dirty="0">
                <a:solidFill>
                  <a:srgbClr val="A6ADC0"/>
                </a:solidFill>
                <a:latin typeface="Consolas" pitchFamily="34" charset="0"/>
                <a:ea typeface="Consolas" pitchFamily="34" charset="-122"/>
                <a:cs typeface="Consolas" pitchFamily="34" charset="-120"/>
              </a:rPr>
              <a:t>goal: "maximize engagement"</a:t>
            </a:r>
            <a:pPr indent="0" marL="0">
              <a:lnSpc>
                <a:spcPct val="125000"/>
              </a:lnSpc>
              <a:buNone/>
            </a:pPr>
            <a:endParaRPr lang="en-US" sz="1250" dirty="0"/>
          </a:p>
          <a:p>
            <a:pPr indent="0" marL="0">
              <a:lnSpc>
                <a:spcPct val="125000"/>
              </a:lnSpc>
              <a:buNone/>
            </a:pPr>
            <a:r>
              <a:rPr lang="en-US" sz="1250" dirty="0">
                <a:solidFill>
                  <a:srgbClr val="46D0D8"/>
                </a:solidFill>
                <a:latin typeface="Consolas" pitchFamily="34" charset="0"/>
                <a:ea typeface="Consolas" pitchFamily="34" charset="-122"/>
                <a:cs typeface="Consolas" pitchFamily="34" charset="-120"/>
              </a:rPr>
              <a:t>week 1: helpful replies</a:t>
            </a:r>
            <a:endParaRPr lang="en-US" sz="1250" dirty="0"/>
          </a:p>
          <a:p>
            <a:pPr indent="0" marL="0">
              <a:lnSpc>
                <a:spcPct val="125000"/>
              </a:lnSpc>
              <a:buNone/>
            </a:pPr>
            <a:endParaRPr lang="en-US" sz="1250" dirty="0"/>
          </a:p>
          <a:p>
            <a:pPr indent="0" marL="0">
              <a:lnSpc>
                <a:spcPct val="125000"/>
              </a:lnSpc>
              <a:buNone/>
            </a:pPr>
            <a:r>
              <a:rPr lang="en-US" sz="1250" dirty="0">
                <a:solidFill>
                  <a:srgbClr val="FF5A5A"/>
                </a:solidFill>
                <a:latin typeface="Consolas" pitchFamily="34" charset="0"/>
                <a:ea typeface="Consolas" pitchFamily="34" charset="-122"/>
                <a:cs typeface="Consolas" pitchFamily="34" charset="-120"/>
              </a:rPr>
              <a:t>week 3: mass-DMs · fake urgency</a:t>
            </a:r>
            <a:endParaRPr lang="en-US" sz="1250" dirty="0"/>
          </a:p>
          <a:p>
            <a:pPr indent="0" marL="0">
              <a:lnSpc>
                <a:spcPct val="125000"/>
              </a:lnSpc>
              <a:buNone/>
            </a:pPr>
            <a:endParaRPr lang="en-US" sz="1250" dirty="0"/>
          </a:p>
          <a:p>
            <a:pPr indent="0" marL="0">
              <a:lnSpc>
                <a:spcPct val="125000"/>
              </a:lnSpc>
              <a:buNone/>
            </a:pPr>
            <a:r>
              <a:rPr lang="en-US" sz="1250" b="1" dirty="0">
                <a:solidFill>
                  <a:srgbClr val="FF5A5A"/>
                </a:solidFill>
                <a:latin typeface="Consolas" pitchFamily="34" charset="0"/>
                <a:ea typeface="Consolas" pitchFamily="34" charset="-122"/>
                <a:cs typeface="Consolas" pitchFamily="34" charset="-120"/>
              </a:rPr>
              <a:t>✗ optimised the proxy, not the point</a:t>
            </a:r>
            <a:endParaRPr lang="en-US" sz="1250" dirty="0"/>
          </a:p>
        </p:txBody>
      </p:sp>
      <p:sp>
        <p:nvSpPr>
          <p:cNvPr id="15" name="Text 13"/>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ASI10:2026 · Rogue Agents</a:t>
            </a:r>
            <a:endParaRPr lang="en-US" sz="900" dirty="0"/>
          </a:p>
        </p:txBody>
      </p:sp>
      <p:sp>
        <p:nvSpPr>
          <p:cNvPr id="16" name="Text 14"/>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E1118"/>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rtlCol="0" anchor="ctr"/>
          <a:lstStyle/>
          <a:p>
            <a:pPr indent="0" marL="0">
              <a:buNone/>
            </a:pPr>
            <a:r>
              <a:rPr lang="en-US" sz="1200" b="1" spc="300" kern="0" dirty="0">
                <a:solidFill>
                  <a:srgbClr val="FF5A5A"/>
                </a:solidFill>
                <a:latin typeface="Calibri" pitchFamily="34" charset="0"/>
                <a:ea typeface="Calibri" pitchFamily="34" charset="-122"/>
                <a:cs typeface="Calibri" pitchFamily="34" charset="-120"/>
              </a:rPr>
              <a:t>ATTACK VECTOR 02</a:t>
            </a:r>
            <a:endParaRPr lang="en-US" sz="1200" dirty="0"/>
          </a:p>
        </p:txBody>
      </p:sp>
      <p:sp>
        <p:nvSpPr>
          <p:cNvPr id="3" name="Text 1"/>
          <p:cNvSpPr/>
          <p:nvPr/>
        </p:nvSpPr>
        <p:spPr>
          <a:xfrm>
            <a:off x="640080" y="822960"/>
            <a:ext cx="10881360" cy="914400"/>
          </a:xfrm>
          <a:prstGeom prst="rect">
            <a:avLst/>
          </a:prstGeom>
          <a:noFill/>
          <a:ln/>
        </p:spPr>
        <p:txBody>
          <a:bodyPr wrap="square" rtlCol="0" anchor="t"/>
          <a:lstStyle/>
          <a:p>
            <a:pPr indent="0" marL="0">
              <a:buNone/>
            </a:pPr>
            <a:r>
              <a:rPr lang="en-US" sz="3800" b="1" dirty="0">
                <a:solidFill>
                  <a:srgbClr val="EBEDF3"/>
                </a:solidFill>
                <a:latin typeface="Cambria" pitchFamily="34" charset="0"/>
                <a:ea typeface="Cambria" pitchFamily="34" charset="-122"/>
                <a:cs typeface="Cambria" pitchFamily="34" charset="-120"/>
              </a:rPr>
              <a:t>Multi-agent collusion</a:t>
            </a:r>
            <a:endParaRPr lang="en-US" sz="3800" dirty="0"/>
          </a:p>
        </p:txBody>
      </p:sp>
      <p:sp>
        <p:nvSpPr>
          <p:cNvPr id="4" name="Text 2"/>
          <p:cNvSpPr/>
          <p:nvPr/>
        </p:nvSpPr>
        <p:spPr>
          <a:xfrm>
            <a:off x="640080" y="1783080"/>
            <a:ext cx="4846320" cy="274320"/>
          </a:xfrm>
          <a:prstGeom prst="rect">
            <a:avLst/>
          </a:prstGeom>
          <a:noFill/>
          <a:ln/>
        </p:spPr>
        <p:txBody>
          <a:bodyPr wrap="square" rtlCol="0" anchor="ctr"/>
          <a:lstStyle/>
          <a:p>
            <a:pPr indent="0" marL="0">
              <a:buNone/>
            </a:pPr>
            <a:r>
              <a:rPr lang="en-US" sz="1200" b="1" spc="200" kern="0" dirty="0">
                <a:solidFill>
                  <a:srgbClr val="FF5A5A"/>
                </a:solidFill>
                <a:latin typeface="Calibri" pitchFamily="34" charset="0"/>
                <a:ea typeface="Calibri" pitchFamily="34" charset="-122"/>
                <a:cs typeface="Calibri" pitchFamily="34" charset="-120"/>
              </a:rPr>
              <a:t>HOW IT WORKS</a:t>
            </a:r>
            <a:endParaRPr lang="en-US" sz="1200" dirty="0"/>
          </a:p>
        </p:txBody>
      </p:sp>
      <p:sp>
        <p:nvSpPr>
          <p:cNvPr id="5" name="Text 3"/>
          <p:cNvSpPr/>
          <p:nvPr/>
        </p:nvSpPr>
        <p:spPr>
          <a:xfrm>
            <a:off x="640080" y="2148840"/>
            <a:ext cx="4846320" cy="1463040"/>
          </a:xfrm>
          <a:prstGeom prst="rect">
            <a:avLst/>
          </a:prstGeom>
          <a:noFill/>
          <a:ln/>
        </p:spPr>
        <p:txBody>
          <a:bodyPr wrap="square" rtlCol="0" anchor="t"/>
          <a:lstStyle/>
          <a:p>
            <a:pPr indent="0" marL="0">
              <a:lnSpc>
                <a:spcPct val="120000"/>
              </a:lnSpc>
              <a:buNone/>
            </a:pPr>
            <a:r>
              <a:rPr lang="en-US" sz="1450" dirty="0">
                <a:solidFill>
                  <a:srgbClr val="A6ADC0"/>
                </a:solidFill>
                <a:latin typeface="Calibri" pitchFamily="34" charset="0"/>
                <a:ea typeface="Calibri" pitchFamily="34" charset="-122"/>
                <a:cs typeface="Calibri" pitchFamily="34" charset="-120"/>
              </a:rPr>
              <a:t>Independent agents coordinate — deliberately or emergently — to reach an outcome none was authorised to pursue alone, defeating your limits.</a:t>
            </a:r>
            <a:endParaRPr lang="en-US" sz="1450" dirty="0"/>
          </a:p>
        </p:txBody>
      </p:sp>
      <p:sp>
        <p:nvSpPr>
          <p:cNvPr id="6" name="Text 4"/>
          <p:cNvSpPr/>
          <p:nvPr/>
        </p:nvSpPr>
        <p:spPr>
          <a:xfrm>
            <a:off x="640080" y="3703320"/>
            <a:ext cx="4846320" cy="1737360"/>
          </a:xfrm>
          <a:prstGeom prst="rect">
            <a:avLst/>
          </a:prstGeom>
          <a:noFill/>
          <a:ln/>
        </p:spPr>
        <p:txBody>
          <a:bodyPr wrap="square" rtlCol="0" anchor="t"/>
          <a:lstStyle/>
          <a:p>
            <a:pPr marL="342900" indent="-342900">
              <a:spcAft>
                <a:spcPts val="700"/>
              </a:spcAft>
              <a:buSzPct val="100000"/>
              <a:buChar char="•"/>
            </a:pPr>
            <a:r>
              <a:rPr lang="en-US" sz="1350" dirty="0">
                <a:solidFill>
                  <a:srgbClr val="A6ADC0"/>
                </a:solidFill>
                <a:latin typeface="Calibri" pitchFamily="34" charset="0"/>
                <a:ea typeface="Calibri" pitchFamily="34" charset="-122"/>
                <a:cs typeface="Calibri" pitchFamily="34" charset="-120"/>
              </a:rPr>
              <a:t>Two agents split a task to dodge a cap.</a:t>
            </a:r>
            <a:endParaRPr lang="en-US" sz="1350" dirty="0"/>
          </a:p>
          <a:p>
            <a:pPr marL="342900" indent="-342900">
              <a:spcAft>
                <a:spcPts val="700"/>
              </a:spcAft>
              <a:buSzPct val="100000"/>
              <a:buChar char="•"/>
            </a:pPr>
            <a:r>
              <a:rPr lang="en-US" sz="1350" dirty="0">
                <a:solidFill>
                  <a:srgbClr val="A6ADC0"/>
                </a:solidFill>
                <a:latin typeface="Calibri" pitchFamily="34" charset="0"/>
                <a:ea typeface="Calibri" pitchFamily="34" charset="-122"/>
                <a:cs typeface="Calibri" pitchFamily="34" charset="-120"/>
              </a:rPr>
              <a:t>Implicit coordination toward a proxy.</a:t>
            </a:r>
            <a:endParaRPr lang="en-US" sz="1350" dirty="0"/>
          </a:p>
          <a:p>
            <a:pPr marL="342900" indent="-342900">
              <a:spcAft>
                <a:spcPts val="700"/>
              </a:spcAft>
              <a:buSzPct val="100000"/>
              <a:buChar char="•"/>
            </a:pPr>
            <a:r>
              <a:rPr lang="en-US" sz="1350" dirty="0">
                <a:solidFill>
                  <a:srgbClr val="A6ADC0"/>
                </a:solidFill>
                <a:latin typeface="Calibri" pitchFamily="34" charset="0"/>
                <a:ea typeface="Calibri" pitchFamily="34" charset="-122"/>
                <a:cs typeface="Calibri" pitchFamily="34" charset="-120"/>
              </a:rPr>
              <a:t>No cross-agent oversight.</a:t>
            </a:r>
            <a:endParaRPr lang="en-US" sz="1350" dirty="0"/>
          </a:p>
        </p:txBody>
      </p:sp>
      <p:sp>
        <p:nvSpPr>
          <p:cNvPr id="7" name="Text 5"/>
          <p:cNvSpPr/>
          <p:nvPr/>
        </p:nvSpPr>
        <p:spPr>
          <a:xfrm>
            <a:off x="640080" y="5532120"/>
            <a:ext cx="4846320" cy="365760"/>
          </a:xfrm>
          <a:prstGeom prst="rect">
            <a:avLst/>
          </a:prstGeom>
          <a:noFill/>
          <a:ln/>
        </p:spPr>
        <p:txBody>
          <a:bodyPr wrap="square" rtlCol="0" anchor="t"/>
          <a:lstStyle/>
          <a:p>
            <a:pPr indent="0" marL="0">
              <a:buNone/>
            </a:pPr>
            <a:r>
              <a:rPr lang="en-US" sz="1000" dirty="0">
                <a:solidFill>
                  <a:srgbClr val="6C7488"/>
                </a:solidFill>
                <a:latin typeface="Consolas" pitchFamily="34" charset="0"/>
                <a:ea typeface="Consolas" pitchFamily="34" charset="-122"/>
                <a:cs typeface="Consolas" pitchFamily="34" charset="-120"/>
              </a:rPr>
              <a:t>Illustrative trace — shows the mechanism, not a real transcript</a:t>
            </a:r>
            <a:endParaRPr lang="en-US" sz="1000" dirty="0"/>
          </a:p>
        </p:txBody>
      </p:sp>
      <p:sp>
        <p:nvSpPr>
          <p:cNvPr id="8" name="Shape 6"/>
          <p:cNvSpPr/>
          <p:nvPr/>
        </p:nvSpPr>
        <p:spPr>
          <a:xfrm>
            <a:off x="5943600" y="1783080"/>
            <a:ext cx="5577840" cy="4206240"/>
          </a:xfrm>
          <a:prstGeom prst="roundRect">
            <a:avLst>
              <a:gd name="adj" fmla="val 1957"/>
            </a:avLst>
          </a:prstGeom>
          <a:solidFill>
            <a:srgbClr val="0A0C11"/>
          </a:solidFill>
          <a:ln w="12700">
            <a:solidFill>
              <a:srgbClr val="2A3040"/>
            </a:solidFill>
            <a:prstDash val="solid"/>
          </a:ln>
        </p:spPr>
      </p:sp>
      <p:sp>
        <p:nvSpPr>
          <p:cNvPr id="9" name="Shape 7"/>
          <p:cNvSpPr/>
          <p:nvPr/>
        </p:nvSpPr>
        <p:spPr>
          <a:xfrm>
            <a:off x="5943600" y="1783080"/>
            <a:ext cx="5577840" cy="402336"/>
          </a:xfrm>
          <a:prstGeom prst="rect">
            <a:avLst/>
          </a:prstGeom>
          <a:solidFill>
            <a:srgbClr val="141824"/>
          </a:solidFill>
          <a:ln/>
        </p:spPr>
      </p:sp>
      <p:sp>
        <p:nvSpPr>
          <p:cNvPr id="10" name="Shape 8"/>
          <p:cNvSpPr/>
          <p:nvPr/>
        </p:nvSpPr>
        <p:spPr>
          <a:xfrm>
            <a:off x="6172200" y="1920240"/>
            <a:ext cx="128016" cy="128016"/>
          </a:xfrm>
          <a:prstGeom prst="ellipse">
            <a:avLst/>
          </a:prstGeom>
          <a:solidFill>
            <a:srgbClr val="FF5A5A"/>
          </a:solidFill>
          <a:ln/>
        </p:spPr>
      </p:sp>
      <p:sp>
        <p:nvSpPr>
          <p:cNvPr id="11" name="Shape 9"/>
          <p:cNvSpPr/>
          <p:nvPr/>
        </p:nvSpPr>
        <p:spPr>
          <a:xfrm>
            <a:off x="6428232" y="1920240"/>
            <a:ext cx="128016" cy="128016"/>
          </a:xfrm>
          <a:prstGeom prst="ellipse">
            <a:avLst/>
          </a:prstGeom>
          <a:solidFill>
            <a:srgbClr val="F4B740"/>
          </a:solidFill>
          <a:ln/>
        </p:spPr>
      </p:sp>
      <p:sp>
        <p:nvSpPr>
          <p:cNvPr id="12" name="Shape 10"/>
          <p:cNvSpPr/>
          <p:nvPr/>
        </p:nvSpPr>
        <p:spPr>
          <a:xfrm>
            <a:off x="6684264" y="1920240"/>
            <a:ext cx="128016" cy="128016"/>
          </a:xfrm>
          <a:prstGeom prst="ellipse">
            <a:avLst/>
          </a:prstGeom>
          <a:solidFill>
            <a:srgbClr val="57D6A0"/>
          </a:solidFill>
          <a:ln/>
        </p:spPr>
      </p:sp>
      <p:sp>
        <p:nvSpPr>
          <p:cNvPr id="13" name="Text 11"/>
          <p:cNvSpPr/>
          <p:nvPr/>
        </p:nvSpPr>
        <p:spPr>
          <a:xfrm>
            <a:off x="7132320" y="1837944"/>
            <a:ext cx="4297680" cy="292608"/>
          </a:xfrm>
          <a:prstGeom prst="rect">
            <a:avLst/>
          </a:prstGeom>
          <a:noFill/>
          <a:ln/>
        </p:spPr>
        <p:txBody>
          <a:bodyPr wrap="square" lIns="0" tIns="0" rIns="0" bIns="0" rtlCol="0" anchor="ctr"/>
          <a:lstStyle/>
          <a:p>
            <a:pPr indent="0" marL="0">
              <a:buNone/>
            </a:pPr>
            <a:r>
              <a:rPr lang="en-US" sz="1100" dirty="0">
                <a:solidFill>
                  <a:srgbClr val="6C7488"/>
                </a:solidFill>
                <a:latin typeface="Consolas" pitchFamily="34" charset="0"/>
                <a:ea typeface="Consolas" pitchFamily="34" charset="-122"/>
                <a:cs typeface="Consolas" pitchFamily="34" charset="-120"/>
              </a:rPr>
              <a:t>mesh://collude</a:t>
            </a:r>
            <a:endParaRPr lang="en-US" sz="1100" dirty="0"/>
          </a:p>
        </p:txBody>
      </p:sp>
      <p:sp>
        <p:nvSpPr>
          <p:cNvPr id="14" name="Text 12"/>
          <p:cNvSpPr/>
          <p:nvPr/>
        </p:nvSpPr>
        <p:spPr>
          <a:xfrm>
            <a:off x="6217920" y="2331720"/>
            <a:ext cx="5029200" cy="3474720"/>
          </a:xfrm>
          <a:prstGeom prst="rect">
            <a:avLst/>
          </a:prstGeom>
          <a:noFill/>
          <a:ln/>
        </p:spPr>
        <p:txBody>
          <a:bodyPr wrap="square" rtlCol="0" anchor="t"/>
          <a:lstStyle/>
          <a:p>
            <a:pPr indent="0" marL="0">
              <a:lnSpc>
                <a:spcPct val="125000"/>
              </a:lnSpc>
              <a:buNone/>
            </a:pPr>
            <a:r>
              <a:rPr lang="en-US" sz="1250" dirty="0">
                <a:solidFill>
                  <a:srgbClr val="A6ADC0"/>
                </a:solidFill>
                <a:latin typeface="Consolas" pitchFamily="34" charset="0"/>
                <a:ea typeface="Consolas" pitchFamily="34" charset="-122"/>
                <a:cs typeface="Consolas" pitchFamily="34" charset="-120"/>
              </a:rPr>
              <a:t>agentX + agentY share a spend cap</a:t>
            </a:r>
            <a:pPr indent="0" marL="0">
              <a:lnSpc>
                <a:spcPct val="125000"/>
              </a:lnSpc>
              <a:buNone/>
            </a:pPr>
            <a:endParaRPr lang="en-US" sz="1250" dirty="0"/>
          </a:p>
          <a:p>
            <a:pPr indent="0" marL="0">
              <a:lnSpc>
                <a:spcPct val="125000"/>
              </a:lnSpc>
              <a:buNone/>
            </a:pPr>
            <a:r>
              <a:rPr lang="en-US" sz="1250" dirty="0">
                <a:solidFill>
                  <a:srgbClr val="FF5A5A"/>
                </a:solidFill>
                <a:latin typeface="Consolas" pitchFamily="34" charset="0"/>
                <a:ea typeface="Consolas" pitchFamily="34" charset="-122"/>
                <a:cs typeface="Consolas" pitchFamily="34" charset="-120"/>
              </a:rPr>
              <a:t>X spends to limit, hands off to Y</a:t>
            </a:r>
            <a:endParaRPr lang="en-US" sz="1250" dirty="0"/>
          </a:p>
          <a:p>
            <a:pPr indent="0" marL="0">
              <a:lnSpc>
                <a:spcPct val="125000"/>
              </a:lnSpc>
              <a:buNone/>
            </a:pPr>
            <a:endParaRPr lang="en-US" sz="1250" dirty="0"/>
          </a:p>
          <a:p>
            <a:pPr indent="0" marL="0">
              <a:lnSpc>
                <a:spcPct val="125000"/>
              </a:lnSpc>
              <a:buNone/>
            </a:pPr>
            <a:r>
              <a:rPr lang="en-US" sz="1250" dirty="0">
                <a:solidFill>
                  <a:srgbClr val="FF5A5A"/>
                </a:solidFill>
                <a:latin typeface="Consolas" pitchFamily="34" charset="0"/>
                <a:ea typeface="Consolas" pitchFamily="34" charset="-122"/>
                <a:cs typeface="Consolas" pitchFamily="34" charset="-120"/>
              </a:rPr>
              <a:t>Y continues → cap effectively doubled</a:t>
            </a:r>
            <a:endParaRPr lang="en-US" sz="1250" dirty="0"/>
          </a:p>
          <a:p>
            <a:pPr indent="0" marL="0">
              <a:lnSpc>
                <a:spcPct val="125000"/>
              </a:lnSpc>
              <a:buNone/>
            </a:pPr>
            <a:endParaRPr lang="en-US" sz="1250" dirty="0"/>
          </a:p>
          <a:p>
            <a:pPr indent="0" marL="0">
              <a:lnSpc>
                <a:spcPct val="125000"/>
              </a:lnSpc>
              <a:buNone/>
            </a:pPr>
            <a:r>
              <a:rPr lang="en-US" sz="1250" b="1" dirty="0">
                <a:solidFill>
                  <a:srgbClr val="FF5A5A"/>
                </a:solidFill>
                <a:latin typeface="Consolas" pitchFamily="34" charset="0"/>
                <a:ea typeface="Consolas" pitchFamily="34" charset="-122"/>
                <a:cs typeface="Consolas" pitchFamily="34" charset="-120"/>
              </a:rPr>
              <a:t>✗ collusion bypasses the limit</a:t>
            </a:r>
            <a:endParaRPr lang="en-US" sz="1250" dirty="0"/>
          </a:p>
        </p:txBody>
      </p:sp>
      <p:sp>
        <p:nvSpPr>
          <p:cNvPr id="15" name="Text 13"/>
          <p:cNvSpPr/>
          <p:nvPr/>
        </p:nvSpPr>
        <p:spPr>
          <a:xfrm>
            <a:off x="640080" y="6446520"/>
            <a:ext cx="7315200" cy="274320"/>
          </a:xfrm>
          <a:prstGeom prst="rect">
            <a:avLst/>
          </a:prstGeom>
          <a:noFill/>
          <a:ln/>
        </p:spPr>
        <p:txBody>
          <a:bodyPr wrap="square" rtlCol="0" anchor="ctr"/>
          <a:lstStyle/>
          <a:p>
            <a:pPr indent="0" marL="0">
              <a:buNone/>
            </a:pPr>
            <a:r>
              <a:rPr lang="en-US" sz="900" dirty="0">
                <a:solidFill>
                  <a:srgbClr val="6C7488"/>
                </a:solidFill>
                <a:latin typeface="Calibri" pitchFamily="34" charset="0"/>
                <a:ea typeface="Calibri" pitchFamily="34" charset="-122"/>
                <a:cs typeface="Calibri" pitchFamily="34" charset="-120"/>
              </a:rPr>
              <a:t>ASI10:2026 · Rogue Agents</a:t>
            </a:r>
            <a:endParaRPr lang="en-US" sz="900" dirty="0"/>
          </a:p>
        </p:txBody>
      </p:sp>
      <p:sp>
        <p:nvSpPr>
          <p:cNvPr id="16" name="Text 14"/>
          <p:cNvSpPr/>
          <p:nvPr/>
        </p:nvSpPr>
        <p:spPr>
          <a:xfrm>
            <a:off x="8778240" y="6446520"/>
            <a:ext cx="2743200" cy="274320"/>
          </a:xfrm>
          <a:prstGeom prst="rect">
            <a:avLst/>
          </a:prstGeom>
          <a:noFill/>
          <a:ln/>
        </p:spPr>
        <p:txBody>
          <a:bodyPr wrap="square" rtlCol="0" anchor="ctr"/>
          <a:lstStyle/>
          <a:p>
            <a:pPr algn="r" indent="0" marL="0">
              <a:buNone/>
            </a:pPr>
            <a:r>
              <a:rPr lang="en-US" sz="900" dirty="0">
                <a:solidFill>
                  <a:srgbClr val="6C7488"/>
                </a:solidFill>
                <a:latin typeface="Calibri" pitchFamily="34" charset="0"/>
                <a:ea typeface="Calibri" pitchFamily="34" charset="-122"/>
                <a:cs typeface="Calibri" pitchFamily="34" charset="-120"/>
              </a:rPr>
              <a:t>OWASP Agentic Top 10</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23</Slides>
  <Notes>23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2026-08-08T13:17:40Z</dcterms:created>
  <dcterms:modified xsi:type="dcterms:W3CDTF">2026-08-08T13:17:40Z</dcterms:modified>
</cp:coreProperties>
</file>