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Point disclosed CVE-2026-16232 via sk185169 and shipped fixed Jumbo Hotfix builds on July 22, 2026, simultaneously confirming exploitation against a very small number of customers. Rapid7's July 28–29 technical writeup and Python PoC converted a narrow zero-day into a broadly reproducible, unauthenticated exploit.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Point's characterization is self-reported and unquantified — no Shadowserver, Censys, or Shodan-style scan data on exposed servers was found in any source reviewed. This is a live intelligence gap for prioritizing outreach.</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If confirmed, this would substantially extend the known active-exploitation window and change how far back retrospective log reviews need to go — three months of log retention is a materially different burden than three weeks.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Because this is a pure authentication-logic exploit with no memory-corruption or fuzzing component, the published PoC is trivial to weaponize for opportunistic internet-wide scanning against exposed SIC and CPM ports.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CVE-2026-62144 lets an unauthenticated attacker run run-script and exec-command operations against gateways through the same exploitation preconditions. CVE-2026-62145 matters for post-compromise scoping since any foothold can be escalated to root.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log artifact is consistent across the vendor advisory and independent technical analyses as the signature left by ticket redemption. It should be treated as high-confidence but not exhaustively validated at scale.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the absence of a maintained community rule, defenders with SIC-protocol-aware inspection can build interim detections around the two-port, two-service pattern: an anomalous 18190 session followed shortly by a SOAP POST to /cpmws/LoginSvcRemote from the same source.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Take-number reporting can be inconsistent across multi-domain or clustered management environments, so an authenticated functional check is the most reliable way to confirm remediation status fleet-wide.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Because the exploit is a pure authentication-logic flaw, network-layer restriction of Trusted Clients and admin ports fully blocks the published exploitation path even without patching. This is exactly the control Check Point found many customers had never applied.</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Exposure determination takes minutes while a full patch cycle may take longer, so triage should start with confirming reachability and Trusted Clients state rather than assuming patch level tells the whole story.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IOCs are useful for checking historical logs for evidence of prior compromise but have limited forward value since threat actors typically rotate infrastructure after public disclosure and a PoC release.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NVD/CISA-ADP scores it 9.1 (v3.1, AV:N/AC:L/PR:N/UI:N, A:N), while Check Point and most vendors cite 9.3 (v4.0, VA:H). The v3.1 'no availability impact' component understates real blast radius since a compromised Management Server can disable protection on every gateway it controls.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the highest-priority open items for threat-intelligence teams to track over the coming days, particularly scan telemetry following the July 28–29 PoC release, which would validate or refute the 'mass exploitation window' framing.</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management-server compromise via this chain grants system_admin-equivalent control over every gateway the server manages, so any positive detection should trigger credential rotation, policy-change review, and SIC certificate re-establishment procedures.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three-day KEV window is far shorter than the typical 2–3 week deadline, reflecting the severity of an unauthenticated path to full management-plane control. National CSIRTs independently flagged this as critical, reinforcing the vendor severity rating.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Point's SIC mechanism is supposed to derive client identity exclusively from the authenticated peer certificate via getCertificateDnName(). The vulnerable code instead accepts whatever distinguished name the client claims, breaking the trust boundary entirely.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attacker doesn't crack cryptography — it just reads a value the server discloses during normal pre-authentication protocol setup, then claims that identity as its own in a bind request over TCP 18190.</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forged session is used to call gen-sso-token, which the authorization logic treats as coming from a trusted config administrator, generating an unrestricted SmartConsole ticket. That ticket is then exchanged at /cpmws/LoginSvcRemote for a fully privileged administrative session — no credentials at any point.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Rapid7's testing found the unrestricted Trusted Clients (GUI clients) default is exploitable as shipped — any management server with network reachability is vulnerable unless an admin deliberately hardened this setting. This is the single most consequential fact for defenders: patch status alone does not describe exposure.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Smart-1 Cloud functions as a natural control group: the same software defect exists, but its default network restrictions prevented exploitation, proving the risk is driven by customer-managed configuration, not by the code alone.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Eight listed branches — R77.30 through R81.10 — are end-of-support and will never receive a fix for this CVE. For that population, restricting Trusted Clients and firewalling admin ports is not a stopgap, it's the only available control.</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askanything-app.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2313F"/>
        </a:solidFill>
        <a:effectLst/>
      </p:bgPr>
    </p:bg>
    <p:spTree>
      <p:nvGrpSpPr>
        <p:cNvPr id="1" name=""/>
        <p:cNvGrpSpPr/>
        <p:nvPr/>
      </p:nvGrpSpPr>
      <p:grpSpPr/>
      <p:sp>
        <p:nvSpPr>
          <p:cNvPr id="2" name="TextBox 1"/>
          <p:cNvSpPr txBox="1"/>
          <p:nvPr/>
        </p:nvSpPr>
        <p:spPr>
          <a:xfrm>
            <a:off x="822960" y="2103120"/>
            <a:ext cx="10515600" cy="2377440"/>
          </a:xfrm>
          <a:prstGeom prst="rect">
            <a:avLst/>
          </a:prstGeom>
          <a:noFill/>
        </p:spPr>
        <p:txBody>
          <a:bodyPr wrap="square">
            <a:spAutoFit/>
          </a:bodyPr>
          <a:lstStyle/>
          <a:p>
            <a:r>
              <a:rPr sz="4000" b="1" i="0">
                <a:solidFill>
                  <a:srgbClr val="FFFFFF"/>
                </a:solidFill>
              </a:rPr>
              <a:t>CVE-2026-16232: Check Point SmartConsole Auth Bypass</a:t>
            </a:r>
          </a:p>
        </p:txBody>
      </p:sp>
      <p:sp>
        <p:nvSpPr>
          <p:cNvPr id="3" name="TextBox 2"/>
          <p:cNvSpPr txBox="1"/>
          <p:nvPr/>
        </p:nvSpPr>
        <p:spPr>
          <a:xfrm>
            <a:off x="822960" y="4480560"/>
            <a:ext cx="10515600" cy="1097280"/>
          </a:xfrm>
          <a:prstGeom prst="rect">
            <a:avLst/>
          </a:prstGeom>
          <a:noFill/>
        </p:spPr>
        <p:txBody>
          <a:bodyPr wrap="square">
            <a:spAutoFit/>
          </a:bodyPr>
          <a:lstStyle/>
          <a:p>
            <a:r>
              <a:rPr sz="2000" b="0" i="0">
                <a:solidFill>
                  <a:srgbClr val="1B8A7A"/>
                </a:solidFill>
              </a:rPr>
              <a:t>Defender's guide to the post-PoC exploitation window</a:t>
            </a:r>
          </a:p>
        </p:txBody>
      </p:sp>
      <p:sp>
        <p:nvSpPr>
          <p:cNvPr id="4" name="TextBox 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Only three branches were fixed — most are permanently exposed</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R81.20 fixed at Jumbo Hotfix Take 158 (146 and earlier vulnerable)</a:t>
            </a:r>
          </a:p>
          <a:p>
            <a:pPr>
              <a:spcAft>
                <a:spcPts val="1100"/>
              </a:spcAft>
            </a:pPr>
            <a:r>
              <a:rPr sz="1800">
                <a:solidFill>
                  <a:srgbClr val="233038"/>
                </a:solidFill>
              </a:rPr>
              <a:t>•  R82 fixed at Take 118; R82.10 fixed at Take 36</a:t>
            </a:r>
          </a:p>
          <a:p>
            <a:pPr>
              <a:spcAft>
                <a:spcPts val="1100"/>
              </a:spcAft>
            </a:pPr>
            <a:r>
              <a:rPr sz="1800">
                <a:solidFill>
                  <a:srgbClr val="233038"/>
                </a:solidFill>
              </a:rPr>
              <a:t>•  R80.40, R81, R81.10 and all earlier branches: no vendor patch</a:t>
            </a:r>
          </a:p>
          <a:p>
            <a:pPr>
              <a:spcAft>
                <a:spcPts val="1100"/>
              </a:spcAft>
            </a:pPr>
            <a:r>
              <a:rPr sz="1800">
                <a:solidFill>
                  <a:srgbClr val="233038"/>
                </a:solidFill>
              </a:rPr>
              <a:t>•  EOL branches can only be protected via network isolation or migration</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Confirmed exploitation, but scope is murky</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Check Point: 'a handful' / 'very small number' of customers affected</a:t>
            </a:r>
          </a:p>
          <a:p>
            <a:pPr>
              <a:spcAft>
                <a:spcPts val="1100"/>
              </a:spcAft>
            </a:pPr>
            <a:r>
              <a:rPr sz="1800">
                <a:solidFill>
                  <a:srgbClr val="233038"/>
                </a:solidFill>
              </a:rPr>
              <a:t>•  Victims had Management Servers exposed directly to the internet</a:t>
            </a:r>
          </a:p>
          <a:p>
            <a:pPr>
              <a:spcAft>
                <a:spcPts val="1100"/>
              </a:spcAft>
            </a:pPr>
            <a:r>
              <a:rPr sz="1800">
                <a:solidFill>
                  <a:srgbClr val="233038"/>
                </a:solidFill>
              </a:rPr>
              <a:t>•  Vendor discovered the flaw during a routine internal security review</a:t>
            </a:r>
          </a:p>
          <a:p>
            <a:pPr>
              <a:spcAft>
                <a:spcPts val="1100"/>
              </a:spcAft>
            </a:pPr>
            <a:r>
              <a:rPr sz="1800">
                <a:solidFill>
                  <a:srgbClr val="233038"/>
                </a:solidFill>
              </a:rPr>
              <a:t>•  No independent (non-vendor) victim count has been published</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An unconfirmed report would push exploitation back three months</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One secondary source cites honeypot activity from April 29, 2026</a:t>
            </a:r>
          </a:p>
          <a:p>
            <a:pPr>
              <a:spcAft>
                <a:spcPts val="1100"/>
              </a:spcAft>
            </a:pPr>
            <a:r>
              <a:rPr sz="1800">
                <a:solidFill>
                  <a:srgbClr val="233038"/>
                </a:solidFill>
              </a:rPr>
              <a:t>•  That is roughly three months before public disclosure</a:t>
            </a:r>
          </a:p>
          <a:p>
            <a:pPr>
              <a:spcAft>
                <a:spcPts val="1100"/>
              </a:spcAft>
            </a:pPr>
            <a:r>
              <a:rPr sz="1800">
                <a:solidFill>
                  <a:srgbClr val="233038"/>
                </a:solidFill>
              </a:rPr>
              <a:t>•  Not corroborated by Check Point's own advisory or any other source</a:t>
            </a:r>
          </a:p>
          <a:p>
            <a:pPr>
              <a:spcAft>
                <a:spcPts val="1100"/>
              </a:spcAft>
            </a:pPr>
            <a:r>
              <a:rPr sz="1800">
                <a:solidFill>
                  <a:srgbClr val="233038"/>
                </a:solidFill>
              </a:rPr>
              <a:t>•  Treat as unproven pending independent confirmation</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The PoC release changes the threat model</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Rapid7's Stephen Fewer published a Python PoC on GitHub</a:t>
            </a:r>
          </a:p>
          <a:p>
            <a:pPr>
              <a:spcAft>
                <a:spcPts val="1100"/>
              </a:spcAft>
            </a:pPr>
            <a:r>
              <a:rPr sz="1800">
                <a:solidFill>
                  <a:srgbClr val="233038"/>
                </a:solidFill>
              </a:rPr>
              <a:t>•  Single command exploits vulnerable targets or safely fingerprints patched ones</a:t>
            </a:r>
          </a:p>
          <a:p>
            <a:pPr>
              <a:spcAft>
                <a:spcPts val="1100"/>
              </a:spcAft>
            </a:pPr>
            <a:r>
              <a:rPr sz="1800">
                <a:solidFill>
                  <a:srgbClr val="233038"/>
                </a:solidFill>
              </a:rPr>
              <a:t>•  Dependency-light script — low barrier to mass automated scanning</a:t>
            </a:r>
          </a:p>
          <a:p>
            <a:pPr>
              <a:spcAft>
                <a:spcPts val="1100"/>
              </a:spcAft>
            </a:pPr>
            <a:r>
              <a:rPr sz="1800">
                <a:solidFill>
                  <a:srgbClr val="233038"/>
                </a:solidFill>
              </a:rPr>
              <a:t>•  No public scanning-volume telemetry yet — a monitoring gap to close</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One hotfix, three critical vulnerabilities</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CVE-2026-62144: unauthenticated command execution on gateways (CVSS 9.3)</a:t>
            </a:r>
          </a:p>
          <a:p>
            <a:pPr>
              <a:spcAft>
                <a:spcPts val="1100"/>
              </a:spcAft>
            </a:pPr>
            <a:r>
              <a:rPr sz="1800">
                <a:solidFill>
                  <a:srgbClr val="233038"/>
                </a:solidFill>
              </a:rPr>
              <a:t>•  Same version matrix, same fixed Takes, same Trusted Clients precondition</a:t>
            </a:r>
          </a:p>
          <a:p>
            <a:pPr>
              <a:spcAft>
                <a:spcPts val="1100"/>
              </a:spcAft>
            </a:pPr>
            <a:r>
              <a:rPr sz="1800">
                <a:solidFill>
                  <a:srgbClr val="233038"/>
                </a:solidFill>
              </a:rPr>
              <a:t>•  CVE-2026-62145: authenticated Gaia Portal privilege escalation to root (CVSS 7.5)</a:t>
            </a:r>
          </a:p>
          <a:p>
            <a:pPr>
              <a:spcAft>
                <a:spcPts val="1100"/>
              </a:spcAft>
            </a:pPr>
            <a:r>
              <a:rPr sz="1800">
                <a:solidFill>
                  <a:srgbClr val="233038"/>
                </a:solidFill>
              </a:rPr>
              <a:t>•  Patch and hunt for all three together — same July 22 hotfix</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The clearest detection signature: 'application token' logins</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Search audit logs for 'Authentication method: application token'</a:t>
            </a:r>
          </a:p>
          <a:p>
            <a:pPr>
              <a:spcAft>
                <a:spcPts val="1100"/>
              </a:spcAft>
            </a:pPr>
            <a:r>
              <a:rPr sz="1800">
                <a:solidFill>
                  <a:srgbClr val="233038"/>
                </a:solidFill>
              </a:rPr>
              <a:t>•  Legitimate logins use password, RADIUS/LDAP, certificate, or IdP SSO — never this</a:t>
            </a:r>
          </a:p>
          <a:p>
            <a:pPr>
              <a:spcAft>
                <a:spcPts val="1100"/>
              </a:spcAft>
            </a:pPr>
            <a:r>
              <a:rPr sz="1800">
                <a:solidFill>
                  <a:srgbClr val="233038"/>
                </a:solidFill>
              </a:rPr>
              <a:t>•  Cross-reference against known admin source IPs and jump hosts</a:t>
            </a:r>
          </a:p>
          <a:p>
            <a:pPr>
              <a:spcAft>
                <a:spcPts val="1100"/>
              </a:spcAft>
            </a:pPr>
            <a:r>
              <a:rPr sz="1800">
                <a:solidFill>
                  <a:srgbClr val="233038"/>
                </a:solidFill>
              </a:rPr>
              <a:t>•  Watch for policy install or admin-account changes immediately after</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No published Sigma/Snort rule exists yet</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No named rule-repository signature found despite heavy press coverage</a:t>
            </a:r>
          </a:p>
          <a:p>
            <a:pPr>
              <a:spcAft>
                <a:spcPts val="1100"/>
              </a:spcAft>
            </a:pPr>
            <a:r>
              <a:rPr sz="1800">
                <a:solidFill>
                  <a:srgbClr val="233038"/>
                </a:solidFill>
              </a:rPr>
              <a:t>•  Verify any third-party 'detection rule' claim against SigmaHQ/ET directly</a:t>
            </a:r>
          </a:p>
          <a:p>
            <a:pPr>
              <a:spcAft>
                <a:spcPts val="1100"/>
              </a:spcAft>
            </a:pPr>
            <a:r>
              <a:rPr sz="1800">
                <a:solidFill>
                  <a:srgbClr val="233038"/>
                </a:solidFill>
              </a:rPr>
              <a:t>•  Interim network indicators: forged bind with no real cert on 18190</a:t>
            </a:r>
          </a:p>
          <a:p>
            <a:pPr>
              <a:spcAft>
                <a:spcPts val="1100"/>
              </a:spcAft>
            </a:pPr>
            <a:r>
              <a:rPr sz="1800">
                <a:solidFill>
                  <a:srgbClr val="233038"/>
                </a:solidFill>
              </a:rPr>
              <a:t>•  Watch for gen-sso-token requests carrying the full ffffffff permission mask</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Verify patch status non-destructively</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Rapid7's PoC doubles as a safe patch-verification tool</a:t>
            </a:r>
          </a:p>
          <a:p>
            <a:pPr>
              <a:spcAft>
                <a:spcPts val="1100"/>
              </a:spcAft>
            </a:pPr>
            <a:r>
              <a:rPr sz="1800">
                <a:solidFill>
                  <a:srgbClr val="233038"/>
                </a:solidFill>
              </a:rPr>
              <a:t>•  Patched targets return: 'Application bind failed... likely patched'</a:t>
            </a:r>
          </a:p>
          <a:p>
            <a:pPr>
              <a:spcAft>
                <a:spcPts val="1100"/>
              </a:spcAft>
            </a:pPr>
            <a:r>
              <a:rPr sz="1800">
                <a:solidFill>
                  <a:srgbClr val="233038"/>
                </a:solidFill>
              </a:rPr>
              <a:t>•  More reliable than trusting reported Take numbers across MDS domains</a:t>
            </a:r>
          </a:p>
          <a:p>
            <a:pPr>
              <a:spcAft>
                <a:spcPts val="1100"/>
              </a:spcAft>
            </a:pPr>
            <a:r>
              <a:rPr sz="1800">
                <a:solidFill>
                  <a:srgbClr val="233038"/>
                </a:solidFill>
              </a:rPr>
              <a:t>•  Only run against infrastructure you own or are authorized to test</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Interim mitigation: two controls, no policy risk</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Restrict Trusted Clients to named administrator IPs, not 'Any'</a:t>
            </a:r>
          </a:p>
          <a:p>
            <a:pPr>
              <a:spcAft>
                <a:spcPts val="1100"/>
              </a:spcAft>
            </a:pPr>
            <a:r>
              <a:rPr sz="1800">
                <a:solidFill>
                  <a:srgbClr val="233038"/>
                </a:solidFill>
              </a:rPr>
              <a:t>•  Firewall TCP 18190 and TCP 19009 to that same trusted set</a:t>
            </a:r>
          </a:p>
          <a:p>
            <a:pPr>
              <a:spcAft>
                <a:spcPts val="1100"/>
              </a:spcAft>
            </a:pPr>
            <a:r>
              <a:rPr sz="1800">
                <a:solidFill>
                  <a:srgbClr val="233038"/>
                </a:solidFill>
              </a:rPr>
              <a:t>•  Effective on unpatched software — removes a mandatory precondition</a:t>
            </a:r>
          </a:p>
          <a:p>
            <a:pPr>
              <a:spcAft>
                <a:spcPts val="1100"/>
              </a:spcAft>
            </a:pPr>
            <a:r>
              <a:rPr sz="1800">
                <a:solidFill>
                  <a:srgbClr val="233038"/>
                </a:solidFill>
              </a:rPr>
              <a:t>•  Neither control touches production security policy or gateway enforcement</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Remediation priority for defenders</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Determine exposure and Trusted Clients setting first — minutes, not days</a:t>
            </a:r>
          </a:p>
          <a:p>
            <a:pPr>
              <a:spcAft>
                <a:spcPts val="1100"/>
              </a:spcAft>
            </a:pPr>
            <a:r>
              <a:rPr sz="1800">
                <a:solidFill>
                  <a:srgbClr val="233038"/>
                </a:solidFill>
              </a:rPr>
              <a:t>•  Patch R81.20/R82/R82.10 to fixed Takes on an emergency basis</a:t>
            </a:r>
          </a:p>
          <a:p>
            <a:pPr>
              <a:spcAft>
                <a:spcPts val="1100"/>
              </a:spcAft>
            </a:pPr>
            <a:r>
              <a:rPr sz="1800">
                <a:solidFill>
                  <a:srgbClr val="233038"/>
                </a:solidFill>
              </a:rPr>
              <a:t>•  EOL branches: isolate now, migrate on the shortest achievable timeline</a:t>
            </a:r>
          </a:p>
          <a:p>
            <a:pPr>
              <a:spcAft>
                <a:spcPts val="1100"/>
              </a:spcAft>
            </a:pPr>
            <a:r>
              <a:rPr sz="1800">
                <a:solidFill>
                  <a:srgbClr val="233038"/>
                </a:solidFill>
              </a:rPr>
              <a:t>•  Run retrospective log review regardless of current patch status</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A zero-day just became a mass-exploitation risk</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Critical auth bypass in SmartConsole login, patched July 22, 2026</a:t>
            </a:r>
          </a:p>
          <a:p>
            <a:pPr>
              <a:spcAft>
                <a:spcPts val="1100"/>
              </a:spcAft>
            </a:pPr>
            <a:r>
              <a:rPr sz="1800">
                <a:solidFill>
                  <a:srgbClr val="233038"/>
                </a:solidFill>
              </a:rPr>
              <a:t>•  Check Point confirms active exploitation before patch shipped</a:t>
            </a:r>
          </a:p>
          <a:p>
            <a:pPr>
              <a:spcAft>
                <a:spcPts val="1100"/>
              </a:spcAft>
            </a:pPr>
            <a:r>
              <a:rPr sz="1800">
                <a:solidFill>
                  <a:srgbClr val="233038"/>
                </a:solidFill>
              </a:rPr>
              <a:t>•  Rapid7 published a working public PoC July 28–29</a:t>
            </a:r>
          </a:p>
          <a:p>
            <a:pPr>
              <a:spcAft>
                <a:spcPts val="1100"/>
              </a:spcAft>
            </a:pPr>
            <a:r>
              <a:rPr sz="1800">
                <a:solidFill>
                  <a:srgbClr val="233038"/>
                </a:solidFill>
              </a:rPr>
              <a:t>•  Gap between narrow zero-day and public exploit is the danger window</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03120"/>
            <a:ext cx="10515600" cy="2011680"/>
          </a:xfrm>
          <a:prstGeom prst="rect">
            <a:avLst/>
          </a:prstGeom>
          <a:noFill/>
        </p:spPr>
        <p:txBody>
          <a:bodyPr wrap="square">
            <a:spAutoFit/>
          </a:bodyPr>
          <a:lstStyle/>
          <a:p>
            <a:pPr algn="ctr"/>
            <a:r>
              <a:rPr sz="8800" b="1" i="0">
                <a:solidFill>
                  <a:srgbClr val="1B8A7A"/>
                </a:solidFill>
              </a:rPr>
              <a:t>6</a:t>
            </a:r>
          </a:p>
        </p:txBody>
      </p:sp>
      <p:sp>
        <p:nvSpPr>
          <p:cNvPr id="3" name="TextBox 2"/>
          <p:cNvSpPr txBox="1"/>
          <p:nvPr/>
        </p:nvSpPr>
        <p:spPr>
          <a:xfrm>
            <a:off x="822960" y="4480560"/>
            <a:ext cx="10515600" cy="1280160"/>
          </a:xfrm>
          <a:prstGeom prst="rect">
            <a:avLst/>
          </a:prstGeom>
          <a:noFill/>
        </p:spPr>
        <p:txBody>
          <a:bodyPr wrap="square">
            <a:spAutoFit/>
          </a:bodyPr>
          <a:lstStyle/>
          <a:p>
            <a:pPr algn="ctr"/>
            <a:r>
              <a:rPr sz="2000" b="0" i="0">
                <a:solidFill>
                  <a:srgbClr val="5B6770"/>
                </a:solidFill>
              </a:rPr>
              <a:t>Historical attacker IP addresses published by Check Point (retrospective use only)</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What we still don't know</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True scope of pre-disclosure victim population, beyond vendor's own estimate</a:t>
            </a:r>
          </a:p>
          <a:p>
            <a:pPr>
              <a:spcAft>
                <a:spcPts val="1100"/>
              </a:spcAft>
            </a:pPr>
            <a:r>
              <a:rPr sz="1800">
                <a:solidFill>
                  <a:srgbClr val="233038"/>
                </a:solidFill>
              </a:rPr>
              <a:t>•  Count of internet-exposed vulnerable Management Servers globally</a:t>
            </a:r>
          </a:p>
          <a:p>
            <a:pPr>
              <a:spcAft>
                <a:spcPts val="1100"/>
              </a:spcAft>
            </a:pPr>
            <a:r>
              <a:rPr sz="1800">
                <a:solidFill>
                  <a:srgbClr val="233038"/>
                </a:solidFill>
              </a:rPr>
              <a:t>•  Post-PoC opportunistic scanning volume — none published yet</a:t>
            </a:r>
          </a:p>
          <a:p>
            <a:pPr>
              <a:spcAft>
                <a:spcPts val="1100"/>
              </a:spcAft>
            </a:pPr>
            <a:r>
              <a:rPr sz="1800">
                <a:solidFill>
                  <a:srgbClr val="233038"/>
                </a:solidFill>
              </a:rPr>
              <a:t>•  Whether this links to prior Check Point zero-days (unconfirmed, speculative)</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Bottom line for security leadership</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Patch is necessary but not sufficient — configuration is the real gate</a:t>
            </a:r>
          </a:p>
          <a:p>
            <a:pPr>
              <a:spcAft>
                <a:spcPts val="1100"/>
              </a:spcAft>
            </a:pPr>
            <a:r>
              <a:rPr sz="1800">
                <a:solidFill>
                  <a:srgbClr val="233038"/>
                </a:solidFill>
              </a:rPr>
              <a:t>•  Verify Trusted Clients and port exposure across every management server</a:t>
            </a:r>
          </a:p>
          <a:p>
            <a:pPr>
              <a:spcAft>
                <a:spcPts val="1100"/>
              </a:spcAft>
            </a:pPr>
            <a:r>
              <a:rPr sz="1800">
                <a:solidFill>
                  <a:srgbClr val="233038"/>
                </a:solidFill>
              </a:rPr>
              <a:t>•  Treat CVE-2026-16232, -62144, -62145 as one remediation event</a:t>
            </a:r>
          </a:p>
          <a:p>
            <a:pPr>
              <a:spcAft>
                <a:spcPts val="1100"/>
              </a:spcAft>
            </a:pPr>
            <a:r>
              <a:rPr sz="1800">
                <a:solidFill>
                  <a:srgbClr val="233038"/>
                </a:solidFill>
              </a:rPr>
              <a:t>•  Full compromise means full management-plane incident response, not a routine patch</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Sources</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Check Point sk185169 — CVE-2026-16232 advisory (2026)</a:t>
            </a:r>
          </a:p>
          <a:p>
            <a:pPr>
              <a:spcAft>
                <a:spcPts val="1100"/>
              </a:spcAft>
            </a:pPr>
            <a:r>
              <a:rPr sz="1800">
                <a:solidFill>
                  <a:srgbClr val="233038"/>
                </a:solidFill>
              </a:rPr>
              <a:t>•  Check Point Blog — Security Advisory, L. Finkelstein (2026)</a:t>
            </a:r>
          </a:p>
          <a:p>
            <a:pPr>
              <a:spcAft>
                <a:spcPts val="1100"/>
              </a:spcAft>
            </a:pPr>
            <a:r>
              <a:rPr sz="1800">
                <a:solidFill>
                  <a:srgbClr val="233038"/>
                </a:solidFill>
              </a:rPr>
              <a:t>•  Rapid7 — ETR and technical root-cause analysis (2026)</a:t>
            </a:r>
          </a:p>
          <a:p>
            <a:pPr>
              <a:spcAft>
                <a:spcPts val="1100"/>
              </a:spcAft>
            </a:pPr>
            <a:r>
              <a:rPr sz="1800">
                <a:solidFill>
                  <a:srgbClr val="233038"/>
                </a:solidFill>
              </a:rPr>
              <a:t>•  Rapid7/Stephen Fewer — CVE-2026-16232 PoC, GitHub (2026)</a:t>
            </a:r>
          </a:p>
          <a:p>
            <a:pPr>
              <a:spcAft>
                <a:spcPts val="1100"/>
              </a:spcAft>
            </a:pPr>
            <a:r>
              <a:rPr sz="1800">
                <a:solidFill>
                  <a:srgbClr val="233038"/>
                </a:solidFill>
              </a:rPr>
              <a:t>•  CISA — KEV catalog addition and alert (2026)</a:t>
            </a:r>
          </a:p>
          <a:p>
            <a:pPr>
              <a:spcAft>
                <a:spcPts val="1100"/>
              </a:spcAft>
            </a:pPr>
            <a:r>
              <a:rPr sz="1800">
                <a:solidFill>
                  <a:srgbClr val="233038"/>
                </a:solidFill>
              </a:rPr>
              <a:t>•  NVD / CVE.org — CVE-2026-16232 record (2026)</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Sources (continued)</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The Hacker News — PoC release and patch coverage (2026)</a:t>
            </a:r>
          </a:p>
          <a:p>
            <a:pPr>
              <a:spcAft>
                <a:spcPts val="1100"/>
              </a:spcAft>
            </a:pPr>
            <a:r>
              <a:rPr sz="1800">
                <a:solidFill>
                  <a:srgbClr val="233038"/>
                </a:solidFill>
              </a:rPr>
              <a:t>•  BleepingComputer — SmartConsole zero-day report (2026)</a:t>
            </a:r>
          </a:p>
          <a:p>
            <a:pPr>
              <a:spcAft>
                <a:spcPts val="1100"/>
              </a:spcAft>
            </a:pPr>
            <a:r>
              <a:rPr sz="1800">
                <a:solidFill>
                  <a:srgbClr val="233038"/>
                </a:solidFill>
              </a:rPr>
              <a:t>•  CERT-FR CERTFR-2026-AVI-0912; CCB Belgium advisory (2026)</a:t>
            </a:r>
          </a:p>
          <a:p>
            <a:pPr>
              <a:spcAft>
                <a:spcPts val="1100"/>
              </a:spcAft>
            </a:pPr>
            <a:r>
              <a:rPr sz="1800">
                <a:solidFill>
                  <a:srgbClr val="233038"/>
                </a:solidFill>
              </a:rPr>
              <a:t>•  Help Net Security — exploitation and honeypot report (2026)</a:t>
            </a:r>
          </a:p>
          <a:p>
            <a:pPr>
              <a:spcAft>
                <a:spcPts val="1100"/>
              </a:spcAft>
            </a:pPr>
            <a:r>
              <a:rPr sz="1800">
                <a:solidFill>
                  <a:srgbClr val="233038"/>
                </a:solidFill>
              </a:rPr>
              <a:t>•  Cybersecurity Dive; Tenable; Cloud Security Alliance Labs (2026)</a:t>
            </a:r>
          </a:p>
          <a:p>
            <a:pPr>
              <a:spcAft>
                <a:spcPts val="1100"/>
              </a:spcAft>
            </a:pPr>
            <a:r>
              <a:rPr sz="1800">
                <a:solidFill>
                  <a:srgbClr val="233038"/>
                </a:solidFill>
              </a:rPr>
              <a:t>•  Check Point sk185152 / sk185153 — companion CVE advisories (2026)</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2"/>
              </a:rPr>
              <a:t>Explore more questions at Ask Anything</a:t>
            </a:r>
          </a:p>
        </p:txBody>
      </p:sp>
      <p:sp>
        <p:nvSpPr>
          <p:cNvPr id="6" name="TextBox 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03120"/>
            <a:ext cx="10515600" cy="2011680"/>
          </a:xfrm>
          <a:prstGeom prst="rect">
            <a:avLst/>
          </a:prstGeom>
          <a:noFill/>
        </p:spPr>
        <p:txBody>
          <a:bodyPr wrap="square">
            <a:spAutoFit/>
          </a:bodyPr>
          <a:lstStyle/>
          <a:p>
            <a:pPr algn="ctr"/>
            <a:r>
              <a:rPr sz="8800" b="1" i="0">
                <a:solidFill>
                  <a:srgbClr val="1B8A7A"/>
                </a:solidFill>
              </a:rPr>
              <a:t>9.1–9.3</a:t>
            </a:r>
          </a:p>
        </p:txBody>
      </p:sp>
      <p:sp>
        <p:nvSpPr>
          <p:cNvPr id="3" name="TextBox 2"/>
          <p:cNvSpPr txBox="1"/>
          <p:nvPr/>
        </p:nvSpPr>
        <p:spPr>
          <a:xfrm>
            <a:off x="822960" y="4480560"/>
            <a:ext cx="10515600" cy="1280160"/>
          </a:xfrm>
          <a:prstGeom prst="rect">
            <a:avLst/>
          </a:prstGeom>
          <a:noFill/>
        </p:spPr>
        <p:txBody>
          <a:bodyPr wrap="square">
            <a:spAutoFit/>
          </a:bodyPr>
          <a:lstStyle/>
          <a:p>
            <a:pPr algn="ctr"/>
            <a:r>
              <a:rPr sz="2000" b="0" i="0">
                <a:solidFill>
                  <a:srgbClr val="5B6770"/>
                </a:solidFill>
              </a:rPr>
              <a:t>CVSS score (v3.1 / v4.0) — critical, unauthenticated, network-remote</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Federal agencies got a 3-day clock</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CISA added CVE-2026-16232 to KEV on July 22, 2026</a:t>
            </a:r>
          </a:p>
          <a:p>
            <a:pPr>
              <a:spcAft>
                <a:spcPts val="1100"/>
              </a:spcAft>
            </a:pPr>
            <a:r>
              <a:rPr sz="1800">
                <a:solidFill>
                  <a:srgbClr val="233038"/>
                </a:solidFill>
              </a:rPr>
              <a:t>•  Federal civilian remediation deadline: July 25, 2026</a:t>
            </a:r>
          </a:p>
          <a:p>
            <a:pPr>
              <a:spcAft>
                <a:spcPts val="1100"/>
              </a:spcAft>
            </a:pPr>
            <a:r>
              <a:rPr sz="1800">
                <a:solidFill>
                  <a:srgbClr val="233038"/>
                </a:solidFill>
              </a:rPr>
              <a:t>•  Compressed window signals unusually high assessed urgency</a:t>
            </a:r>
          </a:p>
          <a:p>
            <a:pPr>
              <a:spcAft>
                <a:spcPts val="1100"/>
              </a:spcAft>
            </a:pPr>
            <a:r>
              <a:rPr sz="1800">
                <a:solidFill>
                  <a:srgbClr val="233038"/>
                </a:solidFill>
              </a:rPr>
              <a:t>•  CERT-FR and Belgium's CCB issued national advisories July 23</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Root cause: the server trusts your word, not your certificate</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Flaw lives in LoginSvcImpl.authenticateRemoteApplication()</a:t>
            </a:r>
          </a:p>
          <a:p>
            <a:pPr>
              <a:spcAft>
                <a:spcPts val="1100"/>
              </a:spcAft>
            </a:pPr>
            <a:r>
              <a:rPr sz="1800">
                <a:solidFill>
                  <a:srgbClr val="233038"/>
                </a:solidFill>
              </a:rPr>
              <a:t>•  Legacy FWM/CPMI service (SIC, TCP 18190) accepts caller-supplied identity</a:t>
            </a:r>
          </a:p>
          <a:p>
            <a:pPr>
              <a:spcAft>
                <a:spcPts val="1100"/>
              </a:spcAft>
            </a:pPr>
            <a:r>
              <a:rPr sz="1800">
                <a:solidFill>
                  <a:srgbClr val="233038"/>
                </a:solidFill>
              </a:rPr>
              <a:t>•  Server never validates the claimed DN against the peer certificate</a:t>
            </a:r>
          </a:p>
          <a:p>
            <a:pPr>
              <a:spcAft>
                <a:spcPts val="1100"/>
              </a:spcAft>
            </a:pPr>
            <a:r>
              <a:rPr sz="1800">
                <a:solidFill>
                  <a:srgbClr val="233038"/>
                </a:solidFill>
              </a:rPr>
              <a:t>•  No memory corruption — this is a pure authentication-logic bug</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How the exploit chain works — steps 1-3</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Read the Management Server's own SIC DN via unauthenticated bootstrap traffic</a:t>
            </a:r>
          </a:p>
          <a:p>
            <a:pPr>
              <a:spcAft>
                <a:spcPts val="1100"/>
              </a:spcAft>
            </a:pPr>
            <a:r>
              <a:rPr sz="1800">
                <a:solidFill>
                  <a:srgbClr val="233038"/>
                </a:solidFill>
              </a:rPr>
              <a:t>•  Replay that DN as a forged 'CPM Server' application-bind identity</a:t>
            </a:r>
          </a:p>
          <a:p>
            <a:pPr>
              <a:spcAft>
                <a:spcPts val="1100"/>
              </a:spcAft>
            </a:pPr>
            <a:r>
              <a:rPr sz="1800">
                <a:solidFill>
                  <a:srgbClr val="233038"/>
                </a:solidFill>
              </a:rPr>
              <a:t>•  No real certificate is ever presented despite the field name</a:t>
            </a:r>
          </a:p>
          <a:p>
            <a:pPr>
              <a:spcAft>
                <a:spcPts val="1100"/>
              </a:spcAft>
            </a:pPr>
            <a:r>
              <a:rPr sz="1800">
                <a:solidFill>
                  <a:srgbClr val="233038"/>
                </a:solidFill>
              </a:rPr>
              <a:t>•  Server issues a valid application login token (DLESESSIONID)</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How the exploit chain works — steps 4-5</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A 'config administrator' special case bypasses normal permission checks</a:t>
            </a:r>
          </a:p>
          <a:p>
            <a:pPr>
              <a:spcAft>
                <a:spcPts val="1100"/>
              </a:spcAft>
            </a:pPr>
            <a:r>
              <a:rPr sz="1800">
                <a:solidFill>
                  <a:srgbClr val="233038"/>
                </a:solidFill>
              </a:rPr>
              <a:t>•  Attacker mints a SmartConsole SSO ticket scoped to system_admin</a:t>
            </a:r>
          </a:p>
          <a:p>
            <a:pPr>
              <a:spcAft>
                <a:spcPts val="1100"/>
              </a:spcAft>
            </a:pPr>
            <a:r>
              <a:rPr sz="1800">
                <a:solidFill>
                  <a:srgbClr val="233038"/>
                </a:solidFill>
              </a:rPr>
              <a:t>•  Full permission mask ffffffff|ffffffff|ffffffff is granted</a:t>
            </a:r>
          </a:p>
          <a:p>
            <a:pPr>
              <a:spcAft>
                <a:spcPts val="1100"/>
              </a:spcAft>
            </a:pPr>
            <a:r>
              <a:rPr sz="1800">
                <a:solidFill>
                  <a:srgbClr val="233038"/>
                </a:solidFill>
              </a:rPr>
              <a:t>•  Ticket redeemed via SOAP on TCP 19009 for a full admin session</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03120"/>
            <a:ext cx="10515600" cy="2011680"/>
          </a:xfrm>
          <a:prstGeom prst="rect">
            <a:avLst/>
          </a:prstGeom>
          <a:noFill/>
        </p:spPr>
        <p:txBody>
          <a:bodyPr wrap="square">
            <a:spAutoFit/>
          </a:bodyPr>
          <a:lstStyle/>
          <a:p>
            <a:pPr algn="ctr"/>
            <a:r>
              <a:rPr sz="8800" b="1" i="0">
                <a:solidFill>
                  <a:srgbClr val="1B8A7A"/>
                </a:solidFill>
              </a:rPr>
              <a:t>Default = unrestricted</a:t>
            </a:r>
          </a:p>
        </p:txBody>
      </p:sp>
      <p:sp>
        <p:nvSpPr>
          <p:cNvPr id="3" name="TextBox 2"/>
          <p:cNvSpPr txBox="1"/>
          <p:nvPr/>
        </p:nvSpPr>
        <p:spPr>
          <a:xfrm>
            <a:off x="822960" y="4480560"/>
            <a:ext cx="10515600" cy="1280160"/>
          </a:xfrm>
          <a:prstGeom prst="rect">
            <a:avLst/>
          </a:prstGeom>
          <a:noFill/>
        </p:spPr>
        <p:txBody>
          <a:bodyPr wrap="square">
            <a:spAutoFit/>
          </a:bodyPr>
          <a:lstStyle/>
          <a:p>
            <a:pPr algn="ctr"/>
            <a:r>
              <a:rPr sz="2000" b="0" i="0">
                <a:solidFill>
                  <a:srgbClr val="5B6770"/>
                </a:solidFill>
              </a:rPr>
              <a:t>Out-of-the-box 'Trusted Clients' setting on Security Management Server</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57200"/>
            <a:ext cx="10972800" cy="1188720"/>
          </a:xfrm>
          <a:prstGeom prst="rect">
            <a:avLst/>
          </a:prstGeom>
          <a:noFill/>
        </p:spPr>
        <p:txBody>
          <a:bodyPr wrap="square">
            <a:spAutoFit/>
          </a:bodyPr>
          <a:lstStyle/>
          <a:p>
            <a:r>
              <a:rPr sz="2800" b="1" i="0">
                <a:solidFill>
                  <a:srgbClr val="12313F"/>
                </a:solidFill>
              </a:rPr>
              <a:t>Two conditions must coincide for exploitation</a:t>
            </a:r>
          </a:p>
        </p:txBody>
      </p:sp>
      <p:sp>
        <p:nvSpPr>
          <p:cNvPr id="3" name="TextBox 2"/>
          <p:cNvSpPr txBox="1"/>
          <p:nvPr/>
        </p:nvSpPr>
        <p:spPr>
          <a:xfrm>
            <a:off x="731520" y="1783080"/>
            <a:ext cx="10789920" cy="4480560"/>
          </a:xfrm>
          <a:prstGeom prst="rect">
            <a:avLst/>
          </a:prstGeom>
          <a:noFill/>
        </p:spPr>
        <p:txBody>
          <a:bodyPr wrap="square">
            <a:spAutoFit/>
          </a:bodyPr>
          <a:lstStyle/>
          <a:p>
            <a:pPr>
              <a:spcAft>
                <a:spcPts val="1100"/>
              </a:spcAft>
            </a:pPr>
            <a:r>
              <a:rPr sz="1800">
                <a:solidFill>
                  <a:srgbClr val="233038"/>
                </a:solidFill>
              </a:rPr>
              <a:t>•  Network reachability to SIC (18190) and CPM (19009) ports</a:t>
            </a:r>
          </a:p>
          <a:p>
            <a:pPr>
              <a:spcAft>
                <a:spcPts val="1100"/>
              </a:spcAft>
            </a:pPr>
            <a:r>
              <a:rPr sz="1800">
                <a:solidFill>
                  <a:srgbClr val="233038"/>
                </a:solidFill>
              </a:rPr>
              <a:t>•  Trusted Clients not restricted to specific administrator IPs</a:t>
            </a:r>
          </a:p>
          <a:p>
            <a:pPr>
              <a:spcAft>
                <a:spcPts val="1100"/>
              </a:spcAft>
            </a:pPr>
            <a:r>
              <a:rPr sz="1800">
                <a:solidFill>
                  <a:srgbClr val="233038"/>
                </a:solidFill>
              </a:rPr>
              <a:t>•  Both conditions are true by default on fresh installs</a:t>
            </a:r>
          </a:p>
          <a:p>
            <a:pPr>
              <a:spcAft>
                <a:spcPts val="1100"/>
              </a:spcAft>
            </a:pPr>
            <a:r>
              <a:rPr sz="1800">
                <a:solidFill>
                  <a:srgbClr val="233038"/>
                </a:solidFill>
              </a:rPr>
              <a:t>•  Smart-1 Cloud SaaS was unaffected — network restrictions are default there</a:t>
            </a:r>
          </a:p>
        </p:txBody>
      </p:sp>
      <p:sp>
        <p:nvSpPr>
          <p:cNvPr id="4" name="TextBox 3"/>
          <p:cNvSpPr txBox="1"/>
          <p:nvPr/>
        </p:nvSpPr>
        <p:spPr>
          <a:xfrm>
            <a:off x="548640" y="6446520"/>
            <a:ext cx="11064240" cy="274320"/>
          </a:xfrm>
          <a:prstGeom prst="rect">
            <a:avLst/>
          </a:prstGeom>
          <a:noFill/>
        </p:spPr>
        <p:txBody>
          <a:bodyPr wrap="square">
            <a:spAutoFit/>
          </a:bodyPr>
          <a:lstStyle/>
          <a:p>
            <a:r>
              <a:rPr sz="900" b="0" i="0">
                <a:solidFill>
                  <a:srgbClr val="5B6770"/>
                </a:solidFill>
              </a:rPr>
              <a:t>Ask Anything  ·  cited, honest, current</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