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deck summarizes a defender-focused technical report on CVE-2026-34486, an Apache Tomcat clustering vulnerability CISA added to its KEV catalog on August 4-5, 2026. It covers root cause, exploitation, evidence, detection, and mitigation.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Press coverage often merges these two facts. Keep them separate: CISA's confirmation of exploitation stands on its own, and the AI-orchestrated-actor narrative is a distinct, independently sourced claim from Unit 42.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decryption-failure log line fires immediately before the vulnerable fail-open path executes, so it is the highest-value detection signal — especially because a successful gadget-chain execution can otherwise be silent.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controls should be layered, not treated as substitutes for patching. Cipher-mode hardening in particular only addresses the original padding-oracle bug, not the fail-open regression, so it cannot stand alone as a fix for CVE-2026-34486.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BOD 26-04 superseded BOD 22-01/19-02 in June 2026 and moved from a flat deadline to a risk-tiered model. Note some press coverage still cites the older BOD 22-01 — BOD 26-04 is the directive of record.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are genuinely unresolved based on the primary sources reviewed. Defenders should not assume the AI-orchestrated actor is the sole or primary source of the exploitation CISA confirmed, and should not infer campaign scale from one actor's reported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a phased, actionable blueprint: patch and isolate immediately, verify exposure and patch level in the short term, and keep monitoring as attribution and scale evidence continues to develop.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source table with 28 references and claim-level mapping is available in the underlying report; this slide lists the primary, highest-weight sources.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Set the stakes before the technical detail: CISA independently confirmed exploitation and gave federal agencies a three-day-from-listing remediation clock. The severity and exploitation-likelihood scores both point to urgent, unauthenticated RCE risk.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through the sequence: the original padding-oracle bug, the botched fix that created the regression, public disclosure, PoC release, the new BOD, Unit 42's attribution research, and finally CISA's KEV listing with its tight due date.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core technical defect: CWE-311 missing encryption, but practically a fail-open bug. The patch for CVE-2026-29146 moved the forwarding call outside the try/catch, so any message that fails to decrypt is still processed as if it were valid.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through the published exploitation chain: reachability to the Tribes port, a hand-crafted unencrypted packet, a CC6 gadget chain payload, and code execution as the Tomcat process user once the fail-open bug forwards the bytes.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CVSS spread comes from whether a vendor scores the formal missing-encryption description or the downstream deserialization consequence. Defenders should reconcile the two rather than anchoring on the lower Red Hat number.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most operationally important nuance in the report: the exploited CVE affects a narrow, precise set of builds that are the direct output of the prior patch, so scanners keying off a simple version threshold will misclassify hosts.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Defenders should keep these four evidence types separate: CISA's KEV entry is its own confirmation of exploitation, Unit 42's actor attribution is a separate research finding, public PoC code is available to any actor, and the specific campaign's success against Tomcat remains unverified.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campaign that Unit 42 linked to CVE-2026-34486 exploitation attempts. It is important to note the Tomcat exploitation itself was manual, not autonomous — the AI orchestration applied to reconnaissance and target selection, not to the exploit execution.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2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96596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BA39C"/>
                </a:solidFill>
                <a:latin typeface="Calibri"/>
              </a:rPr>
              <a:t>DEFENDER TECHNICAL BRIEFING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331720"/>
            <a:ext cx="1051560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3800" b="1">
                <a:solidFill>
                  <a:srgbClr val="FFFFFF"/>
                </a:solidFill>
                <a:latin typeface="Calibri"/>
              </a:rPr>
              <a:t>CVE-2026-34486: Apache Tomcat EncryptInterceptor Bypass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977639"/>
            <a:ext cx="102412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0" i="0">
                <a:solidFill>
                  <a:srgbClr val="C9D6DE"/>
                </a:solidFill>
                <a:latin typeface="Calibri"/>
              </a:rPr>
              <a:t>CISA-confirmed exploitation, a regression that turned an encryption bug into a pre-auth RCE, and its ties to an AI-orchestrated Chinese threat campaign.</a:t>
            </a:r>
          </a:p>
        </p:txBody>
      </p:sp>
      <p:sp>
        <p:nvSpPr>
          <p:cNvPr id="5" name="Rectangle 4"/>
          <p:cNvSpPr/>
          <p:nvPr/>
        </p:nvSpPr>
        <p:spPr>
          <a:xfrm>
            <a:off x="841248" y="5074920"/>
            <a:ext cx="2011680" cy="18000"/>
          </a:xfrm>
          <a:prstGeom prst="rect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61722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9D6DE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DON'T CONFLATE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CISA confirms exploitation; Unit 42 separately attributes it to an AI-orchestrated actor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5212080" cy="310896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224028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BA39C"/>
                </a:solidFill>
                <a:latin typeface="Calibri"/>
              </a:rPr>
              <a:t>CISA KEV LISTING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743200"/>
            <a:ext cx="45720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Confirms CVE-2026-34486 is exploited in the wild.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Standard KEV evidentiary bar — no forensic report published.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Entry text does not name Unit 42, DeepSeek, Hermes Agent, or any actor.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09360" y="2011680"/>
            <a:ext cx="5212080" cy="3108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29400" y="224028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F2233"/>
                </a:solidFill>
                <a:latin typeface="Calibri"/>
              </a:rPr>
              <a:t>UNIT 42 ATTRIBUTION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743200"/>
            <a:ext cx="45720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Names actor “knaithe” / “KnYuan,” assessed based in Zhuhai, China.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Documents Hermes Agent + DeepSeek as the reconnaissance/orchestration stack.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Published independently, one week before the KEV addition (Jul 30 vs Aug 4-5).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440680"/>
            <a:ext cx="10607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 i="0">
                <a:solidFill>
                  <a:srgbClr val="1E2933"/>
                </a:solidFill>
                <a:latin typeface="Calibri"/>
              </a:rPr>
              <a:t>No primary source establishes a direct evidentiary link between the two — the close timing is suggestive, not confirmed. The CVE is also exploitable via three published generic PoCs, usable by any actor.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199632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CISA KEV feed; Unit 42; thehackernews.com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DETECTION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One log line is the signal — a successful exploit may leave no other trace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920240"/>
            <a:ext cx="11064240" cy="1234440"/>
          </a:xfrm>
          <a:prstGeom prst="rect">
            <a:avLst/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05740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BA39C"/>
                </a:solidFill>
                <a:latin typeface="Calibri"/>
              </a:rPr>
              <a:t>SEVERE  EncryptInterceptor.messageReceived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23160"/>
            <a:ext cx="10515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Failed to decrypt message javax.crypto.IllegalBlockSizeException</a:t>
            </a:r>
          </a:p>
        </p:txBody>
      </p:sp>
      <p:sp>
        <p:nvSpPr>
          <p:cNvPr id="7" name="Oval 6"/>
          <p:cNvSpPr/>
          <p:nvPr/>
        </p:nvSpPr>
        <p:spPr>
          <a:xfrm>
            <a:off x="676656" y="3474720"/>
            <a:ext cx="201168" cy="201168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1560" y="342900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0" i="0">
                <a:solidFill>
                  <a:srgbClr val="1E2933"/>
                </a:solidFill>
                <a:latin typeface="Calibri"/>
              </a:rPr>
              <a:t>Repeated decrypt failures from non-cluster-member IPs = active probing</a:t>
            </a:r>
          </a:p>
        </p:txBody>
      </p:sp>
      <p:sp>
        <p:nvSpPr>
          <p:cNvPr id="9" name="Oval 8"/>
          <p:cNvSpPr/>
          <p:nvPr/>
        </p:nvSpPr>
        <p:spPr>
          <a:xfrm>
            <a:off x="676656" y="4041648"/>
            <a:ext cx="201168" cy="201168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3995928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0" i="0">
                <a:solidFill>
                  <a:srgbClr val="1E2933"/>
                </a:solidFill>
                <a:latin typeface="Calibri"/>
              </a:rPr>
              <a:t>Unsolicited traffic to the Tribes port (default TCP/4000)</a:t>
            </a:r>
          </a:p>
        </p:txBody>
      </p:sp>
      <p:sp>
        <p:nvSpPr>
          <p:cNvPr id="11" name="Oval 10"/>
          <p:cNvSpPr/>
          <p:nvPr/>
        </p:nvSpPr>
        <p:spPr>
          <a:xfrm>
            <a:off x="676656" y="4608576"/>
            <a:ext cx="201168" cy="201168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1560" y="4562856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0" i="0">
                <a:solidFill>
                  <a:srgbClr val="1E2933"/>
                </a:solidFill>
                <a:latin typeface="Calibri"/>
              </a:rPr>
              <a:t>Malformed Tribes frames (FLT2002 / TLF2003 markers) not matching real cluster traffic</a:t>
            </a:r>
          </a:p>
        </p:txBody>
      </p:sp>
      <p:sp>
        <p:nvSpPr>
          <p:cNvPr id="13" name="Oval 12"/>
          <p:cNvSpPr/>
          <p:nvPr/>
        </p:nvSpPr>
        <p:spPr>
          <a:xfrm>
            <a:off x="676656" y="5175504"/>
            <a:ext cx="201168" cy="201168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51560" y="5129784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0" i="0">
                <a:solidFill>
                  <a:srgbClr val="1E2933"/>
                </a:solidFill>
                <a:latin typeface="Calibri"/>
              </a:rPr>
              <a:t>Outbound reverse-shell callbacks shortly after inbound Tribes traffic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897880"/>
            <a:ext cx="10607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1">
                <a:solidFill>
                  <a:srgbClr val="6B7C88"/>
                </a:solidFill>
                <a:latin typeface="Calibri"/>
              </a:rPr>
              <a:t>Successful exploitation can leave no deserialization error — the decryption-failure line is itself the actionable signal; do not wait for a follow-on error.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19088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striga.ai research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INTERIM MITIGATIONS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Patch is the only complete fix — network isolation is the best stopgap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2029968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1965960"/>
            <a:ext cx="2377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Patch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49039" y="1965960"/>
            <a:ext cx="78638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1E2933"/>
                </a:solidFill>
                <a:latin typeface="Calibri"/>
              </a:rPr>
              <a:t>Upgrade to 9.0.117 / 10.1.54 / 11.0.21+ — the only action that removes the vulnerable code path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2834640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2770632"/>
            <a:ext cx="2377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Isolate the port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2770632"/>
            <a:ext cx="78638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1E2933"/>
                </a:solidFill>
                <a:latin typeface="Calibri"/>
              </a:rPr>
              <a:t>Restrict TCP/4000 to known cluster-member IPs only, or disable clustering if unused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639312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3575304"/>
            <a:ext cx="2377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Segment the network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3575304"/>
            <a:ext cx="78638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1E2933"/>
                </a:solidFill>
                <a:latin typeface="Calibri"/>
              </a:rPr>
              <a:t>Move cluster traffic onto a private VLAN/VPN rather than relying on encryption alone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4443984"/>
            <a:ext cx="457200" cy="457200"/>
          </a:xfrm>
          <a:prstGeom prst="ellipse">
            <a:avLst/>
          </a:prstGeom>
          <a:solidFill>
            <a:srgbClr val="D9A4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80160" y="4379976"/>
            <a:ext cx="2377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Harden cipher mode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4379976"/>
            <a:ext cx="78638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1E2933"/>
                </a:solidFill>
                <a:latin typeface="Calibri"/>
              </a:rPr>
              <a:t>Switch to AES/GCM/NoPadding — mitigates CVE-2026-29146 but not the fail-open bypass alone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5248656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0160" y="5184648"/>
            <a:ext cx="2377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Monitor &amp; verify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49039" y="5184648"/>
            <a:ext cx="78638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1E2933"/>
                </a:solidFill>
                <a:latin typeface="Calibri"/>
              </a:rPr>
              <a:t>Alert in real time on the decryption-failure signature; scan with the public Nuclei template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17220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1">
                <a:solidFill>
                  <a:srgbClr val="D64550"/>
                </a:solidFill>
                <a:latin typeface="Calibri"/>
              </a:rPr>
              <a:t>If upgrade is blocked and isolation cannot be guaranteed, CISA's own KEV guidance is: discontinue use of the product.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COMPLIANCE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Internet-exposed, KEV-listed, automatable, high-impact — the most urgent BOD 26-04 tier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2606040" cy="1920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194560"/>
            <a:ext cx="365760" cy="36576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F2233"/>
                </a:solidFill>
                <a:latin typeface="Calibri"/>
              </a:rPr>
              <a:t>Internet exposed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3182112"/>
            <a:ext cx="2148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 i="0">
                <a:solidFill>
                  <a:srgbClr val="1E2933"/>
                </a:solidFill>
                <a:latin typeface="Calibri"/>
              </a:rPr>
              <a:t>Tribes port reachable from outside the trusted cluster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55848" y="2011680"/>
            <a:ext cx="2606040" cy="1920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3538728" y="2194560"/>
            <a:ext cx="365760" cy="36576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84448" y="2788920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F2233"/>
                </a:solidFill>
                <a:latin typeface="Calibri"/>
              </a:rPr>
              <a:t>KEV-listed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84448" y="3182112"/>
            <a:ext cx="2148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 i="0">
                <a:solidFill>
                  <a:srgbClr val="1E2933"/>
                </a:solidFill>
                <a:latin typeface="Calibri"/>
              </a:rPr>
              <a:t>Added to CISA's catalog Aug 4-5, 2026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63056" y="2011680"/>
            <a:ext cx="2606040" cy="1920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345936" y="2194560"/>
            <a:ext cx="365760" cy="36576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91656" y="2788920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F2233"/>
                </a:solidFill>
                <a:latin typeface="Calibri"/>
              </a:rPr>
              <a:t>Automatable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91656" y="3182112"/>
            <a:ext cx="2148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 i="0">
                <a:solidFill>
                  <a:srgbClr val="1E2933"/>
                </a:solidFill>
                <a:latin typeface="Calibri"/>
              </a:rPr>
              <a:t>3 independent public PoC toolchains + a Nuclei template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70264" y="2011680"/>
            <a:ext cx="2606040" cy="1920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153144" y="2194560"/>
            <a:ext cx="365760" cy="36576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98864" y="2788920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F2233"/>
                </a:solidFill>
                <a:latin typeface="Calibri"/>
              </a:rPr>
              <a:t>High impact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98864" y="3182112"/>
            <a:ext cx="2148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 i="0">
                <a:solidFill>
                  <a:srgbClr val="1E2933"/>
                </a:solidFill>
                <a:latin typeface="Calibri"/>
              </a:rPr>
              <a:t>Unauthenticated remote code execution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5303520" y="4297680"/>
            <a:ext cx="457200" cy="365760"/>
          </a:xfrm>
          <a:prstGeom prst="rightArrow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5943600" y="3977639"/>
            <a:ext cx="5669280" cy="128016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>
              <a:spcAft>
                <a:spcPts val="400"/>
              </a:spcAft>
            </a:pPr>
            <a:r>
              <a:rPr sz="1600" b="1">
                <a:solidFill>
                  <a:srgbClr val="FFFFFF"/>
                </a:solidFill>
                <a:latin typeface="Calibri"/>
              </a:rPr>
              <a:t>Highest-urgency tier</a:t>
            </a:r>
          </a:p>
          <a:p>
            <a:pPr algn="ctr">
              <a:spcAft>
                <a:spcPts val="4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3-day remediation + mandatory forensic triage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5623560"/>
            <a:ext cx="106070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 i="0">
                <a:solidFill>
                  <a:srgbClr val="1E2933"/>
                </a:solidFill>
                <a:latin typeface="Calibri"/>
              </a:rPr>
              <a:t>BOD 26-04 (June 10, 2026) replaced the flat KEV deadline model with this four-variable risk tier. CVE-2026-34486 plausibly meets all four conditions for any agency running an exposed, unpatched deployment.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6199632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CISA BOD 26-04; Nucleus Security analysis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OPEN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What the evidence does not yet establish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65960"/>
            <a:ext cx="521208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2148840"/>
            <a:ext cx="457200" cy="457200"/>
          </a:xfrm>
          <a:prstGeom prst="ellipse">
            <a:avLst/>
          </a:prstGeom>
          <a:solidFill>
            <a:srgbClr val="D9A4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130552"/>
            <a:ext cx="41605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E2933"/>
                </a:solidFill>
                <a:latin typeface="Calibri"/>
              </a:rPr>
              <a:t>Did the nine attempted Tomcat compromises actually succeed? Unit 42 calls this “partially unclear” — the actor deleted the evidence.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0" y="1965960"/>
            <a:ext cx="521208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126480" y="2148840"/>
            <a:ext cx="457200" cy="457200"/>
          </a:xfrm>
          <a:prstGeom prst="ellipse">
            <a:avLst/>
          </a:prstGeom>
          <a:solidFill>
            <a:srgbClr val="D9A4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6560" y="2130552"/>
            <a:ext cx="41605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E2933"/>
                </a:solidFill>
                <a:latin typeface="Calibri"/>
              </a:rPr>
              <a:t>Is CISA's KEV addition evidentially linked to the Unit 42-tracked actor, or to separate activity? No primary source confirms a causal link.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840480"/>
            <a:ext cx="521208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31520" y="4023360"/>
            <a:ext cx="457200" cy="457200"/>
          </a:xfrm>
          <a:prstGeom prst="ellipse">
            <a:avLst/>
          </a:prstGeom>
          <a:solidFill>
            <a:srgbClr val="D9A4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4005072"/>
            <a:ext cx="41605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E2933"/>
                </a:solidFill>
                <a:latin typeface="Calibri"/>
              </a:rPr>
              <a:t>How far does the “AI-orchestrated” narrative generalize? The Tomcat exploitation itself was manual, not autonomous.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0" y="3840480"/>
            <a:ext cx="521208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126480" y="4023360"/>
            <a:ext cx="457200" cy="457200"/>
          </a:xfrm>
          <a:prstGeom prst="ellipse">
            <a:avLst/>
          </a:prstGeom>
          <a:solidFill>
            <a:srgbClr val="D9A4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4005072"/>
            <a:ext cx="41605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E2933"/>
                </a:solidFill>
                <a:latin typeface="Calibri"/>
              </a:rPr>
              <a:t>What is the full scale of CVE-2026-34486 exploitation industry-wide? No source gives a victim count beyond one actor's nine targets.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199632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Unit 42; CISA KEV feed — synthesis of primary sources reviewed for this report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2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RECOMMENDATION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FFFFFF"/>
                </a:solidFill>
                <a:latin typeface="Calibri"/>
              </a:rPr>
              <a:t>Patch first, isolate always, verify continuously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57400"/>
            <a:ext cx="3566160" cy="3749039"/>
          </a:xfrm>
          <a:prstGeom prst="roundRect">
            <a:avLst>
              <a:gd name="adj" fmla="val 6000"/>
            </a:avLst>
          </a:prstGeom>
          <a:solidFill>
            <a:srgbClr val="1730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286000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A39C"/>
                </a:solidFill>
                <a:latin typeface="Calibri"/>
              </a:rPr>
              <a:t>Immediate (0-3 days)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834640"/>
            <a:ext cx="3017520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Aft>
                <a:spcPts val="12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Upgrade to 9.0.117 / 10.1.54 / 11.0.21+</a:t>
            </a:r>
          </a:p>
          <a:p>
            <a:pPr algn="l">
              <a:lnSpc>
                <a:spcPct val="125000"/>
              </a:lnSpc>
              <a:spcAft>
                <a:spcPts val="12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Restrict the Tribes port to known cluster IPs</a:t>
            </a:r>
          </a:p>
          <a:p>
            <a:pPr algn="l">
              <a:lnSpc>
                <a:spcPct val="125000"/>
              </a:lnSpc>
              <a:spcAft>
                <a:spcPts val="12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Enable real-time alerting on the decrypt-failure signature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97680" y="2057400"/>
            <a:ext cx="3566160" cy="3749039"/>
          </a:xfrm>
          <a:prstGeom prst="roundRect">
            <a:avLst>
              <a:gd name="adj" fmla="val 6000"/>
            </a:avLst>
          </a:prstGeom>
          <a:solidFill>
            <a:srgbClr val="1730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0" y="2286000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A39C"/>
                </a:solidFill>
                <a:latin typeface="Calibri"/>
              </a:rPr>
              <a:t>Short term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2834640"/>
            <a:ext cx="3017520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Aft>
                <a:spcPts val="12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Confirm exact patch level across all branches and repackaged builds</a:t>
            </a:r>
          </a:p>
          <a:p>
            <a:pPr algn="l">
              <a:lnSpc>
                <a:spcPct val="125000"/>
              </a:lnSpc>
              <a:spcAft>
                <a:spcPts val="12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Scan external/internal ranges with the published Nuclei template</a:t>
            </a:r>
          </a:p>
          <a:p>
            <a:pPr algn="l">
              <a:lnSpc>
                <a:spcPct val="125000"/>
              </a:lnSpc>
              <a:spcAft>
                <a:spcPts val="12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Forensically triage any host that logged suspect decrypt failures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20" y="2057400"/>
            <a:ext cx="3566160" cy="3749039"/>
          </a:xfrm>
          <a:prstGeom prst="roundRect">
            <a:avLst>
              <a:gd name="adj" fmla="val 6000"/>
            </a:avLst>
          </a:prstGeom>
          <a:solidFill>
            <a:srgbClr val="1730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321040" y="2286000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BA39C"/>
                </a:solidFill>
                <a:latin typeface="Calibri"/>
              </a:rPr>
              <a:t>Ongoing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21040" y="2834640"/>
            <a:ext cx="3017520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Aft>
                <a:spcPts val="12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Track BOD 26-04 tiering for internet-facing assets</a:t>
            </a:r>
          </a:p>
          <a:p>
            <a:pPr algn="l">
              <a:lnSpc>
                <a:spcPct val="125000"/>
              </a:lnSpc>
              <a:spcAft>
                <a:spcPts val="12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Reassess as Unit 42 / CISA publish further attribution or scale data</a:t>
            </a:r>
          </a:p>
          <a:p>
            <a:pPr algn="l">
              <a:lnSpc>
                <a:spcPct val="125000"/>
              </a:lnSpc>
              <a:spcAft>
                <a:spcPts val="12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Treat KEV membership as a prioritization signal even outside FCEB scope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D6DE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2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2800" b="1">
                <a:solidFill>
                  <a:srgbClr val="FFFFFF"/>
                </a:solidFill>
                <a:latin typeface="Calibri"/>
              </a:rPr>
              <a:t>Key 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65960"/>
            <a:ext cx="320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1965960"/>
            <a:ext cx="10607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C9D6DE"/>
                </a:solidFill>
                <a:latin typeface="Calibri"/>
              </a:rPr>
              <a:t>Apache Tomcat Security pages (v9/v10/v11) — tomcat.apache.org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496312"/>
            <a:ext cx="320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2.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496312"/>
            <a:ext cx="10607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C9D6DE"/>
                </a:solidFill>
                <a:latin typeface="Calibri"/>
              </a:rPr>
              <a:t>NVD CVE-2026-34486 and CVE-2026-29146 — nvd.nist.gov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026664"/>
            <a:ext cx="320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3.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3026664"/>
            <a:ext cx="10607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C9D6DE"/>
                </a:solidFill>
                <a:latin typeface="Calibri"/>
              </a:rPr>
              <a:t>CISA KEV JSON feed and Aug 4, 2026 alert — cisa.gov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557016"/>
            <a:ext cx="320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4.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3557016"/>
            <a:ext cx="10607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C9D6DE"/>
                </a:solidFill>
                <a:latin typeface="Calibri"/>
              </a:rPr>
              <a:t>CISA BOD 26-04, “Prioritizing Security Updates Based on Risk” — cisa.gov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087368"/>
            <a:ext cx="320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5.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4087368"/>
            <a:ext cx="10607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C9D6DE"/>
                </a:solidFill>
                <a:latin typeface="Calibri"/>
              </a:rPr>
              <a:t>Unit 42, “Chinese-Speaking Threat Actor Harnesses AI Models for Autonomous Cyberattacks” — unit42.paloaltonetworks.com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4617720"/>
            <a:ext cx="320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6.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4617720"/>
            <a:ext cx="10607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C9D6DE"/>
                </a:solidFill>
                <a:latin typeface="Calibri"/>
              </a:rPr>
              <a:t>Oligo Security blog, CVE-2026-29146 analysis — oligo.security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5148072"/>
            <a:ext cx="320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7.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" y="5148072"/>
            <a:ext cx="10607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C9D6DE"/>
                </a:solidFill>
                <a:latin typeface="Calibri"/>
              </a:rPr>
              <a:t>striga.ai technical research and PoC — striga.ai / github.com/striga-ai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5678424"/>
            <a:ext cx="320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8.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" y="5678424"/>
            <a:ext cx="10607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C9D6DE"/>
                </a:solidFill>
                <a:latin typeface="Calibri"/>
              </a:rPr>
              <a:t>FIRST.org EPSS API — api.first.org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D6DE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EXECUTIVE 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A crypto bug became a pre-auth RCE — and CISA confirms active exploitation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103120"/>
            <a:ext cx="2606040" cy="24688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>
              <a:spcAft>
                <a:spcPts val="400"/>
              </a:spcAft>
            </a:pPr>
            <a:r>
              <a:rPr sz="2600" b="1">
                <a:solidFill>
                  <a:srgbClr val="1BA39C"/>
                </a:solidFill>
                <a:latin typeface="Calibri"/>
              </a:rPr>
              <a:t>Aug 4-5, 2026</a:t>
            </a:r>
          </a:p>
          <a:p>
            <a:pPr algn="ctr">
              <a:spcAft>
                <a:spcPts val="4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CISA adds CVE-2026-34486 to the KEV catalog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83280" y="2103120"/>
            <a:ext cx="2606040" cy="24688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>
              <a:spcAft>
                <a:spcPts val="400"/>
              </a:spcAft>
            </a:pPr>
            <a:r>
              <a:rPr sz="2600" b="1">
                <a:solidFill>
                  <a:srgbClr val="1BA39C"/>
                </a:solidFill>
                <a:latin typeface="Calibri"/>
              </a:rPr>
              <a:t>Aug 7, 2026</a:t>
            </a:r>
          </a:p>
          <a:p>
            <a:pPr algn="ctr">
              <a:spcAft>
                <a:spcPts val="4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Federal remediation due date under BOD 26-04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2103120"/>
            <a:ext cx="2606040" cy="24688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>
              <a:spcAft>
                <a:spcPts val="400"/>
              </a:spcAft>
            </a:pPr>
            <a:r>
              <a:rPr sz="2600" b="1">
                <a:solidFill>
                  <a:srgbClr val="1BA39C"/>
                </a:solidFill>
                <a:latin typeface="Calibri"/>
              </a:rPr>
              <a:t>9.8 CRITICAL</a:t>
            </a:r>
          </a:p>
          <a:p>
            <a:pPr algn="ctr">
              <a:spcAft>
                <a:spcPts val="4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NVD / CISA-ADP CVSS score (unauthenticated RCE)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52560" y="2103120"/>
            <a:ext cx="2606040" cy="24688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>
              <a:spcAft>
                <a:spcPts val="400"/>
              </a:spcAft>
            </a:pPr>
            <a:r>
              <a:rPr sz="2600" b="1">
                <a:solidFill>
                  <a:srgbClr val="1BA39C"/>
                </a:solidFill>
                <a:latin typeface="Calibri"/>
              </a:rPr>
              <a:t>81.16%</a:t>
            </a:r>
          </a:p>
          <a:p>
            <a:pPr algn="ctr">
              <a:spcAft>
                <a:spcPts val="4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EPSS score — 99.6th percentile for exploitation likelihood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892040"/>
            <a:ext cx="10607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 i="0">
                <a:solidFill>
                  <a:srgbClr val="1E2933"/>
                </a:solidFill>
                <a:latin typeface="Calibri"/>
              </a:rPr>
              <a:t>CVE-2026-34486 is a regression in the fix for CVE-2026-29146: a moved line of code means Tomcat now forwards raw, unencrypted, unauthenticated bytes into Java deserialization whenever decryption fails — a defense-in-depth control that fails open instead of closed.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199632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CISA KEV feed; NVD CVE-2026-34486; FIRST.org EPSS API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TIMELINE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Six months from disclosure to a three-day federal remediation clock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3520440"/>
            <a:ext cx="10515600" cy="18000"/>
          </a:xfrm>
          <a:prstGeom prst="rect">
            <a:avLst/>
          </a:prstGeom>
          <a:solidFill>
            <a:srgbClr val="C9D6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3429000"/>
            <a:ext cx="182880" cy="18288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2468880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0F2233"/>
                </a:solidFill>
                <a:latin typeface="Calibri"/>
              </a:rPr>
              <a:t>Feb 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" y="2788920"/>
            <a:ext cx="1554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CVE-2026-29146</a:t>
            </a:r>
          </a:p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reported to Apache</a:t>
            </a:r>
          </a:p>
        </p:txBody>
      </p:sp>
      <p:sp>
        <p:nvSpPr>
          <p:cNvPr id="8" name="Oval 7"/>
          <p:cNvSpPr/>
          <p:nvPr/>
        </p:nvSpPr>
        <p:spPr>
          <a:xfrm>
            <a:off x="2484120" y="3429000"/>
            <a:ext cx="182880" cy="18288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798320" y="3776472"/>
            <a:ext cx="1554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Fixed releases</a:t>
            </a:r>
          </a:p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shipped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8320" y="4233672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0F2233"/>
                </a:solidFill>
                <a:latin typeface="Calibri"/>
              </a:rPr>
              <a:t>Apr 4</a:t>
            </a:r>
          </a:p>
        </p:txBody>
      </p:sp>
      <p:sp>
        <p:nvSpPr>
          <p:cNvPr id="11" name="Oval 10"/>
          <p:cNvSpPr/>
          <p:nvPr/>
        </p:nvSpPr>
        <p:spPr>
          <a:xfrm>
            <a:off x="4236720" y="3429000"/>
            <a:ext cx="182880" cy="18288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50920" y="2468880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0F2233"/>
                </a:solidFill>
                <a:latin typeface="Calibri"/>
              </a:rPr>
              <a:t>Apr 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50920" y="2788920"/>
            <a:ext cx="1554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Both CVEs</a:t>
            </a:r>
          </a:p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disclosed</a:t>
            </a:r>
          </a:p>
        </p:txBody>
      </p:sp>
      <p:sp>
        <p:nvSpPr>
          <p:cNvPr id="14" name="Oval 13"/>
          <p:cNvSpPr/>
          <p:nvPr/>
        </p:nvSpPr>
        <p:spPr>
          <a:xfrm>
            <a:off x="5989320" y="3429000"/>
            <a:ext cx="182880" cy="18288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303520" y="3776472"/>
            <a:ext cx="1554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BOD 26-04</a:t>
            </a:r>
          </a:p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issued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3520" y="4233672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0F2233"/>
                </a:solidFill>
                <a:latin typeface="Calibri"/>
              </a:rPr>
              <a:t>Jun 10</a:t>
            </a:r>
          </a:p>
        </p:txBody>
      </p:sp>
      <p:sp>
        <p:nvSpPr>
          <p:cNvPr id="17" name="Oval 16"/>
          <p:cNvSpPr/>
          <p:nvPr/>
        </p:nvSpPr>
        <p:spPr>
          <a:xfrm>
            <a:off x="7741920" y="3429000"/>
            <a:ext cx="182880" cy="18288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056120" y="2468880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0F2233"/>
                </a:solidFill>
                <a:latin typeface="Calibri"/>
              </a:rPr>
              <a:t>Jul 30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56120" y="2788920"/>
            <a:ext cx="1554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Unit 42 attributes</a:t>
            </a:r>
          </a:p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exploitation</a:t>
            </a:r>
          </a:p>
        </p:txBody>
      </p:sp>
      <p:sp>
        <p:nvSpPr>
          <p:cNvPr id="20" name="Oval 19"/>
          <p:cNvSpPr/>
          <p:nvPr/>
        </p:nvSpPr>
        <p:spPr>
          <a:xfrm>
            <a:off x="9494520" y="3429000"/>
            <a:ext cx="182880" cy="182880"/>
          </a:xfrm>
          <a:prstGeom prst="ellipse">
            <a:avLst/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08720" y="3776472"/>
            <a:ext cx="1554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CISA adds</a:t>
            </a:r>
          </a:p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to KEV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08720" y="4233672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0F2233"/>
                </a:solidFill>
                <a:latin typeface="Calibri"/>
              </a:rPr>
              <a:t>Aug 4-5</a:t>
            </a:r>
          </a:p>
        </p:txBody>
      </p:sp>
      <p:sp>
        <p:nvSpPr>
          <p:cNvPr id="23" name="Oval 22"/>
          <p:cNvSpPr/>
          <p:nvPr/>
        </p:nvSpPr>
        <p:spPr>
          <a:xfrm>
            <a:off x="11247120" y="3429000"/>
            <a:ext cx="182880" cy="182880"/>
          </a:xfrm>
          <a:prstGeom prst="ellipse">
            <a:avLst/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561320" y="2468880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0F2233"/>
                </a:solidFill>
                <a:latin typeface="Calibri"/>
              </a:rPr>
              <a:t>Aug 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61320" y="2788920"/>
            <a:ext cx="1554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FCEB remediation</a:t>
            </a:r>
          </a:p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sz="1100" b="0">
                <a:solidFill>
                  <a:srgbClr val="6B7C88"/>
                </a:solidFill>
                <a:latin typeface="Calibri"/>
              </a:rPr>
              <a:t>due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539496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 i="0">
                <a:solidFill>
                  <a:srgbClr val="1E2933"/>
                </a:solidFill>
                <a:latin typeface="Calibri"/>
              </a:rPr>
              <a:t>CVE-2026-34486 is a regression of CVE-2026-29146's own fix — both branches of the chain were disclosed together on April 9, but the actively exploited flaw was not confirmed in the KEV catalog until nearly four months later.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6199632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CISA KEV feed and alert; CISA BOD 26-04; Unit 42; tomcat.apache.org security pages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ROOT CAUSE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Moving one line of code turned a decryption failure into a bypass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65960"/>
            <a:ext cx="5212080" cy="3200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100" b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19456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BA39C"/>
                </a:solidFill>
                <a:latin typeface="Calibri"/>
              </a:rPr>
              <a:t>BEFORE — secure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743200"/>
            <a:ext cx="45720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try {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    decrypt(msg)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    super.messageReceived(msg)   ← inside try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} catch (GeneralSecurityException e) {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    log(e)   // message dropped here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4663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F2233"/>
                </a:solidFill>
                <a:latin typeface="Calibri"/>
              </a:rPr>
              <a:t>Decryption failure = message never forwarded.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965960"/>
            <a:ext cx="5212080" cy="3200400"/>
          </a:xfrm>
          <a:prstGeom prst="roundRect">
            <a:avLst>
              <a:gd name="adj" fmla="val 6000"/>
            </a:avLst>
          </a:prstGeom>
          <a:solidFill>
            <a:srgbClr val="FB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29400" y="219456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D64550"/>
                </a:solidFill>
                <a:latin typeface="Calibri"/>
              </a:rPr>
              <a:t>AFTER — vulnerable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2743200"/>
            <a:ext cx="45720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try {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    decrypt(msg)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} catch (GeneralSecurityException e) {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    log(e)   // error logged only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}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300" b="0">
                <a:solidFill>
                  <a:srgbClr val="1E2933"/>
                </a:solidFill>
                <a:latin typeface="Calibri"/>
              </a:rPr>
              <a:t>super.messageReceived(msg)   ← always runs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4663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D64550"/>
                </a:solidFill>
                <a:latin typeface="Calibri"/>
              </a:rPr>
              <a:t>Decryption failure = raw bytes forwarded to deserialization.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539496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 i="0">
                <a:solidFill>
                  <a:srgbClr val="1E2933"/>
                </a:solidFill>
                <a:latin typeface="Calibri"/>
              </a:rPr>
              <a:t>The forwarded bytes reach XByteBuffer.deserialize(), which builds a bare ObjectInputStream with no class allow-listing — an attacker who sends bytes that simply fail to decrypt reaches unauthenticated Java deserialization.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199632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striga.ai technical research; Apache Tomcat security-11.html advisory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ATTACK CHAIN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Four steps, no credentials, no valid encryption key required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148840"/>
            <a:ext cx="2331720" cy="237744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463040" y="2400300"/>
            <a:ext cx="502920" cy="50292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108960"/>
            <a:ext cx="2057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Discover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520440"/>
            <a:ext cx="19659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sz="1200" b="0" i="0">
                <a:solidFill>
                  <a:srgbClr val="C9D6DE"/>
                </a:solidFill>
                <a:latin typeface="Calibri"/>
              </a:rPr>
              <a:t>Tribes clustering reachable, commonly TCP/4000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880360" y="3172968"/>
            <a:ext cx="365760" cy="329184"/>
          </a:xfrm>
          <a:prstGeom prst="rightArrow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246120" y="2148840"/>
            <a:ext cx="2331720" cy="237744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160520" y="2400300"/>
            <a:ext cx="502920" cy="50292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3280" y="3108960"/>
            <a:ext cx="2057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Craft packet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29000" y="3520440"/>
            <a:ext cx="19659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sz="1200" b="0" i="0">
                <a:solidFill>
                  <a:srgbClr val="C9D6DE"/>
                </a:solidFill>
                <a:latin typeface="Calibri"/>
              </a:rPr>
              <a:t>Raw Tribes frame with no valid encryption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5577840" y="3172968"/>
            <a:ext cx="365760" cy="329184"/>
          </a:xfrm>
          <a:prstGeom prst="rightArrow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943600" y="2148840"/>
            <a:ext cx="2331720" cy="237744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858000" y="2400300"/>
            <a:ext cx="502920" cy="50292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80760" y="3108960"/>
            <a:ext cx="2057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Embed payload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26480" y="3520440"/>
            <a:ext cx="19659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sz="1200" b="0" i="0">
                <a:solidFill>
                  <a:srgbClr val="C9D6DE"/>
                </a:solidFill>
                <a:latin typeface="Calibri"/>
              </a:rPr>
              <a:t>ysoserial Commons Collections 6 gadget chain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8275320" y="3172968"/>
            <a:ext cx="365760" cy="329184"/>
          </a:xfrm>
          <a:prstGeom prst="rightArrow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8641080" y="2148840"/>
            <a:ext cx="2331720" cy="237744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9555480" y="2400300"/>
            <a:ext cx="502920" cy="50292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78240" y="3108960"/>
            <a:ext cx="2057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Execute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23960" y="3520440"/>
            <a:ext cx="19659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sz="1200" b="0" i="0">
                <a:solidFill>
                  <a:srgbClr val="C9D6DE"/>
                </a:solidFill>
                <a:latin typeface="Calibri"/>
              </a:rPr>
              <a:t>Deserialization runs the shell command as Tomcat's user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4892040"/>
            <a:ext cx="106070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 i="0">
                <a:solidFill>
                  <a:srgbClr val="1E2933"/>
                </a:solidFill>
                <a:latin typeface="Calibri"/>
              </a:rPr>
              <a:t>Net effect: an unauthenticated, network-reachable attacker who can reach the Tribes port gets pre-authentication remote code execution — from a vulnerability nominally classified as a confidentiality-only “missing encryption” bug.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199632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striga.ai research; 404-src/CVE-2026-34486 PoC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SEVERITY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Vendors disagree on the score — the practical outcome is unauthenticated RCE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2880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6B7C88"/>
                </a:solidFill>
                <a:latin typeface="Calibri"/>
              </a:rPr>
              <a:t>NVD / CISA-ADP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06040"/>
            <a:ext cx="288036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i="0">
                <a:solidFill>
                  <a:srgbClr val="1BA39C"/>
                </a:solidFill>
                <a:latin typeface="Calibri"/>
              </a:rPr>
              <a:t>9.8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83280"/>
            <a:ext cx="2880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CRITICAL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794760"/>
            <a:ext cx="288036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 i="0">
                <a:solidFill>
                  <a:srgbClr val="1E2933"/>
                </a:solidFill>
                <a:latin typeface="Calibri"/>
              </a:rPr>
              <a:t>Full confidentiality + integrity + availability impact — matches the RCE outcome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06240" y="201168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80560" y="2240280"/>
            <a:ext cx="2880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6B7C88"/>
                </a:solidFill>
                <a:latin typeface="Calibri"/>
              </a:rPr>
              <a:t>RED HAT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80560" y="2606040"/>
            <a:ext cx="288036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i="0">
                <a:solidFill>
                  <a:srgbClr val="6B7C88"/>
                </a:solidFill>
                <a:latin typeface="Calibri"/>
              </a:rPr>
              <a:t>7.5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80560" y="3383280"/>
            <a:ext cx="2880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HIGH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60" y="3794760"/>
            <a:ext cx="288036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 i="0">
                <a:solidFill>
                  <a:srgbClr val="1E2933"/>
                </a:solidFill>
                <a:latin typeface="Calibri"/>
              </a:rPr>
              <a:t>Confidentiality-only — scores strictly to the “missing encryption” description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863840" y="201168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138160" y="2240280"/>
            <a:ext cx="2880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6B7C88"/>
                </a:solidFill>
                <a:latin typeface="Calibri"/>
              </a:rPr>
              <a:t>NUCLEI TEMPLATE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38160" y="2606040"/>
            <a:ext cx="288036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i="0">
                <a:solidFill>
                  <a:srgbClr val="1BA39C"/>
                </a:solidFill>
                <a:latin typeface="Calibri"/>
              </a:rPr>
              <a:t>9.8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38160" y="3383280"/>
            <a:ext cx="2880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Critical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38160" y="3794760"/>
            <a:ext cx="288036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 i="0">
                <a:solidFill>
                  <a:srgbClr val="1E2933"/>
                </a:solidFill>
                <a:latin typeface="Calibri"/>
              </a:rPr>
              <a:t>Matches CISA-ADP; template itself implements the RCE-capable path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5212080"/>
            <a:ext cx="10607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1" i="0">
                <a:solidFill>
                  <a:srgbClr val="1E2933"/>
                </a:solidFill>
                <a:latin typeface="Calibri"/>
              </a:rPr>
              <a:t>Defender takeaway: treat CVE-2026-34486 as a critical, unauthenticated RCE vector wherever Tribes clustering with EncryptInterceptor is enabled and reachable — regardless of which CVSS number a given vendor feed surfaces.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199632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NVD CVE-2026-34486; GHSA-69r9-qgr7-g2wj; Nuclei CVE-2026-34486.yaml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EXPOSURE WINDOW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The vulnerable window is exactly one patch release per branch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2011680"/>
          <a:ext cx="73152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320"/>
                <a:gridCol w="2468880"/>
                <a:gridCol w="2286000"/>
              </a:tblGrid>
              <a:tr h="54864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Branch</a:t>
                      </a:r>
                    </a:p>
                  </a:txBody>
                  <a:tcPr anchor="ctr" marL="127000" marT="76200" marB="76200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Affected version</a:t>
                      </a:r>
                    </a:p>
                  </a:txBody>
                  <a:tcPr anchor="ctr" marL="127000" marT="76200" marB="76200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Fixed version</a:t>
                      </a:r>
                    </a:p>
                  </a:txBody>
                  <a:tcPr anchor="ctr" marL="127000" marT="76200" marB="76200">
                    <a:solidFill>
                      <a:srgbClr val="0F2233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1E2933"/>
                          </a:solidFill>
                          <a:latin typeface="Calibri"/>
                        </a:rPr>
                        <a:t>Tomcat 11.0.x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D64550"/>
                          </a:solidFill>
                          <a:latin typeface="Calibri"/>
                        </a:rPr>
                        <a:t>11.0.20 only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A39C"/>
                          </a:solidFill>
                          <a:latin typeface="Calibri"/>
                        </a:rPr>
                        <a:t>11.0.21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1E2933"/>
                          </a:solidFill>
                          <a:latin typeface="Calibri"/>
                        </a:rPr>
                        <a:t>Tomcat 10.1.x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D64550"/>
                          </a:solidFill>
                          <a:latin typeface="Calibri"/>
                        </a:rPr>
                        <a:t>10.1.53 only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A39C"/>
                          </a:solidFill>
                          <a:latin typeface="Calibri"/>
                        </a:rPr>
                        <a:t>10.1.54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1E2933"/>
                          </a:solidFill>
                          <a:latin typeface="Calibri"/>
                        </a:rPr>
                        <a:t>Tomcat 9.0.x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D64550"/>
                          </a:solidFill>
                          <a:latin typeface="Calibri"/>
                        </a:rPr>
                        <a:t>9.0.116 only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1BA39C"/>
                          </a:solidFill>
                          <a:latin typeface="Calibri"/>
                        </a:rPr>
                        <a:t>9.0.117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29600" y="2011680"/>
            <a:ext cx="3429000" cy="219456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76200" bIns="76200"/>
          <a:lstStyle/>
          <a:p>
            <a:pPr algn="ctr">
              <a:spcAft>
                <a:spcPts val="4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Already patched for</a:t>
            </a:r>
          </a:p>
          <a:p>
            <a:pPr algn="ctr"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Calibri"/>
              </a:rPr>
              <a:t>CVE-2026-29146</a:t>
            </a:r>
          </a:p>
          <a:p>
            <a:pPr algn="ctr">
              <a:spcAft>
                <a:spcPts val="400"/>
              </a:spcAft>
            </a:pPr>
            <a:r>
              <a:rPr sz="2000" b="1">
                <a:solidFill>
                  <a:srgbClr val="FFFFFF"/>
                </a:solidFill>
                <a:latin typeface="Calibri"/>
              </a:rPr>
              <a:t>≠</a:t>
            </a:r>
          </a:p>
          <a:p>
            <a:pPr algn="ctr">
              <a:spcAft>
                <a:spcPts val="4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patched for CVE-2026-34486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0"/>
            <a:ext cx="106070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0">
                <a:solidFill>
                  <a:srgbClr val="1E2933"/>
                </a:solidFill>
                <a:latin typeface="Calibri"/>
              </a:rPr>
              <a:t>Because CVE-2026-34486 is a regression of the CVE-2026-29146 fix, only the single release that shipped the flawed fix on each branch is vulnerable. A host on 11.0.20 / 10.1.53 / 9.0.116 exactly is exposed even though it already contains the prior CVE's fix — inventory tooling must check the exact build, not just “patched: yes/no.”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199632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tomcat.apache.org security-9/10/11.html; GHSA-69r9-qgr7-g2wj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EVIDENCE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Four kinds of evidence carry four different evidentiary weights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65960"/>
            <a:ext cx="521208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965960"/>
            <a:ext cx="109728" cy="1691640"/>
          </a:xfrm>
          <a:prstGeom prst="rect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2130552"/>
            <a:ext cx="4663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CISA KEV listing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532888"/>
            <a:ext cx="46634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E2933"/>
                </a:solidFill>
                <a:latin typeface="Calibri"/>
              </a:rPr>
              <a:t>Authoritative confirmation of in-the-wild exploitation. Does not name any actor or tooling.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965960"/>
            <a:ext cx="521208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943600" y="1965960"/>
            <a:ext cx="109728" cy="1691640"/>
          </a:xfrm>
          <a:prstGeom prst="rect">
            <a:avLst/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263640" y="2130552"/>
            <a:ext cx="4663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Unit 42 attribution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63640" y="2532888"/>
            <a:ext cx="46634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E2933"/>
                </a:solidFill>
                <a:latin typeface="Calibri"/>
              </a:rPr>
              <a:t>Independent research naming actor “knaithe”/KnYuan, Hermes Agent + DeepSeek — published separately from CISA.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840480"/>
            <a:ext cx="521208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840480"/>
            <a:ext cx="109728" cy="1691640"/>
          </a:xfrm>
          <a:prstGeom prst="rect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005072"/>
            <a:ext cx="4663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Public PoC code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4407408"/>
            <a:ext cx="46634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E2933"/>
                </a:solidFill>
                <a:latin typeface="Calibri"/>
              </a:rPr>
              <a:t>3 independent, working toolchains (2 PoCs + a Nuclei template) — usable by any actor, AI-assisted or not.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0" y="3840480"/>
            <a:ext cx="521208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943600" y="3840480"/>
            <a:ext cx="109728" cy="1691640"/>
          </a:xfrm>
          <a:prstGeom prst="rect">
            <a:avLst/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63640" y="4005072"/>
            <a:ext cx="4663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F2233"/>
                </a:solidFill>
                <a:latin typeface="Calibri"/>
              </a:rPr>
              <a:t>Unverified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3640" y="4407408"/>
            <a:ext cx="46634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E2933"/>
                </a:solidFill>
                <a:latin typeface="Calibri"/>
              </a:rPr>
              <a:t>Whether the 9 tracked Tomcat intrusion attempts succeeded — actor deleted the evidence.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199632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CISA KEV feed; Unit 42; striga-ai and 404-src GitHub PoCs; nuclei-templates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BA39C"/>
                </a:solidFill>
                <a:latin typeface="Calibri"/>
              </a:rPr>
              <a:t>CASE ANCHOR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94944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The AI agent found targets fast — every successful intrusion was manual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965960"/>
          <a:ext cx="1106424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6240"/>
                <a:gridCol w="3017520"/>
                <a:gridCol w="3840480"/>
              </a:tblGrid>
              <a:tr h="54864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CVE / Product</a:t>
                      </a:r>
                    </a:p>
                  </a:txBody>
                  <a:tcPr anchor="ctr" marL="127000" marT="76200" marB="76200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Method</a:t>
                      </a:r>
                    </a:p>
                  </a:txBody>
                  <a:tcPr anchor="ctr" marL="127000" marT="76200" marB="76200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Outcome</a:t>
                      </a:r>
                    </a:p>
                  </a:txBody>
                  <a:tcPr anchor="ctr" marL="127000" marT="76200" marB="76200">
                    <a:solidFill>
                      <a:srgbClr val="0F2233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Langflow (CVE-2026-33017)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Autonomous (AI-driven)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Failed — missing prerequisite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n8n (CVE-2026-21858)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Autonomous (AI-driven)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Failed — authentication required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D64550"/>
                          </a:solidFill>
                          <a:latin typeface="Calibri"/>
                        </a:rPr>
                        <a:t>Apache Tomcat (CVE-2026-34486)</a:t>
                      </a:r>
                    </a:p>
                  </a:txBody>
                  <a:tcPr anchor="ctr" marL="127000" marT="76200" marB="76200">
                    <a:solidFill>
                      <a:srgbClr val="FBEC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Manual</a:t>
                      </a:r>
                    </a:p>
                  </a:txBody>
                  <a:tcPr anchor="ctr" marL="127000" marT="76200" marB="76200">
                    <a:solidFill>
                      <a:srgbClr val="FBEC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9 reverse-shell attempts; success unclear</a:t>
                      </a:r>
                    </a:p>
                  </a:txBody>
                  <a:tcPr anchor="ctr" marL="127000" marT="76200" marB="76200">
                    <a:solidFill>
                      <a:srgbClr val="FBECEC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Citrix NetScaler (CVE-2026-3055)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Manual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Data exfiltrated from 3 organizations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Marimo Notebook (CVE-2026-39987)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Manual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>
                          <a:solidFill>
                            <a:srgbClr val="1E2933"/>
                          </a:solidFill>
                          <a:latin typeface="Calibri"/>
                        </a:rPr>
                        <a:t>Command execution confirmed, 11 instances</a:t>
                      </a:r>
                    </a:p>
                  </a:txBody>
                  <a:tcPr anchor="ctr" marL="1270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5532120"/>
            <a:ext cx="106070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 i="0">
                <a:solidFill>
                  <a:srgbClr val="1E2933"/>
                </a:solidFill>
                <a:latin typeface="Calibri"/>
              </a:rPr>
              <a:t>Unit 42: the autonomous cycle compressed hundreds of hours of recon into minutes, but every confirmed intrusion was carried out manually after AI-assisted targeting narrowed the field.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199632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B7C88"/>
                </a:solidFill>
                <a:latin typeface="Calibri"/>
              </a:rPr>
              <a:t>Source: Unit 42, “Chinese-Speaking Threat Actor Harnesses AI Models for Autonomous Cyberattacks”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28816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B7C88"/>
                </a:solidFill>
                <a:latin typeface="Calibri"/>
              </a:rPr>
              <a:t>Created with AskAnything -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