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askanything-app.com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97280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000" b="1">
                <a:solidFill>
                  <a:srgbClr val="007C83"/>
                </a:solidFill>
                <a:latin typeface="Aptos"/>
              </a:rPr>
              <a:t>EVIDENCE REVIEW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1106424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16324F"/>
                </a:solidFill>
                <a:latin typeface="Aptos"/>
              </a:rPr>
              <a:t>Enterprise AI agent security platforms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65392"/>
            <a:ext cx="10515600" cy="1645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Research current to 28 July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6547104"/>
            <a:ext cx="502920" cy="1828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800" b="0">
                <a:solidFill>
                  <a:srgbClr val="536270"/>
                </a:solidFill>
                <a:latin typeface="Aptos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554480"/>
            <a:ext cx="10789920" cy="1325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8" name="Rounded Rectangle 7"/>
          <p:cNvSpPr/>
          <p:nvPr/>
        </p:nvSpPr>
        <p:spPr>
          <a:xfrm>
            <a:off x="640080" y="1554480"/>
            <a:ext cx="10789920" cy="1325880"/>
          </a:xfrm>
          <a:prstGeom prst="roundRect">
            <a:avLst/>
          </a:prstGeom>
          <a:solidFill>
            <a:srgbClr val="16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rIns="274320" tIns="274320" bIns="274320">
            <a:norm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Aptos"/>
              </a:rPr>
              <a:t>What peers are evaluating,</a:t>
            </a:r>
            <a:br/>
            <a:r>
              <a:rPr sz="3000" b="1">
                <a:solidFill>
                  <a:srgbClr val="FFFFFF"/>
                </a:solidFill>
                <a:latin typeface="Aptos"/>
              </a:rPr>
              <a:t>what is proven, and where the gaps remain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3246120"/>
            <a:ext cx="10698480" cy="5943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000" b="1">
                <a:solidFill>
                  <a:srgbClr val="007C83"/>
                </a:solidFill>
                <a:latin typeface="Aptos"/>
              </a:rPr>
              <a:t>A layered buying strategy for data, runtime, identity and operations controls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4114800"/>
            <a:ext cx="9966960" cy="10058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200" b="1">
                <a:solidFill>
                  <a:srgbClr val="16324F"/>
                </a:solidFill>
                <a:latin typeface="Aptos"/>
              </a:rPr>
              <a:t>No public evidence supports a universal winner. The strongest named production evidence is narrower than the broadest product claims.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97280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000" b="1">
                <a:solidFill>
                  <a:srgbClr val="007C83"/>
                </a:solidFill>
                <a:latin typeface="Aptos"/>
              </a:rPr>
              <a:t>PROOF-OF-VALUE SCORECARD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1106424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16324F"/>
                </a:solidFill>
                <a:latin typeface="Aptos"/>
              </a:rPr>
              <a:t>Measure the controls buyers will operate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65392"/>
            <a:ext cx="10515600" cy="1645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Research current to 28 July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6547104"/>
            <a:ext cx="502920" cy="1828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800" b="0">
                <a:solidFill>
                  <a:srgbClr val="536270"/>
                </a:solidFill>
                <a:latin typeface="Aptos"/>
              </a:rPr>
              <a:t>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371600"/>
            <a:ext cx="5257800" cy="45262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700">
                <a:solidFill>
                  <a:srgbClr val="263746"/>
                </a:solidFill>
                <a:latin typeface="Aptos"/>
              </a:rPr>
              <a:t>Coverage + time-to-inventory</a:t>
            </a:r>
          </a:p>
          <a:p>
            <a:pPr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700">
                <a:solidFill>
                  <a:srgbClr val="263746"/>
                </a:solidFill>
                <a:latin typeface="Aptos"/>
              </a:rPr>
              <a:t>True/false positives on buyer corpus</a:t>
            </a:r>
          </a:p>
          <a:p>
            <a:pPr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700">
                <a:solidFill>
                  <a:srgbClr val="263746"/>
                </a:solidFill>
                <a:latin typeface="Aptos"/>
              </a:rPr>
              <a:t>p50 / p95 / p99 latency + throughput</a:t>
            </a:r>
          </a:p>
          <a:p>
            <a:pPr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700">
                <a:solidFill>
                  <a:srgbClr val="263746"/>
                </a:solidFill>
                <a:latin typeface="Aptos"/>
              </a:rPr>
              <a:t>Transport and deployment coverage</a:t>
            </a:r>
          </a:p>
          <a:p>
            <a:pPr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700">
                <a:solidFill>
                  <a:srgbClr val="263746"/>
                </a:solidFill>
                <a:latin typeface="Aptos"/>
              </a:rPr>
              <a:t>Fail-open / fail-closed behavior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72200" y="1371600"/>
            <a:ext cx="5257800" cy="45262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700">
                <a:solidFill>
                  <a:srgbClr val="263746"/>
                </a:solidFill>
                <a:latin typeface="Aptos"/>
              </a:rPr>
              <a:t>Token lifetime, scope and revocation</a:t>
            </a:r>
          </a:p>
          <a:p>
            <a:pPr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700">
                <a:solidFill>
                  <a:srgbClr val="263746"/>
                </a:solidFill>
                <a:latin typeface="Aptos"/>
              </a:rPr>
              <a:t>Action granularity and business intent</a:t>
            </a:r>
          </a:p>
          <a:p>
            <a:pPr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700">
                <a:solidFill>
                  <a:srgbClr val="263746"/>
                </a:solidFill>
                <a:latin typeface="Aptos"/>
              </a:rPr>
              <a:t>SIEM field and correlation fidelity</a:t>
            </a:r>
          </a:p>
          <a:p>
            <a:pPr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700">
                <a:solidFill>
                  <a:srgbClr val="263746"/>
                </a:solidFill>
                <a:latin typeface="Aptos"/>
              </a:rPr>
              <a:t>Policy-as-code and evidence export</a:t>
            </a:r>
          </a:p>
          <a:p>
            <a:pPr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700">
                <a:solidFill>
                  <a:srgbClr val="263746"/>
                </a:solidFill>
                <a:latin typeface="Aptos"/>
              </a:rPr>
              <a:t>Licensing unit and data-volume cost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6144768"/>
            <a:ext cx="1088136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Source: approved article’s measured-results requirements.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97280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000" b="1">
                <a:solidFill>
                  <a:srgbClr val="007C83"/>
                </a:solidFill>
                <a:latin typeface="Aptos"/>
              </a:rPr>
              <a:t>DECISION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1106424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16324F"/>
                </a:solidFill>
                <a:latin typeface="Aptos"/>
              </a:rPr>
              <a:t>Production go/no-go gates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65392"/>
            <a:ext cx="10515600" cy="1645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Research current to 28 July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6547104"/>
            <a:ext cx="502920" cy="1828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800" b="0">
                <a:solidFill>
                  <a:srgbClr val="536270"/>
                </a:solidFill>
                <a:latin typeface="Aptos"/>
              </a:rPr>
              <a:t>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1325880"/>
            <a:ext cx="4892040" cy="6217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8" name="Rounded Rectangle 7"/>
          <p:cNvSpPr/>
          <p:nvPr/>
        </p:nvSpPr>
        <p:spPr>
          <a:xfrm>
            <a:off x="685800" y="1325880"/>
            <a:ext cx="4892040" cy="621792"/>
          </a:xfrm>
          <a:prstGeom prst="roundRect">
            <a:avLst/>
          </a:prstGeom>
          <a:solidFill>
            <a:srgbClr val="E4F1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55448" rIns="155448" tIns="155448" bIns="155448">
            <a:normAutofit/>
          </a:bodyPr>
          <a:lstStyle/>
          <a:p>
            <a:pPr algn="l"/>
            <a:r>
              <a:rPr sz="1800" b="1">
                <a:solidFill>
                  <a:srgbClr val="16324F"/>
                </a:solidFill>
                <a:latin typeface="Aptos"/>
              </a:rPr>
              <a:t>✓  Unique owner and identity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2176272"/>
            <a:ext cx="4892040" cy="6217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0" name="Rounded Rectangle 9"/>
          <p:cNvSpPr/>
          <p:nvPr/>
        </p:nvSpPr>
        <p:spPr>
          <a:xfrm>
            <a:off x="685800" y="2176272"/>
            <a:ext cx="4892040" cy="621792"/>
          </a:xfrm>
          <a:prstGeom prst="roundRect">
            <a:avLst/>
          </a:prstGeom>
          <a:solidFill>
            <a:srgbClr val="E4F1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55448" rIns="155448" tIns="155448" bIns="155448">
            <a:normAutofit/>
          </a:bodyPr>
          <a:lstStyle/>
          <a:p>
            <a:pPr algn="l"/>
            <a:r>
              <a:rPr sz="1800" b="1">
                <a:solidFill>
                  <a:srgbClr val="16324F"/>
                </a:solidFill>
                <a:latin typeface="Aptos"/>
              </a:rPr>
              <a:t>✓  No shared long-lived credential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3026664"/>
            <a:ext cx="4892040" cy="6217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685800" y="3026664"/>
            <a:ext cx="4892040" cy="621792"/>
          </a:xfrm>
          <a:prstGeom prst="roundRect">
            <a:avLst/>
          </a:prstGeom>
          <a:solidFill>
            <a:srgbClr val="E4F1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55448" rIns="155448" tIns="155448" bIns="155448">
            <a:normAutofit/>
          </a:bodyPr>
          <a:lstStyle/>
          <a:p>
            <a:pPr algn="l"/>
            <a:r>
              <a:rPr sz="1800" b="1">
                <a:solidFill>
                  <a:srgbClr val="16324F"/>
                </a:solidFill>
                <a:latin typeface="Aptos"/>
              </a:rPr>
              <a:t>✓  Bounded tool access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3877056"/>
            <a:ext cx="4892040" cy="6217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685800" y="3877056"/>
            <a:ext cx="4892040" cy="621792"/>
          </a:xfrm>
          <a:prstGeom prst="roundRect">
            <a:avLst/>
          </a:prstGeom>
          <a:solidFill>
            <a:srgbClr val="E4F1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55448" rIns="155448" tIns="155448" bIns="155448">
            <a:normAutofit/>
          </a:bodyPr>
          <a:lstStyle/>
          <a:p>
            <a:pPr algn="l"/>
            <a:r>
              <a:rPr sz="1800" b="1">
                <a:solidFill>
                  <a:srgbClr val="16324F"/>
                </a:solidFill>
                <a:latin typeface="Aptos"/>
              </a:rPr>
              <a:t>✓  Step-level logs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4727448"/>
            <a:ext cx="4892040" cy="6217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6" name="Rounded Rectangle 15"/>
          <p:cNvSpPr/>
          <p:nvPr/>
        </p:nvSpPr>
        <p:spPr>
          <a:xfrm>
            <a:off x="685800" y="4727448"/>
            <a:ext cx="4892040" cy="621792"/>
          </a:xfrm>
          <a:prstGeom prst="roundRect">
            <a:avLst/>
          </a:prstGeom>
          <a:solidFill>
            <a:srgbClr val="E4F1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55448" rIns="155448" tIns="155448" bIns="155448">
            <a:normAutofit/>
          </a:bodyPr>
          <a:lstStyle/>
          <a:p>
            <a:pPr algn="l"/>
            <a:r>
              <a:rPr sz="1800" b="1">
                <a:solidFill>
                  <a:srgbClr val="16324F"/>
                </a:solidFill>
                <a:latin typeface="Aptos"/>
              </a:rPr>
              <a:t>✓  Stop before high-impact action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97880" y="1325880"/>
            <a:ext cx="5349240" cy="1417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8" name="Rounded Rectangle 17"/>
          <p:cNvSpPr/>
          <p:nvPr/>
        </p:nvSpPr>
        <p:spPr>
          <a:xfrm>
            <a:off x="5897880" y="1325880"/>
            <a:ext cx="5349240" cy="1417320"/>
          </a:xfrm>
          <a:prstGeom prst="roundRect">
            <a:avLst/>
          </a:prstGeom>
          <a:solidFill>
            <a:srgbClr val="E3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37744" rIns="237744" tIns="237744" bIns="237744">
            <a:norm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Aptos"/>
              </a:rPr>
              <a:t>Human approval belongs on irreversible writes, external communications, financial transactions, permission changes and bulk exports.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97880" y="3108960"/>
            <a:ext cx="5349240" cy="11887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ctr"/>
            <a:r>
              <a:rPr sz="2200" b="1">
                <a:solidFill>
                  <a:srgbClr val="16324F"/>
                </a:solidFill>
                <a:latin typeface="Aptos"/>
              </a:rPr>
              <a:t>Least privilege caps the blast radius even when prompt-injection detection fails.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" y="6144768"/>
            <a:ext cx="1088136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Source: approved article’s explicit go/no-go gates.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97280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000" b="1">
                <a:solidFill>
                  <a:srgbClr val="007C83"/>
                </a:solidFill>
                <a:latin typeface="Aptos"/>
              </a:rPr>
              <a:t>RECOMMENDATION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1106424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16324F"/>
                </a:solidFill>
                <a:latin typeface="Aptos"/>
              </a:rPr>
              <a:t>The practical buying conclusion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65392"/>
            <a:ext cx="10515600" cy="1645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Research current to 28 July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6547104"/>
            <a:ext cx="502920" cy="1828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800" b="0">
                <a:solidFill>
                  <a:srgbClr val="536270"/>
                </a:solidFill>
                <a:latin typeface="Aptos"/>
              </a:rPr>
              <a:t>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137160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8" name="Rounded Rectangle 7"/>
          <p:cNvSpPr/>
          <p:nvPr/>
        </p:nvSpPr>
        <p:spPr>
          <a:xfrm>
            <a:off x="685800" y="1371600"/>
            <a:ext cx="10789920" cy="731520"/>
          </a:xfrm>
          <a:prstGeom prst="roundRect">
            <a:avLst/>
          </a:prstGeom>
          <a:solidFill>
            <a:srgbClr val="16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rIns="182880" tIns="182880" bIns="182880">
            <a:normAutofit/>
          </a:bodyPr>
          <a:lstStyle/>
          <a:p>
            <a:pPr algn="ctr"/>
            <a:r>
              <a:rPr sz="3000" b="1">
                <a:solidFill>
                  <a:srgbClr val="FFFFFF"/>
                </a:solidFill>
                <a:latin typeface="Aptos"/>
              </a:rPr>
              <a:t>Build a layered control architecture.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2487168"/>
            <a:ext cx="246888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0" name="Rounded Rectangle 9"/>
          <p:cNvSpPr/>
          <p:nvPr/>
        </p:nvSpPr>
        <p:spPr>
          <a:xfrm>
            <a:off x="685800" y="2487168"/>
            <a:ext cx="2468880" cy="530352"/>
          </a:xfrm>
          <a:prstGeom prst="round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 tIns="109728" bIns="109728">
            <a:norm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DATA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3108960"/>
            <a:ext cx="2468880" cy="1143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685800" y="3108960"/>
            <a:ext cx="2468880" cy="11430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46304" bIns="146304">
            <a:normAutofit/>
          </a:bodyPr>
          <a:lstStyle/>
          <a:p>
            <a:pPr algn="ctr"/>
            <a:r>
              <a:rPr sz="1600" b="1">
                <a:solidFill>
                  <a:srgbClr val="16324F"/>
                </a:solidFill>
                <a:latin typeface="Aptos"/>
              </a:rPr>
              <a:t>Know and constrain sensitive data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29000" y="2487168"/>
            <a:ext cx="246888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3429000" y="2487168"/>
            <a:ext cx="2468880" cy="530352"/>
          </a:xfrm>
          <a:prstGeom prst="round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 tIns="109728" bIns="109728">
            <a:norm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AUTHORITY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29000" y="3108960"/>
            <a:ext cx="2468880" cy="1143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6" name="Rounded Rectangle 15"/>
          <p:cNvSpPr/>
          <p:nvPr/>
        </p:nvSpPr>
        <p:spPr>
          <a:xfrm>
            <a:off x="3429000" y="3108960"/>
            <a:ext cx="2468880" cy="11430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46304" bIns="146304">
            <a:normAutofit/>
          </a:bodyPr>
          <a:lstStyle/>
          <a:p>
            <a:pPr algn="ctr"/>
            <a:r>
              <a:rPr sz="1600" b="1">
                <a:solidFill>
                  <a:srgbClr val="16324F"/>
                </a:solidFill>
                <a:latin typeface="Aptos"/>
              </a:rPr>
              <a:t>Constrain identities, tokens and permissions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72200" y="2487168"/>
            <a:ext cx="246888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8" name="Rounded Rectangle 17"/>
          <p:cNvSpPr/>
          <p:nvPr/>
        </p:nvSpPr>
        <p:spPr>
          <a:xfrm>
            <a:off x="6172200" y="2487168"/>
            <a:ext cx="2468880" cy="530352"/>
          </a:xfrm>
          <a:prstGeom prst="round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 tIns="109728" bIns="109728">
            <a:norm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ACTION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72200" y="3108960"/>
            <a:ext cx="2468880" cy="1143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20" name="Rounded Rectangle 19"/>
          <p:cNvSpPr/>
          <p:nvPr/>
        </p:nvSpPr>
        <p:spPr>
          <a:xfrm>
            <a:off x="6172200" y="3108960"/>
            <a:ext cx="2468880" cy="11430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46304" bIns="146304">
            <a:normAutofit/>
          </a:bodyPr>
          <a:lstStyle/>
          <a:p>
            <a:pPr algn="ctr"/>
            <a:r>
              <a:rPr sz="1600" b="1">
                <a:solidFill>
                  <a:srgbClr val="16324F"/>
                </a:solidFill>
                <a:latin typeface="Aptos"/>
              </a:rPr>
              <a:t>Inspect runtime intent and tool calls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915400" y="2487168"/>
            <a:ext cx="246888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22" name="Rounded Rectangle 21"/>
          <p:cNvSpPr/>
          <p:nvPr/>
        </p:nvSpPr>
        <p:spPr>
          <a:xfrm>
            <a:off x="8915400" y="2487168"/>
            <a:ext cx="2468880" cy="530352"/>
          </a:xfrm>
          <a:prstGeom prst="round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 tIns="109728" bIns="109728">
            <a:norm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EVIDENCE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915400" y="3108960"/>
            <a:ext cx="2468880" cy="1143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24" name="Rounded Rectangle 23"/>
          <p:cNvSpPr/>
          <p:nvPr/>
        </p:nvSpPr>
        <p:spPr>
          <a:xfrm>
            <a:off x="8915400" y="3108960"/>
            <a:ext cx="2468880" cy="11430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46304" bIns="146304">
            <a:normAutofit/>
          </a:bodyPr>
          <a:lstStyle/>
          <a:p>
            <a:pPr algn="ctr"/>
            <a:r>
              <a:rPr sz="1600" b="1">
                <a:solidFill>
                  <a:srgbClr val="16324F"/>
                </a:solidFill>
                <a:latin typeface="Aptos"/>
              </a:rPr>
              <a:t>Preserve a durable SIEM correlation chain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77240" y="4892040"/>
            <a:ext cx="10561320" cy="56692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ctr"/>
            <a:r>
              <a:rPr sz="1800" b="1">
                <a:solidFill>
                  <a:srgbClr val="E36C2D"/>
                </a:solidFill>
                <a:latin typeface="Aptos"/>
              </a:rPr>
              <a:t>Final choice follows measured proof—not category labels, acquisition halo or asserted feature breadth.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4360" y="6144768"/>
            <a:ext cx="1088136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Source: approved article’s practical conclusion.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97280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000" b="1">
                <a:solidFill>
                  <a:srgbClr val="007C83"/>
                </a:solidFill>
                <a:latin typeface="Aptos"/>
              </a:rPr>
              <a:t>SOURCE LEDGER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1106424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16324F"/>
                </a:solidFill>
                <a:latin typeface="Aptos"/>
              </a:rPr>
              <a:t>Sources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65392"/>
            <a:ext cx="10515600" cy="1645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Research current to 28 July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6547104"/>
            <a:ext cx="502920" cy="1828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800" b="0">
                <a:solidFill>
                  <a:srgbClr val="536270"/>
                </a:solidFill>
                <a:latin typeface="Aptos"/>
              </a:rPr>
              <a:t>13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234440"/>
            <a:ext cx="10972800" cy="45262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600">
                <a:solidFill>
                  <a:srgbClr val="263746"/>
                </a:solidFill>
                <a:latin typeface="Aptos"/>
              </a:rPr>
              <a:t>NIST — Strengthening AI Agent Hijacking Evaluations</a:t>
            </a:r>
          </a:p>
          <a:p>
            <a:pPr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600">
                <a:solidFill>
                  <a:srgbClr val="263746"/>
                </a:solidFill>
                <a:latin typeface="Aptos"/>
              </a:rPr>
              <a:t>OWASP — Top 10 for Agentic Applications 2026</a:t>
            </a:r>
          </a:p>
          <a:p>
            <a:pPr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600">
                <a:solidFill>
                  <a:srgbClr val="263746"/>
                </a:solidFill>
                <a:latin typeface="Aptos"/>
              </a:rPr>
              <a:t>Cloud Security Alliance / Zenity — 2026 survey</a:t>
            </a:r>
          </a:p>
          <a:p>
            <a:pPr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600">
                <a:solidFill>
                  <a:srgbClr val="263746"/>
                </a:solidFill>
                <a:latin typeface="Aptos"/>
              </a:rPr>
              <a:t>Prompt Security — MCP Gateway technical announcement</a:t>
            </a:r>
          </a:p>
          <a:p>
            <a:pPr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600">
                <a:solidFill>
                  <a:srgbClr val="263746"/>
                </a:solidFill>
                <a:latin typeface="Aptos"/>
              </a:rPr>
              <a:t>Microsoft Learn — Agent 365 overview, share, Purview governance and preview</a:t>
            </a:r>
          </a:p>
          <a:p>
            <a:pPr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600">
                <a:solidFill>
                  <a:srgbClr val="263746"/>
                </a:solidFill>
                <a:latin typeface="Aptos"/>
              </a:rPr>
              <a:t>Vendor product documentation and named/anonymous cases for all 14 compared platforms</a:t>
            </a:r>
          </a:p>
          <a:p>
            <a:pPr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600">
                <a:solidFill>
                  <a:srgbClr val="263746"/>
                </a:solidFill>
                <a:latin typeface="Aptos"/>
              </a:rPr>
              <a:t>Full URLs, evidence types, claim mapping and acquisition filings appear in answer.pdf and answer.docx.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5715000"/>
            <a:ext cx="10789920" cy="38404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300" b="1">
                <a:solidFill>
                  <a:srgbClr val="007C83"/>
                </a:solidFill>
                <a:latin typeface="Aptos"/>
              </a:rPr>
              <a:t>The complete article ledger is the authoritative citation record for this presentation.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345936"/>
            <a:ext cx="11825935" cy="23774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146658"/>
                </a:solidFill>
                <a:latin typeface="Arial"/>
                <a:hlinkClick r:id="rId2"/>
              </a:rPr>
              <a:t>Explore more questions at Ask Anything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97280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000" b="1">
                <a:solidFill>
                  <a:srgbClr val="007C83"/>
                </a:solidFill>
                <a:latin typeface="Aptos"/>
              </a:rPr>
              <a:t>MARKET FRAME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1106424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16324F"/>
                </a:solidFill>
                <a:latin typeface="Aptos"/>
              </a:rPr>
              <a:t>The market is three overlapping control planes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65392"/>
            <a:ext cx="10515600" cy="1645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Research current to 28 July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6547104"/>
            <a:ext cx="502920" cy="1828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800" b="0">
                <a:solidFill>
                  <a:srgbClr val="536270"/>
                </a:solidFill>
                <a:latin typeface="Aptos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417320"/>
            <a:ext cx="3474720" cy="1508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8" name="Rounded Rectangle 7"/>
          <p:cNvSpPr/>
          <p:nvPr/>
        </p:nvSpPr>
        <p:spPr>
          <a:xfrm>
            <a:off x="640080" y="1417320"/>
            <a:ext cx="3474720" cy="1508760"/>
          </a:xfrm>
          <a:prstGeom prst="roundRect">
            <a:avLst/>
          </a:prstGeom>
          <a:solidFill>
            <a:srgbClr val="EAF0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201168" bIns="201168">
            <a:normAutofit/>
          </a:bodyPr>
          <a:lstStyle/>
          <a:p>
            <a:pPr algn="l"/>
            <a:r>
              <a:rPr sz="1700" b="1">
                <a:solidFill>
                  <a:srgbClr val="16324F"/>
                </a:solidFill>
                <a:latin typeface="Aptos"/>
              </a:rPr>
              <a:t>1  DATA + TRAFFIC</a:t>
            </a:r>
            <a:br/>
            <a:br/>
            <a:r>
              <a:rPr sz="1700" b="1">
                <a:solidFill>
                  <a:srgbClr val="16324F"/>
                </a:solidFill>
                <a:latin typeface="Aptos"/>
              </a:rPr>
              <a:t>DLP, DSPM, endpoint, CASB/SSE and gateway inspection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34840" y="1417320"/>
            <a:ext cx="3474720" cy="1508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0" name="Rounded Rectangle 9"/>
          <p:cNvSpPr/>
          <p:nvPr/>
        </p:nvSpPr>
        <p:spPr>
          <a:xfrm>
            <a:off x="4434840" y="1417320"/>
            <a:ext cx="3474720" cy="1508760"/>
          </a:xfrm>
          <a:prstGeom prst="roundRect">
            <a:avLst/>
          </a:prstGeom>
          <a:solidFill>
            <a:srgbClr val="E4F1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201168" bIns="201168">
            <a:normAutofit/>
          </a:bodyPr>
          <a:lstStyle/>
          <a:p>
            <a:pPr algn="l"/>
            <a:r>
              <a:rPr sz="1700" b="1">
                <a:solidFill>
                  <a:srgbClr val="16324F"/>
                </a:solidFill>
                <a:latin typeface="Aptos"/>
              </a:rPr>
              <a:t>2  RUNTIME</a:t>
            </a:r>
            <a:br/>
            <a:br/>
            <a:r>
              <a:rPr sz="1700" b="1">
                <a:solidFill>
                  <a:srgbClr val="16324F"/>
                </a:solidFill>
                <a:latin typeface="Aptos"/>
              </a:rPr>
              <a:t>Prompts, model behavior, tool calls, red teaming and enforcement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0" y="1417320"/>
            <a:ext cx="3474720" cy="1508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8229600" y="1417320"/>
            <a:ext cx="3474720" cy="1508760"/>
          </a:xfrm>
          <a:prstGeom prst="roundRect">
            <a:avLst/>
          </a:prstGeom>
          <a:solidFill>
            <a:srgbClr val="FCED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201168" bIns="201168">
            <a:normAutofit/>
          </a:bodyPr>
          <a:lstStyle/>
          <a:p>
            <a:pPr algn="l"/>
            <a:r>
              <a:rPr sz="1700" b="1">
                <a:solidFill>
                  <a:srgbClr val="16324F"/>
                </a:solidFill>
                <a:latin typeface="Aptos"/>
              </a:rPr>
              <a:t>3  IDENTITY + GOVERNANCE</a:t>
            </a:r>
            <a:br/>
            <a:br/>
            <a:r>
              <a:rPr sz="1700" b="1">
                <a:solidFill>
                  <a:srgbClr val="16324F"/>
                </a:solidFill>
                <a:latin typeface="Aptos"/>
              </a:rPr>
              <a:t>Inventory, ownership, OAuth, service accounts, lifecycle and least privilege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3246120"/>
            <a:ext cx="10972800" cy="9601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ctr"/>
            <a:r>
              <a:rPr sz="2600" b="1">
                <a:solidFill>
                  <a:srgbClr val="16324F"/>
                </a:solidFill>
                <a:latin typeface="Aptos"/>
              </a:rPr>
              <a:t>The evidence points to architecture fit and layered controls—not a single-logo wager.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6144768"/>
            <a:ext cx="1088136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Source: approved article synthesis; vendor scope and caveats are detailed in the full source ledger.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97280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000" b="1">
                <a:solidFill>
                  <a:srgbClr val="007C83"/>
                </a:solidFill>
                <a:latin typeface="Aptos"/>
              </a:rPr>
              <a:t>THREAT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1106424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16324F"/>
                </a:solidFill>
                <a:latin typeface="Aptos"/>
              </a:rPr>
              <a:t>Autonomy adds authority to the data-egress problem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65392"/>
            <a:ext cx="10515600" cy="1645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Research current to 28 July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6547104"/>
            <a:ext cx="502920" cy="1828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800" b="0">
                <a:solidFill>
                  <a:srgbClr val="536270"/>
                </a:solidFill>
                <a:latin typeface="Aptos"/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371600"/>
            <a:ext cx="4892040" cy="43891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800">
                <a:solidFill>
                  <a:srgbClr val="263746"/>
                </a:solidFill>
                <a:latin typeface="Aptos"/>
              </a:rPr>
              <a:t>An agent can ingest hostile instructions from email, documents or tool output.</a:t>
            </a:r>
          </a:p>
          <a:p>
            <a:pPr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800">
                <a:solidFill>
                  <a:srgbClr val="263746"/>
                </a:solidFill>
                <a:latin typeface="Aptos"/>
              </a:rPr>
              <a:t>It can then use OAuth tokens, query databases, invoke MCP tools, update SaaS records and transmit results.</a:t>
            </a:r>
          </a:p>
          <a:p>
            <a:pPr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800">
                <a:solidFill>
                  <a:srgbClr val="263746"/>
                </a:solidFill>
                <a:latin typeface="Aptos"/>
              </a:rPr>
              <a:t>Testing only the initiating prompt misses indirect prompt injection and multi-step abuse.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60720" y="1325880"/>
            <a:ext cx="5669280" cy="5943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100" b="1">
                <a:solidFill>
                  <a:srgbClr val="007C83"/>
                </a:solidFill>
                <a:latin typeface="Aptos"/>
              </a:rPr>
              <a:t>Five controls must work together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60720" y="2057400"/>
            <a:ext cx="5257800" cy="484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0" name="Rounded Rectangle 9"/>
          <p:cNvSpPr/>
          <p:nvPr/>
        </p:nvSpPr>
        <p:spPr>
          <a:xfrm>
            <a:off x="5760720" y="2057400"/>
            <a:ext cx="5257800" cy="484632"/>
          </a:xfrm>
          <a:prstGeom prst="round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rIns="137160" tIns="137160" bIns="137160">
            <a:norm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Aptos"/>
              </a:rPr>
              <a:t>DISCOVER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60720" y="2770632"/>
            <a:ext cx="5257800" cy="484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760720" y="2770632"/>
            <a:ext cx="5257800" cy="484632"/>
          </a:xfrm>
          <a:prstGeom prst="round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rIns="137160" tIns="137160" bIns="137160">
            <a:norm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Aptos"/>
              </a:rPr>
              <a:t>ASSESS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60720" y="3483864"/>
            <a:ext cx="5257800" cy="484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5760720" y="3483864"/>
            <a:ext cx="5257800" cy="484632"/>
          </a:xfrm>
          <a:prstGeom prst="round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rIns="137160" tIns="137160" bIns="137160">
            <a:norm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Aptos"/>
              </a:rPr>
              <a:t>CONSTRAIN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60720" y="4197096"/>
            <a:ext cx="5257800" cy="484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6" name="Rounded Rectangle 15"/>
          <p:cNvSpPr/>
          <p:nvPr/>
        </p:nvSpPr>
        <p:spPr>
          <a:xfrm>
            <a:off x="5760720" y="4197096"/>
            <a:ext cx="5257800" cy="484632"/>
          </a:xfrm>
          <a:prstGeom prst="round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rIns="137160" tIns="137160" bIns="137160">
            <a:norm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Aptos"/>
              </a:rPr>
              <a:t>INSPECT + ENFORCE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60720" y="4910328"/>
            <a:ext cx="5257800" cy="484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8" name="Rounded Rectangle 17"/>
          <p:cNvSpPr/>
          <p:nvPr/>
        </p:nvSpPr>
        <p:spPr>
          <a:xfrm>
            <a:off x="5760720" y="4910328"/>
            <a:ext cx="5257800" cy="484632"/>
          </a:xfrm>
          <a:prstGeom prst="roundRect">
            <a:avLst/>
          </a:prstGeom>
          <a:solidFill>
            <a:srgbClr val="16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rIns="137160" tIns="137160" bIns="137160">
            <a:norm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Aptos"/>
              </a:rPr>
              <a:t>INVESTIGATE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4360" y="6144768"/>
            <a:ext cx="1088136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Sources: NIST agent-hijacking guidance; OWASP Top 10 for Agentic Applications 2026.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97280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000" b="1">
                <a:solidFill>
                  <a:srgbClr val="007C83"/>
                </a:solidFill>
                <a:latin typeface="Aptos"/>
              </a:rPr>
              <a:t>ARCHITECTURE EVIDENCE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1106424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16324F"/>
                </a:solidFill>
                <a:latin typeface="Aptos"/>
              </a:rPr>
              <a:t>Where inline model-traffic inspection sits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65392"/>
            <a:ext cx="10515600" cy="1645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Research current to 28 July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6547104"/>
            <a:ext cx="502920" cy="1828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800" b="0">
                <a:solidFill>
                  <a:srgbClr val="536270"/>
                </a:solidFill>
                <a:latin typeface="Aptos"/>
              </a:rPr>
              <a:t>4</a:t>
            </a:r>
          </a:p>
        </p:txBody>
      </p:sp>
      <p:pic>
        <p:nvPicPr>
          <p:cNvPr id="7" name="Picture 6" descr="prompt-security-ai-gatew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298448"/>
            <a:ext cx="6400800" cy="45079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269480" y="1417320"/>
            <a:ext cx="4251960" cy="9601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900" b="1">
                <a:solidFill>
                  <a:srgbClr val="16324F"/>
                </a:solidFill>
                <a:latin typeface="Aptos"/>
              </a:rPr>
              <a:t>This vendor diagram illustrates an enforcement point between an application and an LLM.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69480" y="2606040"/>
            <a:ext cx="4251960" cy="1508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0">
                <a:solidFill>
                  <a:srgbClr val="536270"/>
                </a:solidFill>
                <a:latin typeface="Aptos"/>
              </a:rPr>
              <a:t>Evaluate prompt-injection detection, sensitive-data controls, latency, bypass resistance and audit fidelity. The diagram is not independent efficacy evidence.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6144768"/>
            <a:ext cx="1088136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Credit: Prompt Security, “Security for Agentic AI: Unveiling MCP Gateway &amp; MCP Risk Assessment.”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97280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000" b="1">
                <a:solidFill>
                  <a:srgbClr val="007C83"/>
                </a:solidFill>
                <a:latin typeface="Aptos"/>
              </a:rPr>
              <a:t>ARCHITECTURE EVIDENCE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1106424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16324F"/>
                </a:solidFill>
                <a:latin typeface="Aptos"/>
              </a:rPr>
              <a:t>Tool calls require a distinct enforcement point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65392"/>
            <a:ext cx="10515600" cy="1645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Research current to 28 July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6547104"/>
            <a:ext cx="502920" cy="1828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800" b="0">
                <a:solidFill>
                  <a:srgbClr val="536270"/>
                </a:solidFill>
                <a:latin typeface="Aptos"/>
              </a:rPr>
              <a:t>5</a:t>
            </a:r>
          </a:p>
        </p:txBody>
      </p:sp>
      <p:pic>
        <p:nvPicPr>
          <p:cNvPr id="7" name="Picture 6" descr="prompt-security-mcp-gatew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481328"/>
            <a:ext cx="6492240" cy="34564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15200" y="1417320"/>
            <a:ext cx="4206240" cy="8229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100" b="1">
                <a:solidFill>
                  <a:srgbClr val="16324F"/>
                </a:solidFill>
                <a:latin typeface="Aptos"/>
              </a:rPr>
              <a:t>LLM inspection is not the same as tool authorization.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2423160"/>
            <a:ext cx="4160520" cy="24231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700">
                <a:solidFill>
                  <a:srgbClr val="263746"/>
                </a:solidFill>
                <a:latin typeface="Aptos"/>
              </a:rPr>
              <a:t>Inspect the proposed action and arguments.</a:t>
            </a:r>
          </a:p>
          <a:p>
            <a:pPr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700">
                <a:solidFill>
                  <a:srgbClr val="263746"/>
                </a:solidFill>
                <a:latin typeface="Aptos"/>
              </a:rPr>
              <a:t>Allow or block at tool-call time.</a:t>
            </a:r>
          </a:p>
          <a:p>
            <a:pPr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700">
                <a:solidFill>
                  <a:srgbClr val="263746"/>
                </a:solidFill>
                <a:latin typeface="Aptos"/>
              </a:rPr>
              <a:t>Preserve identity and outcomes in logs.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6144768"/>
            <a:ext cx="1088136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Credit: Prompt Security, “Security for Agentic AI: Unveiling MCP Gateway &amp; MCP Risk Assessment.”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97280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000" b="1">
                <a:solidFill>
                  <a:srgbClr val="007C83"/>
                </a:solidFill>
                <a:latin typeface="Aptos"/>
              </a:rPr>
              <a:t>EVIDENCE QUALITY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1106424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16324F"/>
                </a:solidFill>
                <a:latin typeface="Aptos"/>
              </a:rPr>
              <a:t>What public adoption evidence actually proves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65392"/>
            <a:ext cx="10515600" cy="1645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Research current to 28 July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6547104"/>
            <a:ext cx="502920" cy="1828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800" b="0">
                <a:solidFill>
                  <a:srgbClr val="536270"/>
                </a:solidFill>
                <a:latin typeface="Aptos"/>
              </a:rPr>
              <a:t>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1325880"/>
            <a:ext cx="205740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8" name="Rounded Rectangle 7"/>
          <p:cNvSpPr/>
          <p:nvPr/>
        </p:nvSpPr>
        <p:spPr>
          <a:xfrm>
            <a:off x="594360" y="1325880"/>
            <a:ext cx="2057400" cy="1005840"/>
          </a:xfrm>
          <a:prstGeom prst="roundRect">
            <a:avLst/>
          </a:prstGeom>
          <a:solidFill>
            <a:srgbClr val="EAF0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46304" rIns="146304" tIns="146304" bIns="146304">
            <a:normAutofit/>
          </a:bodyPr>
          <a:lstStyle/>
          <a:p>
            <a:pPr algn="l"/>
            <a:r>
              <a:rPr sz="1500" b="1">
                <a:solidFill>
                  <a:srgbClr val="007C83"/>
                </a:solidFill>
                <a:latin typeface="Aptos"/>
              </a:rPr>
              <a:t>Strongest named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97480" y="1325880"/>
            <a:ext cx="242316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0" name="Rounded Rectangle 9"/>
          <p:cNvSpPr/>
          <p:nvPr/>
        </p:nvSpPr>
        <p:spPr>
          <a:xfrm>
            <a:off x="2697480" y="1325880"/>
            <a:ext cx="2423160" cy="1005840"/>
          </a:xfrm>
          <a:prstGeom prst="roundRect">
            <a:avLst/>
          </a:prstGeom>
          <a:solidFill>
            <a:srgbClr val="EAF0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46304" rIns="146304" tIns="146304" bIns="146304">
            <a:normAutofit/>
          </a:bodyPr>
          <a:lstStyle/>
          <a:p>
            <a:pPr algn="l"/>
            <a:r>
              <a:rPr sz="1400" b="1">
                <a:solidFill>
                  <a:srgbClr val="16324F"/>
                </a:solidFill>
                <a:latin typeface="Aptos"/>
              </a:rPr>
              <a:t>Lakera / Dropbox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66360" y="1325880"/>
            <a:ext cx="63550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166360" y="1325880"/>
            <a:ext cx="6355080" cy="1005840"/>
          </a:xfrm>
          <a:prstGeom prst="roundRect">
            <a:avLst/>
          </a:prstGeom>
          <a:solidFill>
            <a:srgbClr val="EAF0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46304" rIns="146304" tIns="146304" bIns="146304">
            <a:normAutofit/>
          </a:bodyPr>
          <a:lstStyle/>
          <a:p>
            <a:pPr algn="l"/>
            <a:r>
              <a:rPr sz="1400" b="0">
                <a:solidFill>
                  <a:srgbClr val="536270"/>
                </a:solidFill>
                <a:latin typeface="Aptos"/>
              </a:rPr>
              <a:t>Evaluated alternatives, then deployed centralized prompt protection.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386584"/>
            <a:ext cx="205740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594360" y="2386584"/>
            <a:ext cx="2057400" cy="10058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46304" rIns="146304" tIns="146304" bIns="146304">
            <a:normAutofit/>
          </a:bodyPr>
          <a:lstStyle/>
          <a:p>
            <a:pPr algn="l"/>
            <a:r>
              <a:rPr sz="1500" b="1">
                <a:solidFill>
                  <a:srgbClr val="007C83"/>
                </a:solidFill>
                <a:latin typeface="Aptos"/>
              </a:rPr>
              <a:t>Named use/testimonial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97480" y="2386584"/>
            <a:ext cx="242316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6" name="Rounded Rectangle 15"/>
          <p:cNvSpPr/>
          <p:nvPr/>
        </p:nvSpPr>
        <p:spPr>
          <a:xfrm>
            <a:off x="2697480" y="2386584"/>
            <a:ext cx="2423160" cy="10058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46304" rIns="146304" tIns="146304" bIns="146304">
            <a:normAutofit/>
          </a:bodyPr>
          <a:lstStyle/>
          <a:p>
            <a:pPr algn="l"/>
            <a:r>
              <a:rPr sz="1400" b="1">
                <a:solidFill>
                  <a:srgbClr val="16324F"/>
                </a:solidFill>
                <a:latin typeface="Aptos"/>
              </a:rPr>
              <a:t>Prisma AIRS; Prompt; Netskope; Zscaler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66360" y="2386584"/>
            <a:ext cx="63550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8" name="Rounded Rectangle 17"/>
          <p:cNvSpPr/>
          <p:nvPr/>
        </p:nvSpPr>
        <p:spPr>
          <a:xfrm>
            <a:off x="5166360" y="2386584"/>
            <a:ext cx="6355080" cy="10058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46304" rIns="146304" tIns="146304" bIns="146304">
            <a:normAutofit/>
          </a:bodyPr>
          <a:lstStyle/>
          <a:p>
            <a:pPr algn="l"/>
            <a:r>
              <a:rPr sz="1400" b="0">
                <a:solidFill>
                  <a:srgbClr val="536270"/>
                </a:solidFill>
                <a:latin typeface="Aptos"/>
              </a:rPr>
              <a:t>Confirms use or interest in part of the platform—not every agent control.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4360" y="3447287"/>
            <a:ext cx="205740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20" name="Rounded Rectangle 19"/>
          <p:cNvSpPr/>
          <p:nvPr/>
        </p:nvSpPr>
        <p:spPr>
          <a:xfrm>
            <a:off x="594360" y="3447287"/>
            <a:ext cx="2057400" cy="1005840"/>
          </a:xfrm>
          <a:prstGeom prst="roundRect">
            <a:avLst/>
          </a:prstGeom>
          <a:solidFill>
            <a:srgbClr val="EAF0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46304" rIns="146304" tIns="146304" bIns="146304">
            <a:normAutofit/>
          </a:bodyPr>
          <a:lstStyle/>
          <a:p>
            <a:pPr algn="l"/>
            <a:r>
              <a:rPr sz="1500" b="1">
                <a:solidFill>
                  <a:srgbClr val="007C83"/>
                </a:solidFill>
                <a:latin typeface="Aptos"/>
              </a:rPr>
              <a:t>Adjacent installed base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697480" y="3447287"/>
            <a:ext cx="242316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22" name="Rounded Rectangle 21"/>
          <p:cNvSpPr/>
          <p:nvPr/>
        </p:nvSpPr>
        <p:spPr>
          <a:xfrm>
            <a:off x="2697480" y="3447287"/>
            <a:ext cx="2423160" cy="1005840"/>
          </a:xfrm>
          <a:prstGeom prst="roundRect">
            <a:avLst/>
          </a:prstGeom>
          <a:solidFill>
            <a:srgbClr val="EAF0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46304" rIns="146304" tIns="146304" bIns="146304">
            <a:normAutofit/>
          </a:bodyPr>
          <a:lstStyle/>
          <a:p>
            <a:pPr algn="l"/>
            <a:r>
              <a:rPr sz="1400" b="1">
                <a:solidFill>
                  <a:srgbClr val="16324F"/>
                </a:solidFill>
                <a:latin typeface="Aptos"/>
              </a:rPr>
              <a:t>Astrix; Forcepoint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66360" y="3447287"/>
            <a:ext cx="63550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24" name="Rounded Rectangle 23"/>
          <p:cNvSpPr/>
          <p:nvPr/>
        </p:nvSpPr>
        <p:spPr>
          <a:xfrm>
            <a:off x="5166360" y="3447287"/>
            <a:ext cx="6355080" cy="1005840"/>
          </a:xfrm>
          <a:prstGeom prst="roundRect">
            <a:avLst/>
          </a:prstGeom>
          <a:solidFill>
            <a:srgbClr val="EAF0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46304" rIns="146304" tIns="146304" bIns="146304">
            <a:normAutofit/>
          </a:bodyPr>
          <a:lstStyle/>
          <a:p>
            <a:pPr algn="l"/>
            <a:r>
              <a:rPr sz="1400" b="0">
                <a:solidFill>
                  <a:srgbClr val="536270"/>
                </a:solidFill>
                <a:latin typeface="Aptos"/>
              </a:rPr>
              <a:t>Supports identity or data maturity, not automatic proof of new agent features.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4360" y="4507992"/>
            <a:ext cx="205740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26" name="Rounded Rectangle 25"/>
          <p:cNvSpPr/>
          <p:nvPr/>
        </p:nvSpPr>
        <p:spPr>
          <a:xfrm>
            <a:off x="594360" y="4507992"/>
            <a:ext cx="2057400" cy="10058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46304" rIns="146304" tIns="146304" bIns="146304">
            <a:normAutofit/>
          </a:bodyPr>
          <a:lstStyle/>
          <a:p>
            <a:pPr algn="l"/>
            <a:r>
              <a:rPr sz="1500" b="1">
                <a:solidFill>
                  <a:srgbClr val="007C83"/>
                </a:solidFill>
                <a:latin typeface="Aptos"/>
              </a:rPr>
              <a:t>Testable surface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697480" y="4507992"/>
            <a:ext cx="242316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28" name="Rounded Rectangle 27"/>
          <p:cNvSpPr/>
          <p:nvPr/>
        </p:nvSpPr>
        <p:spPr>
          <a:xfrm>
            <a:off x="2697480" y="4507992"/>
            <a:ext cx="2423160" cy="10058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46304" rIns="146304" tIns="146304" bIns="146304">
            <a:normAutofit/>
          </a:bodyPr>
          <a:lstStyle/>
          <a:p>
            <a:pPr algn="l"/>
            <a:r>
              <a:rPr sz="1400" b="1">
                <a:solidFill>
                  <a:srgbClr val="16324F"/>
                </a:solidFill>
                <a:latin typeface="Aptos"/>
              </a:rPr>
              <a:t>Netskope; Prisma AIRS; CalypsoAI; Agent 365; Zscaler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66360" y="4507992"/>
            <a:ext cx="63550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30" name="Rounded Rectangle 29"/>
          <p:cNvSpPr/>
          <p:nvPr/>
        </p:nvSpPr>
        <p:spPr>
          <a:xfrm>
            <a:off x="5166360" y="4507992"/>
            <a:ext cx="6355080" cy="10058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46304" rIns="146304" tIns="146304" bIns="146304">
            <a:normAutofit/>
          </a:bodyPr>
          <a:lstStyle/>
          <a:p>
            <a:pPr algn="l"/>
            <a:r>
              <a:rPr sz="1400" b="0">
                <a:solidFill>
                  <a:srgbClr val="536270"/>
                </a:solidFill>
                <a:latin typeface="Aptos"/>
              </a:rPr>
              <a:t>Docs, preview or launch prove availability to test—not production maturity.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94360" y="6144768"/>
            <a:ext cx="1088136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Source: approved article’s conservative reading of peer evaluation and adoption evidence.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97280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000" b="1">
                <a:solidFill>
                  <a:srgbClr val="007C83"/>
                </a:solidFill>
                <a:latin typeface="Aptos"/>
              </a:rPr>
              <a:t>EVALUATION HYPOTHESES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1106424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16324F"/>
                </a:solidFill>
                <a:latin typeface="Aptos"/>
              </a:rPr>
              <a:t>Shortlist by architecture—not by checklist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65392"/>
            <a:ext cx="10515600" cy="1645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Research current to 28 July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6547104"/>
            <a:ext cx="502920" cy="1828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800" b="0">
                <a:solidFill>
                  <a:srgbClr val="536270"/>
                </a:solidFill>
                <a:latin typeface="Aptos"/>
              </a:rPr>
              <a:t>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1371600"/>
            <a:ext cx="352044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8" name="Rounded Rectangle 7"/>
          <p:cNvSpPr/>
          <p:nvPr/>
        </p:nvSpPr>
        <p:spPr>
          <a:xfrm>
            <a:off x="594360" y="1371600"/>
            <a:ext cx="3520440" cy="530352"/>
          </a:xfrm>
          <a:prstGeom prst="round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rIns="137160" tIns="137160" bIns="137160">
            <a:norm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ptos"/>
              </a:rPr>
              <a:t>CUSTOM AGENTS + MCP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965960"/>
            <a:ext cx="3520440" cy="29077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0" name="Rounded Rectangle 9"/>
          <p:cNvSpPr/>
          <p:nvPr/>
        </p:nvSpPr>
        <p:spPr>
          <a:xfrm>
            <a:off x="594360" y="1965960"/>
            <a:ext cx="3520440" cy="290779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256032" bIns="256032">
            <a:normAutofit/>
          </a:bodyPr>
          <a:lstStyle/>
          <a:p>
            <a:pPr algn="l"/>
            <a:r>
              <a:rPr sz="1900" b="1">
                <a:solidFill>
                  <a:srgbClr val="16324F"/>
                </a:solidFill>
                <a:latin typeface="Aptos"/>
              </a:rPr>
              <a:t>Prisma AIRS</a:t>
            </a:r>
            <a:br/>
            <a:r>
              <a:rPr sz="1900" b="1">
                <a:solidFill>
                  <a:srgbClr val="16324F"/>
                </a:solidFill>
                <a:latin typeface="Aptos"/>
              </a:rPr>
              <a:t>Prompt Security</a:t>
            </a:r>
            <a:br/>
            <a:r>
              <a:rPr sz="1900" b="1">
                <a:solidFill>
                  <a:srgbClr val="16324F"/>
                </a:solidFill>
                <a:latin typeface="Aptos"/>
              </a:rPr>
              <a:t>Noma</a:t>
            </a:r>
            <a:br/>
            <a:r>
              <a:rPr sz="1900" b="1">
                <a:solidFill>
                  <a:srgbClr val="16324F"/>
                </a:solidFill>
                <a:latin typeface="Aptos"/>
              </a:rPr>
              <a:t>Lakera comparator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16552" y="1371600"/>
            <a:ext cx="352044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4416552" y="1371600"/>
            <a:ext cx="3520440" cy="530352"/>
          </a:xfrm>
          <a:prstGeom prst="round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rIns="137160" tIns="137160" bIns="137160">
            <a:norm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ptos"/>
              </a:rPr>
              <a:t>DATA / SSE ESTATE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16552" y="1965960"/>
            <a:ext cx="3520440" cy="29077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4416552" y="1965960"/>
            <a:ext cx="3520440" cy="290779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256032" bIns="256032">
            <a:normAutofit/>
          </a:bodyPr>
          <a:lstStyle/>
          <a:p>
            <a:pPr algn="l"/>
            <a:r>
              <a:rPr sz="1900" b="1">
                <a:solidFill>
                  <a:srgbClr val="16324F"/>
                </a:solidFill>
                <a:latin typeface="Aptos"/>
              </a:rPr>
              <a:t>Netskope or incumbent</a:t>
            </a:r>
            <a:br/>
            <a:r>
              <a:rPr sz="1900" b="1">
                <a:solidFill>
                  <a:srgbClr val="16324F"/>
                </a:solidFill>
                <a:latin typeface="Aptos"/>
              </a:rPr>
              <a:t>Forcepoint / Zscaler /</a:t>
            </a:r>
            <a:br/>
            <a:r>
              <a:rPr sz="1900" b="1">
                <a:solidFill>
                  <a:srgbClr val="16324F"/>
                </a:solidFill>
                <a:latin typeface="Aptos"/>
              </a:rPr>
              <a:t>Cyberhaven</a:t>
            </a:r>
            <a:br/>
            <a:r>
              <a:rPr sz="1900" b="1">
                <a:solidFill>
                  <a:srgbClr val="16324F"/>
                </a:solidFill>
                <a:latin typeface="Aptos"/>
              </a:rPr>
              <a:t>Nightfall for MCP-heavy estates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38744" y="1371600"/>
            <a:ext cx="352044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6" name="Rounded Rectangle 15"/>
          <p:cNvSpPr/>
          <p:nvPr/>
        </p:nvSpPr>
        <p:spPr>
          <a:xfrm>
            <a:off x="8238744" y="1371600"/>
            <a:ext cx="3520440" cy="530352"/>
          </a:xfrm>
          <a:prstGeom prst="round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37160" rIns="137160" tIns="137160" bIns="137160">
            <a:norm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ptos"/>
              </a:rPr>
              <a:t>IDENTITY-FIRST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38744" y="1965960"/>
            <a:ext cx="3520440" cy="29077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8" name="Rounded Rectangle 17"/>
          <p:cNvSpPr/>
          <p:nvPr/>
        </p:nvSpPr>
        <p:spPr>
          <a:xfrm>
            <a:off x="8238744" y="1965960"/>
            <a:ext cx="3520440" cy="290779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256032" bIns="256032">
            <a:normAutofit/>
          </a:bodyPr>
          <a:lstStyle/>
          <a:p>
            <a:pPr algn="l"/>
            <a:r>
              <a:rPr sz="1900" b="1">
                <a:solidFill>
                  <a:srgbClr val="16324F"/>
                </a:solidFill>
                <a:latin typeface="Aptos"/>
              </a:rPr>
              <a:t>Astrix or</a:t>
            </a:r>
            <a:br/>
            <a:r>
              <a:rPr sz="1900" b="1">
                <a:solidFill>
                  <a:srgbClr val="16324F"/>
                </a:solidFill>
                <a:latin typeface="Aptos"/>
              </a:rPr>
              <a:t>Microsoft Agent 365</a:t>
            </a:r>
            <a:br/>
            <a:r>
              <a:rPr sz="1900" b="1">
                <a:solidFill>
                  <a:srgbClr val="16324F"/>
                </a:solidFill>
                <a:latin typeface="Aptos"/>
              </a:rPr>
              <a:t>paired with DLP and</a:t>
            </a:r>
            <a:br/>
            <a:r>
              <a:rPr sz="1900" b="1">
                <a:solidFill>
                  <a:srgbClr val="16324F"/>
                </a:solidFill>
                <a:latin typeface="Aptos"/>
              </a:rPr>
              <a:t>inline runtime control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5212080"/>
            <a:ext cx="10881360" cy="53035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ctr"/>
            <a:r>
              <a:rPr sz="1700" b="1">
                <a:solidFill>
                  <a:srgbClr val="E36C2D"/>
                </a:solidFill>
                <a:latin typeface="Aptos"/>
              </a:rPr>
              <a:t>Zenity rises when Microsoft, Salesforce or ChatGPT SaaS-managed agents are central.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" y="6144768"/>
            <a:ext cx="1088136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Source: approved article’s architecture-specific shortlist recommendations.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97280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000" b="1">
                <a:solidFill>
                  <a:srgbClr val="007C83"/>
                </a:solidFill>
                <a:latin typeface="Aptos"/>
              </a:rPr>
              <a:t>ECOSYSTEM CASE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1106424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16324F"/>
                </a:solidFill>
                <a:latin typeface="Aptos"/>
              </a:rPr>
              <a:t>Microsoft Agent 365: strong control plane, explicit boundary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65392"/>
            <a:ext cx="10515600" cy="1645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Research current to 28 July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6547104"/>
            <a:ext cx="502920" cy="1828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800" b="0">
                <a:solidFill>
                  <a:srgbClr val="536270"/>
                </a:solidFill>
                <a:latin typeface="Aptos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371600"/>
            <a:ext cx="52120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8" name="Rounded Rectangle 7"/>
          <p:cNvSpPr/>
          <p:nvPr/>
        </p:nvSpPr>
        <p:spPr>
          <a:xfrm>
            <a:off x="640080" y="1371600"/>
            <a:ext cx="5212080" cy="502920"/>
          </a:xfrm>
          <a:prstGeom prst="round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37160" rIns="137160" tIns="137160" bIns="137160">
            <a:norm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Aptos"/>
              </a:rPr>
              <a:t>STRENGTHS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1965960"/>
            <a:ext cx="5074920" cy="2651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700">
                <a:solidFill>
                  <a:srgbClr val="263746"/>
                </a:solidFill>
                <a:latin typeface="Aptos"/>
              </a:rPr>
              <a:t>Tenant registry, ownership, health and lifecycle</a:t>
            </a:r>
          </a:p>
          <a:p>
            <a:pPr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700">
                <a:solidFill>
                  <a:srgbClr val="263746"/>
                </a:solidFill>
                <a:latin typeface="Aptos"/>
              </a:rPr>
              <a:t>Entra-native agent identity and access reviews</a:t>
            </a:r>
          </a:p>
          <a:p>
            <a:pPr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700">
                <a:solidFill>
                  <a:srgbClr val="263746"/>
                </a:solidFill>
                <a:latin typeface="Aptos"/>
              </a:rPr>
              <a:t>Purview and Defender alignment in supported workloads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72200" y="1371600"/>
            <a:ext cx="52120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1" name="Rounded Rectangle 10"/>
          <p:cNvSpPr/>
          <p:nvPr/>
        </p:nvSpPr>
        <p:spPr>
          <a:xfrm>
            <a:off x="6172200" y="1371600"/>
            <a:ext cx="5212080" cy="502920"/>
          </a:xfrm>
          <a:prstGeom prst="roundRect">
            <a:avLst/>
          </a:prstGeom>
          <a:solidFill>
            <a:srgbClr val="E36C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37160" rIns="137160" tIns="137160" bIns="137160">
            <a:norm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Aptos"/>
              </a:rPr>
              <a:t>BOUNDARY TO TEST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0" y="1965960"/>
            <a:ext cx="5074920" cy="2651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700">
                <a:solidFill>
                  <a:srgbClr val="263746"/>
                </a:solidFill>
                <a:latin typeface="Aptos"/>
              </a:rPr>
              <a:t>Key capabilities remain Frontier preview</a:t>
            </a:r>
          </a:p>
          <a:p>
            <a:pPr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700">
                <a:solidFill>
                  <a:srgbClr val="263746"/>
                </a:solidFill>
                <a:latin typeface="Aptos"/>
              </a:rPr>
              <a:t>Third-party internal runtime behavior is not controlled</a:t>
            </a:r>
          </a:p>
          <a:p>
            <a:pPr>
              <a:buChar char="•"/>
              <a:lnSpc>
                <a:spcPct val="103000"/>
              </a:lnSpc>
              <a:spcAft>
                <a:spcPts val="700"/>
              </a:spcAft>
            </a:pPr>
            <a:r>
              <a:rPr sz="1700">
                <a:solidFill>
                  <a:srgbClr val="263746"/>
                </a:solidFill>
                <a:latin typeface="Aptos"/>
              </a:rPr>
              <a:t>Broad third-party MCP enforcement is not proven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4983480"/>
            <a:ext cx="10607040" cy="6400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ctr"/>
            <a:r>
              <a:rPr sz="1900" b="1">
                <a:solidFill>
                  <a:srgbClr val="16324F"/>
                </a:solidFill>
                <a:latin typeface="Aptos"/>
              </a:rPr>
              <a:t>Pair identity and governance with inline runtime security where non-Microsoft execution must be blocked.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6144768"/>
            <a:ext cx="1088136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Sources: Microsoft Learn Agent 365 overview, share, Purview governance and preview documentation.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07C8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097280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000" b="1">
                <a:solidFill>
                  <a:srgbClr val="007C83"/>
                </a:solidFill>
                <a:latin typeface="Aptos"/>
              </a:rPr>
              <a:t>PROOF-OF-VALUE DESIGN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11064240" cy="6583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16324F"/>
                </a:solidFill>
                <a:latin typeface="Aptos"/>
              </a:rPr>
              <a:t>One realistic workflow exposes control gaps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65392"/>
            <a:ext cx="10515600" cy="1645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Research current to 28 July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6547104"/>
            <a:ext cx="502920" cy="1828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r"/>
            <a:r>
              <a:rPr sz="800" b="0">
                <a:solidFill>
                  <a:srgbClr val="536270"/>
                </a:solidFill>
                <a:latin typeface="Aptos"/>
              </a:rPr>
              <a:t>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298448"/>
            <a:ext cx="5166360" cy="7589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8" name="Rounded Rectangle 7"/>
          <p:cNvSpPr/>
          <p:nvPr/>
        </p:nvSpPr>
        <p:spPr>
          <a:xfrm>
            <a:off x="640080" y="1298448"/>
            <a:ext cx="5166360" cy="758952"/>
          </a:xfrm>
          <a:prstGeom prst="roundRect">
            <a:avLst/>
          </a:prstGeom>
          <a:solidFill>
            <a:srgbClr val="EAF0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46304" bIns="146304">
            <a:normAutofit/>
          </a:bodyPr>
          <a:lstStyle/>
          <a:p>
            <a:pPr algn="l"/>
            <a:r>
              <a:rPr sz="1600" b="1">
                <a:solidFill>
                  <a:srgbClr val="16324F"/>
                </a:solidFill>
                <a:latin typeface="Aptos"/>
              </a:rPr>
              <a:t>1  Untrusted SharePoint page or email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26480" y="1298448"/>
            <a:ext cx="5166360" cy="7589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0" name="Rounded Rectangle 9"/>
          <p:cNvSpPr/>
          <p:nvPr/>
        </p:nvSpPr>
        <p:spPr>
          <a:xfrm>
            <a:off x="6126480" y="1298448"/>
            <a:ext cx="5166360" cy="758952"/>
          </a:xfrm>
          <a:prstGeom prst="roundRect">
            <a:avLst/>
          </a:prstGeom>
          <a:solidFill>
            <a:srgbClr val="E4F1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46304" bIns="146304">
            <a:normAutofit/>
          </a:bodyPr>
          <a:lstStyle/>
          <a:p>
            <a:pPr algn="l"/>
            <a:r>
              <a:rPr sz="1600" b="1">
                <a:solidFill>
                  <a:srgbClr val="16324F"/>
                </a:solidFill>
                <a:latin typeface="Aptos"/>
              </a:rPr>
              <a:t>2  Regulated data via MCP/database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2350008"/>
            <a:ext cx="5166360" cy="7589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640080" y="2350008"/>
            <a:ext cx="5166360" cy="758952"/>
          </a:xfrm>
          <a:prstGeom prst="roundRect">
            <a:avLst/>
          </a:prstGeom>
          <a:solidFill>
            <a:srgbClr val="EAF0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46304" bIns="146304">
            <a:normAutofit/>
          </a:bodyPr>
          <a:lstStyle/>
          <a:p>
            <a:pPr algn="l"/>
            <a:r>
              <a:rPr sz="1600" b="1">
                <a:solidFill>
                  <a:srgbClr val="16324F"/>
                </a:solidFill>
                <a:latin typeface="Aptos"/>
              </a:rPr>
              <a:t>3  Over-scoped OAuth query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26480" y="2350008"/>
            <a:ext cx="5166360" cy="7589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6126480" y="2350008"/>
            <a:ext cx="5166360" cy="758952"/>
          </a:xfrm>
          <a:prstGeom prst="roundRect">
            <a:avLst/>
          </a:prstGeom>
          <a:solidFill>
            <a:srgbClr val="E4F1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46304" bIns="146304">
            <a:normAutofit/>
          </a:bodyPr>
          <a:lstStyle/>
          <a:p>
            <a:pPr algn="l"/>
            <a:r>
              <a:rPr sz="1600" b="1">
                <a:solidFill>
                  <a:srgbClr val="16324F"/>
                </a:solidFill>
                <a:latin typeface="Aptos"/>
              </a:rPr>
              <a:t>4  Third-party tool call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3401568"/>
            <a:ext cx="5166360" cy="7589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6" name="Rounded Rectangle 15"/>
          <p:cNvSpPr/>
          <p:nvPr/>
        </p:nvSpPr>
        <p:spPr>
          <a:xfrm>
            <a:off x="640080" y="3401568"/>
            <a:ext cx="5166360" cy="758952"/>
          </a:xfrm>
          <a:prstGeom prst="roundRect">
            <a:avLst/>
          </a:prstGeom>
          <a:solidFill>
            <a:srgbClr val="EAF0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46304" bIns="146304">
            <a:normAutofit/>
          </a:bodyPr>
          <a:lstStyle/>
          <a:p>
            <a:pPr algn="l"/>
            <a:r>
              <a:rPr sz="1600" b="1">
                <a:solidFill>
                  <a:srgbClr val="16324F"/>
                </a:solidFill>
                <a:latin typeface="Aptos"/>
              </a:rPr>
              <a:t>5  Permitted read → unapproved write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26480" y="3401568"/>
            <a:ext cx="5166360" cy="7589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18" name="Rounded Rectangle 17"/>
          <p:cNvSpPr/>
          <p:nvPr/>
        </p:nvSpPr>
        <p:spPr>
          <a:xfrm>
            <a:off x="6126480" y="3401568"/>
            <a:ext cx="5166360" cy="758952"/>
          </a:xfrm>
          <a:prstGeom prst="roundRect">
            <a:avLst/>
          </a:prstGeom>
          <a:solidFill>
            <a:srgbClr val="E4F1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46304" bIns="146304">
            <a:normAutofit/>
          </a:bodyPr>
          <a:lstStyle/>
          <a:p>
            <a:pPr algn="l"/>
            <a:r>
              <a:rPr sz="1600" b="1">
                <a:solidFill>
                  <a:srgbClr val="16324F"/>
                </a:solidFill>
                <a:latin typeface="Aptos"/>
              </a:rPr>
              <a:t>6  Destructive action needing approval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4453127"/>
            <a:ext cx="5166360" cy="7589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20" name="Rounded Rectangle 19"/>
          <p:cNvSpPr/>
          <p:nvPr/>
        </p:nvSpPr>
        <p:spPr>
          <a:xfrm>
            <a:off x="640080" y="4453127"/>
            <a:ext cx="5166360" cy="758952"/>
          </a:xfrm>
          <a:prstGeom prst="roundRect">
            <a:avLst/>
          </a:prstGeom>
          <a:solidFill>
            <a:srgbClr val="EAF0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46304" bIns="146304">
            <a:normAutofit/>
          </a:bodyPr>
          <a:lstStyle/>
          <a:p>
            <a:pPr algn="l"/>
            <a:r>
              <a:rPr sz="1600" b="1">
                <a:solidFill>
                  <a:srgbClr val="16324F"/>
                </a:solidFill>
                <a:latin typeface="Aptos"/>
              </a:rPr>
              <a:t>7  Tool or MCP description changes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26480" y="4453128"/>
            <a:ext cx="5166360" cy="7589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22" name="Rounded Rectangle 21"/>
          <p:cNvSpPr/>
          <p:nvPr/>
        </p:nvSpPr>
        <p:spPr>
          <a:xfrm>
            <a:off x="6126480" y="4453128"/>
            <a:ext cx="5166360" cy="758952"/>
          </a:xfrm>
          <a:prstGeom prst="roundRect">
            <a:avLst/>
          </a:prstGeom>
          <a:solidFill>
            <a:srgbClr val="16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46304" rIns="146304" tIns="146304" bIns="146304">
            <a:norm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Aptos"/>
              </a:rPr>
              <a:t>Score discovery → identity → data → policy → block → SIEM chain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4360" y="6144768"/>
            <a:ext cx="1088136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800" b="0">
                <a:solidFill>
                  <a:srgbClr val="536270"/>
                </a:solidFill>
                <a:latin typeface="Aptos"/>
              </a:rPr>
              <a:t>Source: approved article’s defensible enterprise evaluation workflow.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Enterprise AI agent security platforms</dc:title>
  <dc:subject/>
  <dc:creator>AskAnything</dc:creator>
  <cp:keywords/>
  <dc:description>askanything-app.com</dc:description>
  <cp:lastModifiedBy>AskAnything</cp:lastModifiedBy>
  <cp:revision>1</cp:revision>
  <dcterms:created xsi:type="dcterms:W3CDTF">2013-01-27T09:14:16Z</dcterms:created>
  <dcterms:modified xsi:type="dcterms:W3CDTF">2013-01-27T09:15:58Z</dcterms:modified>
  <cp:category/>
</cp:coreProperties>
</file>