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00" Type="http://schemas.openxmlformats.org/officeDocument/2006/relationships/slide" Target="slides/slide94.xml"/><Relationship Id="rId101" Type="http://schemas.openxmlformats.org/officeDocument/2006/relationships/slide" Target="slides/slide9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blog.mithrilsecurity.io/poisongpt-how-we-hid-a-lobotomized-llm-on-hugging-face-to-spread-fake-news/"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usenix.org/system/files/conference/usenixsecurity25/sec25cycle1-prepub-980-shafran.pdf"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sentinelone.com/cybersecurity-101/cybersecurity/indirect-prompt-injection-attacks/"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arxiv.org/pdf/2606.13918"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fcc.gov/document/fcc-proposes-6-million-fine-deepfake-robocalls-around-nh-primary"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bleepingcomputer.com/news/security/curl-ending-bug-bounty-program-after-flood-of-ai-slop-reports/"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alignmentforum.org/posts/g5rABd5qbp8B4g3DE/towards-understanding-sycophancy-in-language-models"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genai.owasp.org/llmrisk/llm09-overreliance/" TargetMode="External"/><Relationship Id="rId3" Type="http://schemas.openxmlformats.org/officeDocument/2006/relationships/hyperlink" Target="https://genai.owasp.org/resource/owasp-top-10-for-llm-applications-2025/" TargetMode="External"/><Relationship Id="rId4" Type="http://schemas.openxmlformats.org/officeDocument/2006/relationships/hyperlink" Target="https://genai.owasp.org/llmrisk/llm042025-data-and-model-poisoning/" TargetMode="External"/><Relationship Id="rId5" Type="http://schemas.openxmlformats.org/officeDocument/2006/relationships/hyperlink" Target="https://www.nist.gov/itl/ai-risk-management-framework" TargetMode="External"/><Relationship Id="rId6" Type="http://schemas.openxmlformats.org/officeDocument/2006/relationships/hyperlink" Target="https://airc.nist.gov/airmf-resources/airmf/5-sec-core/" TargetMode="External"/><Relationship Id="rId7" Type="http://schemas.openxmlformats.org/officeDocument/2006/relationships/hyperlink" Target="https://airc.nist.gov/airmf-resources/playbook/" TargetMode="External"/><Relationship Id="rId8" Type="http://schemas.openxmlformats.org/officeDocument/2006/relationships/hyperlink" Target="https://openai.com/index/why-language-models-hallucinate/" TargetMode="External"/><Relationship Id="rId9" Type="http://schemas.openxmlformats.org/officeDocument/2006/relationships/hyperlink" Target="https://oatml.cs.ox.ac.uk/blog/2024/06/19/detecting_hallucinations_2024.html" TargetMode="External"/><Relationship Id="rId10" Type="http://schemas.openxmlformats.org/officeDocument/2006/relationships/hyperlink" Target="https://www.alignmentforum.org/posts/g5rABd5qbp8B4g3DE/towards-understanding-sycophancy-in-language-models"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microsoft.com/en-us/research/publication/a-framework-for-exploring-the-consequences-of-ai-mediated-enterprise-knowledge-access-and-identifying-risks-to-workers/" TargetMode="External"/><Relationship Id="rId3" Type="http://schemas.openxmlformats.org/officeDocument/2006/relationships/hyperlink" Target="https://law.justia.com/cases/federal/district-courts/new-york/nysdce/1:2022cv01461/575368/54/" TargetMode="External"/><Relationship Id="rId4" Type="http://schemas.openxmlformats.org/officeDocument/2006/relationships/hyperlink" Target="https://reglab.stanford.edu/publications/hlarge-legal-fictions-profiling-legal-hallucinations-in-large-language-models/" TargetMode="External"/><Relationship Id="rId5" Type="http://schemas.openxmlformats.org/officeDocument/2006/relationships/hyperlink" Target="https://reglab.stanford.edu/publications/hallucination-free-assessing-the-reliability-of-leading-ai-legal-research-tools/" TargetMode="External"/><Relationship Id="rId6" Type="http://schemas.openxmlformats.org/officeDocument/2006/relationships/hyperlink" Target="https://arxiv.org/pdf/2606.13918" TargetMode="External"/><Relationship Id="rId7" Type="http://schemas.openxmlformats.org/officeDocument/2006/relationships/hyperlink" Target="https://www.lasso.security/blog/ai-package-hallucinations" TargetMode="External"/><Relationship Id="rId8" Type="http://schemas.openxmlformats.org/officeDocument/2006/relationships/hyperlink" Target="https://www.cnn.com/2023/02/08/tech/google-ai-bard-demo-error" TargetMode="External"/><Relationship Id="rId9" Type="http://schemas.openxmlformats.org/officeDocument/2006/relationships/hyperlink" Target="https://www.canlii.org/en/bc/bccrt/doc/2024/2024bccrt149/2024bccrt149.html" TargetMode="External"/><Relationship Id="rId10" Type="http://schemas.openxmlformats.org/officeDocument/2006/relationships/hyperlink" Target="https://www.americanbar.org/groups/business_law/resources/business-law-today/2024-february/bc-tribunal-confirms-companies-remain-liable-information-provided-ai-chatbot/"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incidentdatabase.ai/cite/1193/" TargetMode="External"/><Relationship Id="rId3" Type="http://schemas.openxmlformats.org/officeDocument/2006/relationships/hyperlink" Target="https://gptzero.me/investigations/ey" TargetMode="External"/><Relationship Id="rId4" Type="http://schemas.openxmlformats.org/officeDocument/2006/relationships/hyperlink" Target="https://www.finra.org/rules-guidance/guidance/reports/2026-finra-annual-regulatory-oversight-report/gen-ai" TargetMode="External"/><Relationship Id="rId5" Type="http://schemas.openxmlformats.org/officeDocument/2006/relationships/hyperlink" Target="https://www.bleepingcomputer.com/news/security/curl-ending-bug-bounty-program-after-flood-of-ai-slop-reports/" TargetMode="External"/><Relationship Id="rId6" Type="http://schemas.openxmlformats.org/officeDocument/2006/relationships/hyperlink" Target="https://arxiv.org/abs/2304.09655" TargetMode="External"/><Relationship Id="rId7" Type="http://schemas.openxmlformats.org/officeDocument/2006/relationships/hyperlink" Target="https://www.npr.org/sections/health-shots/2023/06/08/1180838096/an-eating-disorders-chatbot-offered-dieting-advice-raising-fears-about-ai-in-hea" TargetMode="External"/><Relationship Id="rId8" Type="http://schemas.openxmlformats.org/officeDocument/2006/relationships/hyperlink" Target="https://futurism.com/neoscope/google-healthcare-ai-makes-up-body-part" TargetMode="External"/><Relationship Id="rId9" Type="http://schemas.openxmlformats.org/officeDocument/2006/relationships/hyperlink" Target="https://www.kff.org/health-misinformation-monitor/volume-05/" TargetMode="External"/><Relationship Id="rId10" Type="http://schemas.openxmlformats.org/officeDocument/2006/relationships/hyperlink" Target="https://blog.google/products/gemini/gemini-image-generation-issue/" TargetMode="Externa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www.mediapost.com/publications/article/407435/after-antisemitic-responses-xai-says-groks-been.html" TargetMode="External"/><Relationship Id="rId3" Type="http://schemas.openxmlformats.org/officeDocument/2006/relationships/hyperlink" Target="https://www.washingtonpost.com/media/2023/01/17/cnet-ai-articles-journalism-corrections/" TargetMode="External"/><Relationship Id="rId4" Type="http://schemas.openxmlformats.org/officeDocument/2006/relationships/hyperlink" Target="https://www.theregister.com/2025/04/18/cursor_ai_support_bot_lies/" TargetMode="External"/><Relationship Id="rId5" Type="http://schemas.openxmlformats.org/officeDocument/2006/relationships/hyperlink" Target="https://themarkup.org/artificial-intelligence/2024/03/29/nycs-ai-chatbot-tells-businesses-to-break-the-law" TargetMode="External"/><Relationship Id="rId6" Type="http://schemas.openxmlformats.org/officeDocument/2006/relationships/hyperlink" Target="https://www.forbes.com/sites/roberthart/2024/05/31/google-restricts-ai-search-tool-after-nonsensical-answers-told-people-to-eat-rocks-and-put-glue-on-pizza/" TargetMode="External"/><Relationship Id="rId7" Type="http://schemas.openxmlformats.org/officeDocument/2006/relationships/hyperlink" Target="https://www.fcc.gov/document/fcc-proposes-6-million-fine-deepfake-robocalls-around-nh-primary" TargetMode="External"/><Relationship Id="rId8" Type="http://schemas.openxmlformats.org/officeDocument/2006/relationships/hyperlink" Target="https://blog.mithrilsecurity.io/poisongpt-how-we-hid-a-lobotomized-llm-on-hugging-face-to-spread-fake-news/" TargetMode="External"/><Relationship Id="rId9" Type="http://schemas.openxmlformats.org/officeDocument/2006/relationships/hyperlink" Target="https://www.sentinelone.com/cybersecurity-101/cybersecurity/indirect-prompt-injection-attacks/" TargetMode="External"/><Relationship Id="rId10" Type="http://schemas.openxmlformats.org/officeDocument/2006/relationships/hyperlink" Target="https://www.usenix.org/system/files/conference/usenixsecurity25/sec25cycle1-prepub-980-shafran.pdf" TargetMode="Externa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arxiv.org/pdf/2510.13842" TargetMode="External"/><Relationship Id="rId3" Type="http://schemas.openxmlformats.org/officeDocument/2006/relationships/hyperlink" Target="https://news.bloomberglaw.com/ip-law/openai-fails-to-escape-first-defamation-suit-from-radio-host" TargetMode="External"/><Relationship Id="rId4" Type="http://schemas.openxmlformats.org/officeDocument/2006/relationships/hyperlink" Target="https://www.startupdefense.io/mitre-atlas-case-studies/aml-cs0019-poisongpt" TargetMode="External"/><Relationship Id="rId5" Type="http://schemas.openxmlformats.org/officeDocument/2006/relationships/hyperlink" Target="https://contentauthenticity.org/how-it-works" TargetMode="External"/><Relationship Id="rId6" Type="http://schemas.openxmlformats.org/officeDocument/2006/relationships/hyperlink" Target="https://pmc.ncbi.nlm.nih.gov/articles/PMC12540348/" TargetMode="External"/><Relationship Id="rId7" Type="http://schemas.openxmlformats.org/officeDocument/2006/relationships/hyperlink" Target="https://askanything-app.com" TargetMode="Externa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 cy="6858000"/>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554480"/>
            <a:ext cx="10362895" cy="457200"/>
          </a:xfrm>
          <a:prstGeom prst="rect">
            <a:avLst/>
          </a:prstGeom>
          <a:noFill/>
        </p:spPr>
        <p:txBody>
          <a:bodyPr wrap="square" anchor="t" lIns="0" rIns="0" tIns="0" bIns="0">
            <a:normAutofit/>
          </a:bodyPr>
          <a:lstStyle/>
          <a:p>
            <a:pPr algn="l">
              <a:lnSpc>
                <a:spcPct val="112000"/>
              </a:lnSpc>
              <a:spcAft>
                <a:spcPts val="400"/>
              </a:spcAft>
            </a:pPr>
            <a:r>
              <a:rPr sz="1400" b="1" i="0">
                <a:solidFill>
                  <a:srgbClr val="14B8A6"/>
                </a:solidFill>
                <a:latin typeface="Calibri"/>
              </a:rPr>
              <a:t>OWASP GENAI SECURITY PROJECT  ·  LLM09:2025</a:t>
            </a:r>
          </a:p>
        </p:txBody>
      </p:sp>
      <p:sp>
        <p:nvSpPr>
          <p:cNvPr id="5" name="TextBox 4"/>
          <p:cNvSpPr txBox="1"/>
          <p:nvPr/>
        </p:nvSpPr>
        <p:spPr>
          <a:xfrm>
            <a:off x="914400" y="2057400"/>
            <a:ext cx="10362895" cy="1554480"/>
          </a:xfrm>
          <a:prstGeom prst="rect">
            <a:avLst/>
          </a:prstGeom>
          <a:noFill/>
        </p:spPr>
        <p:txBody>
          <a:bodyPr wrap="square" anchor="t" lIns="0" rIns="0" tIns="0" bIns="0">
            <a:normAutofit/>
          </a:bodyPr>
          <a:lstStyle/>
          <a:p>
            <a:pPr algn="l">
              <a:lnSpc>
                <a:spcPct val="102000"/>
              </a:lnSpc>
              <a:spcAft>
                <a:spcPts val="400"/>
              </a:spcAft>
            </a:pPr>
            <a:r>
              <a:rPr sz="4400" b="1" i="0">
                <a:solidFill>
                  <a:srgbClr val="FFFFFF"/>
                </a:solidFill>
                <a:latin typeface="Calibri"/>
              </a:rPr>
              <a:t>LLM09:2025 Misinformation</a:t>
            </a:r>
          </a:p>
        </p:txBody>
      </p:sp>
      <p:sp>
        <p:nvSpPr>
          <p:cNvPr id="6" name="TextBox 5"/>
          <p:cNvSpPr txBox="1"/>
          <p:nvPr/>
        </p:nvSpPr>
        <p:spPr>
          <a:xfrm>
            <a:off x="914400" y="3246120"/>
            <a:ext cx="10362895" cy="822960"/>
          </a:xfrm>
          <a:prstGeom prst="rect">
            <a:avLst/>
          </a:prstGeom>
          <a:noFill/>
        </p:spPr>
        <p:txBody>
          <a:bodyPr wrap="square" anchor="t" lIns="0" rIns="0" tIns="0" bIns="0">
            <a:normAutofit/>
          </a:bodyPr>
          <a:lstStyle/>
          <a:p>
            <a:pPr algn="l">
              <a:lnSpc>
                <a:spcPct val="112000"/>
              </a:lnSpc>
              <a:spcAft>
                <a:spcPts val="400"/>
              </a:spcAft>
            </a:pPr>
            <a:r>
              <a:rPr sz="2000" b="0" i="0">
                <a:solidFill>
                  <a:srgbClr val="B9C6DA"/>
                </a:solidFill>
                <a:latin typeface="Calibri"/>
              </a:rPr>
              <a:t>Enterprise Technical Training Program and Remediation Guide</a:t>
            </a:r>
          </a:p>
        </p:txBody>
      </p:sp>
      <p:sp>
        <p:nvSpPr>
          <p:cNvPr id="7" name="TextBox 6"/>
          <p:cNvSpPr txBox="1"/>
          <p:nvPr/>
        </p:nvSpPr>
        <p:spPr>
          <a:xfrm>
            <a:off x="914400" y="4160520"/>
            <a:ext cx="9814255" cy="914400"/>
          </a:xfrm>
          <a:prstGeom prst="rect">
            <a:avLst/>
          </a:prstGeom>
          <a:noFill/>
        </p:spPr>
        <p:txBody>
          <a:bodyPr wrap="square" anchor="t" lIns="0" rIns="0" tIns="0" bIns="0">
            <a:normAutofit/>
          </a:bodyPr>
          <a:lstStyle/>
          <a:p>
            <a:pPr algn="l">
              <a:lnSpc>
                <a:spcPct val="130000"/>
              </a:lnSpc>
              <a:spcAft>
                <a:spcPts val="400"/>
              </a:spcAft>
            </a:pPr>
            <a:r>
              <a:rPr sz="1300" b="0" i="1">
                <a:solidFill>
                  <a:srgbClr val="9BACC4"/>
                </a:solidFill>
                <a:latin typeface="Calibri"/>
              </a:rPr>
              <a:t>A dual-track program for engineers, security architects, and ML teams who build and harden LLM-powered systems, and for every employee who reads, forwards, or acts on AI-generated output.</a:t>
            </a:r>
          </a:p>
        </p:txBody>
      </p:sp>
      <p:sp>
        <p:nvSpPr>
          <p:cNvPr id="8" name="TextBox 7"/>
          <p:cNvSpPr txBox="1"/>
          <p:nvPr/>
        </p:nvSpPr>
        <p:spPr>
          <a:xfrm>
            <a:off x="914400" y="6035040"/>
            <a:ext cx="10362895" cy="365760"/>
          </a:xfrm>
          <a:prstGeom prst="rect">
            <a:avLst/>
          </a:prstGeom>
          <a:noFill/>
        </p:spPr>
        <p:txBody>
          <a:bodyPr wrap="square" anchor="t" lIns="0" rIns="0" tIns="0" bIns="0">
            <a:normAutofit/>
          </a:bodyPr>
          <a:lstStyle/>
          <a:p>
            <a:pPr algn="l">
              <a:lnSpc>
                <a:spcPct val="112000"/>
              </a:lnSpc>
              <a:spcAft>
                <a:spcPts val="400"/>
              </a:spcAft>
            </a:pPr>
            <a:r>
              <a:rPr sz="1250" b="0" i="0">
                <a:solidFill>
                  <a:srgbClr val="14B8A6"/>
                </a:solidFill>
                <a:latin typeface="Calibri"/>
              </a:rPr>
              <a:t>18-category taxonomy  ·  8-stage remediation playbook  ·  41 primary sources</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 · ORIGINAL ILLUSTRATION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The Four Root Causes of LLM09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10</a:t>
            </a:r>
          </a:p>
        </p:txBody>
      </p:sp>
      <p:pic>
        <p:nvPicPr>
          <p:cNvPr id="10" name="Picture 9" descr="original_root_causes.png"/>
          <p:cNvPicPr>
            <a:picLocks noChangeAspect="1"/>
          </p:cNvPicPr>
          <p:nvPr/>
        </p:nvPicPr>
        <p:blipFill>
          <a:blip r:embed="rId2"/>
          <a:stretch>
            <a:fillRect/>
          </a:stretch>
        </p:blipFill>
        <p:spPr>
          <a:xfrm>
            <a:off x="2767431" y="1508760"/>
            <a:ext cx="6656832" cy="4160520"/>
          </a:xfrm>
          <a:prstGeom prst="rect">
            <a:avLst/>
          </a:prstGeom>
        </p:spPr>
      </p:pic>
      <p:sp>
        <p:nvSpPr>
          <p:cNvPr id="11" name="TextBox 10"/>
          <p:cNvSpPr txBox="1"/>
          <p:nvPr/>
        </p:nvSpPr>
        <p:spPr>
          <a:xfrm>
            <a:off x="502920" y="5788152"/>
            <a:ext cx="11185855" cy="274320"/>
          </a:xfrm>
          <a:prstGeom prst="rect">
            <a:avLst/>
          </a:prstGeom>
          <a:noFill/>
        </p:spPr>
        <p:txBody>
          <a:bodyPr wrap="square" anchor="t" lIns="0" rIns="0" tIns="0" bIns="0">
            <a:normAutofit/>
          </a:bodyPr>
          <a:lstStyle/>
          <a:p>
            <a:pPr algn="l">
              <a:lnSpc>
                <a:spcPct val="112000"/>
              </a:lnSpc>
              <a:spcAft>
                <a:spcPts val="400"/>
              </a:spcAft>
            </a:pPr>
            <a:r>
              <a:rPr sz="1200" b="1" i="0">
                <a:solidFill>
                  <a:srgbClr val="0B1F3A"/>
                </a:solidFill>
                <a:latin typeface="Calibri"/>
              </a:rPr>
              <a:t>Figure A. Every documented incident in this guide traces back to one or more of these mechanisms.</a:t>
            </a:r>
          </a:p>
        </p:txBody>
      </p:sp>
      <p:sp>
        <p:nvSpPr>
          <p:cNvPr id="12" name="TextBox 11"/>
          <p:cNvSpPr txBox="1"/>
          <p:nvPr/>
        </p:nvSpPr>
        <p:spPr>
          <a:xfrm>
            <a:off x="502920" y="6062472"/>
            <a:ext cx="11185855" cy="256032"/>
          </a:xfrm>
          <a:prstGeom prst="rect">
            <a:avLst/>
          </a:prstGeom>
          <a:noFill/>
        </p:spPr>
        <p:txBody>
          <a:bodyPr wrap="square" anchor="t" lIns="0" rIns="0" tIns="0" bIns="0">
            <a:normAutofit/>
          </a:bodyPr>
          <a:lstStyle/>
          <a:p>
            <a:pPr algn="l">
              <a:lnSpc>
                <a:spcPct val="112000"/>
              </a:lnSpc>
              <a:spcAft>
                <a:spcPts val="400"/>
              </a:spcAft>
            </a:pPr>
            <a:r>
              <a:rPr sz="950" b="0" i="1">
                <a:solidFill>
                  <a:srgbClr val="5B7089"/>
                </a:solidFill>
                <a:latin typeface="Calibri"/>
              </a:rPr>
              <a:t>Credit: Original illustration — LLM09:2025 Misinformation Enterprise Guide</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5935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828800"/>
            <a:ext cx="10362895" cy="502920"/>
          </a:xfrm>
          <a:prstGeom prst="rect">
            <a:avLst/>
          </a:prstGeom>
          <a:noFill/>
        </p:spPr>
        <p:txBody>
          <a:bodyPr wrap="square" anchor="t" lIns="0" rIns="0" tIns="0" bIns="0">
            <a:normAutofit/>
          </a:bodyPr>
          <a:lstStyle/>
          <a:p>
            <a:pPr algn="l">
              <a:lnSpc>
                <a:spcPct val="112000"/>
              </a:lnSpc>
              <a:spcAft>
                <a:spcPts val="400"/>
              </a:spcAft>
            </a:pPr>
            <a:r>
              <a:rPr sz="1600" b="1" i="0">
                <a:solidFill>
                  <a:srgbClr val="14B8A6"/>
                </a:solidFill>
                <a:latin typeface="Calibri"/>
              </a:rPr>
              <a:t>PART II</a:t>
            </a:r>
          </a:p>
        </p:txBody>
      </p:sp>
      <p:sp>
        <p:nvSpPr>
          <p:cNvPr id="5" name="TextBox 4"/>
          <p:cNvSpPr txBox="1"/>
          <p:nvPr/>
        </p:nvSpPr>
        <p:spPr>
          <a:xfrm>
            <a:off x="914400" y="2377440"/>
            <a:ext cx="10362895" cy="1554480"/>
          </a:xfrm>
          <a:prstGeom prst="rect">
            <a:avLst/>
          </a:prstGeom>
          <a:noFill/>
        </p:spPr>
        <p:txBody>
          <a:bodyPr wrap="square" anchor="t" lIns="0" rIns="0" tIns="0" bIns="0">
            <a:normAutofit/>
          </a:bodyPr>
          <a:lstStyle/>
          <a:p>
            <a:pPr algn="l">
              <a:lnSpc>
                <a:spcPct val="108000"/>
              </a:lnSpc>
              <a:spcAft>
                <a:spcPts val="400"/>
              </a:spcAft>
            </a:pPr>
            <a:r>
              <a:rPr sz="3200" b="1" i="0">
                <a:solidFill>
                  <a:srgbClr val="FFFFFF"/>
                </a:solidFill>
                <a:latin typeface="Calibri"/>
              </a:rPr>
              <a:t>The Complete LLM09 Taxonomy</a:t>
            </a:r>
          </a:p>
        </p:txBody>
      </p:sp>
      <p:sp>
        <p:nvSpPr>
          <p:cNvPr id="6" name="TextBox 5"/>
          <p:cNvSpPr txBox="1"/>
          <p:nvPr/>
        </p:nvSpPr>
        <p:spPr>
          <a:xfrm>
            <a:off x="914400" y="3867912"/>
            <a:ext cx="1036289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B9C6DA"/>
                </a:solidFill>
                <a:latin typeface="Calibri"/>
              </a:rPr>
              <a:t>Eighteen categories — each with its own mechanism, documented example, engineering fix, and training message.</a:t>
            </a:r>
          </a:p>
        </p:txBody>
      </p:sp>
      <p:sp>
        <p:nvSpPr>
          <p:cNvPr id="7" name="Rectangle 6"/>
          <p:cNvSpPr/>
          <p:nvPr/>
        </p:nvSpPr>
        <p:spPr>
          <a:xfrm>
            <a:off x="0" y="6492240"/>
            <a:ext cx="12191695" cy="10972"/>
          </a:xfrm>
          <a:prstGeom prst="rect">
            <a:avLst/>
          </a:prstGeom>
          <a:solidFill>
            <a:srgbClr val="2A4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8B9CB4"/>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8B9CB4"/>
                </a:solidFill>
                <a:latin typeface="Calibri"/>
              </a:rPr>
              <a:t>11</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OVERVIEW</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Eighteen Failure Modes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12</a:t>
            </a:r>
          </a:p>
        </p:txBody>
      </p:sp>
      <p:sp>
        <p:nvSpPr>
          <p:cNvPr id="10" name="TextBox 9"/>
          <p:cNvSpPr txBox="1"/>
          <p:nvPr/>
        </p:nvSpPr>
        <p:spPr>
          <a:xfrm>
            <a:off x="502920" y="1508760"/>
            <a:ext cx="5364327" cy="4846320"/>
          </a:xfrm>
          <a:prstGeom prst="rect">
            <a:avLst/>
          </a:prstGeom>
          <a:noFill/>
        </p:spPr>
        <p:txBody>
          <a:bodyPr wrap="square" anchor="t" lIns="0" rIns="0" tIns="0" bIns="0">
            <a:normAutofit/>
          </a:bodyPr>
          <a:lstStyle/>
          <a:p>
            <a:pPr algn="l" marL="228600" indent="-228600">
              <a:lnSpc>
                <a:spcPct val="115000"/>
              </a:lnSpc>
              <a:spcAft>
                <a:spcPts val="1000"/>
              </a:spcAft>
              <a:buClr>
                <a:srgbClr val="0D9488"/>
              </a:buClr>
              <a:buFont typeface="Arial"/>
              <a:buChar char="•"/>
            </a:pPr>
            <a:r>
              <a:rPr sz="1350">
                <a:solidFill>
                  <a:srgbClr val="1A1A1A"/>
                </a:solidFill>
                <a:latin typeface="Calibri"/>
              </a:rPr>
              <a:t>1. Hallucination (intrinsic fabrication / confabulation)</a:t>
            </a:r>
          </a:p>
          <a:p>
            <a:pPr algn="l" marL="228600" indent="-228600">
              <a:lnSpc>
                <a:spcPct val="115000"/>
              </a:lnSpc>
              <a:spcAft>
                <a:spcPts val="1000"/>
              </a:spcAft>
              <a:buClr>
                <a:srgbClr val="0D9488"/>
              </a:buClr>
              <a:buFont typeface="Arial"/>
              <a:buChar char="•"/>
            </a:pPr>
            <a:r>
              <a:rPr sz="1350">
                <a:solidFill>
                  <a:srgbClr val="1A1A1A"/>
                </a:solidFill>
                <a:latin typeface="Calibri"/>
              </a:rPr>
              <a:t>2. Fabricated facts and statistics</a:t>
            </a:r>
          </a:p>
          <a:p>
            <a:pPr algn="l" marL="228600" indent="-228600">
              <a:lnSpc>
                <a:spcPct val="115000"/>
              </a:lnSpc>
              <a:spcAft>
                <a:spcPts val="1000"/>
              </a:spcAft>
              <a:buClr>
                <a:srgbClr val="0D9488"/>
              </a:buClr>
              <a:buFont typeface="Arial"/>
              <a:buChar char="•"/>
            </a:pPr>
            <a:r>
              <a:rPr sz="1350">
                <a:solidFill>
                  <a:srgbClr val="1A1A1A"/>
                </a:solidFill>
                <a:latin typeface="Calibri"/>
              </a:rPr>
              <a:t>3. Fabricated citations and sources</a:t>
            </a:r>
          </a:p>
          <a:p>
            <a:pPr algn="l" marL="228600" indent="-228600">
              <a:lnSpc>
                <a:spcPct val="115000"/>
              </a:lnSpc>
              <a:spcAft>
                <a:spcPts val="1000"/>
              </a:spcAft>
              <a:buClr>
                <a:srgbClr val="0D9488"/>
              </a:buClr>
              <a:buFont typeface="Arial"/>
              <a:buChar char="•"/>
            </a:pPr>
            <a:r>
              <a:rPr sz="1350">
                <a:solidFill>
                  <a:srgbClr val="1A1A1A"/>
                </a:solidFill>
                <a:latin typeface="Calibri"/>
              </a:rPr>
              <a:t>4. Unsupported or overconfident claims</a:t>
            </a:r>
          </a:p>
          <a:p>
            <a:pPr algn="l" marL="228600" indent="-228600">
              <a:lnSpc>
                <a:spcPct val="115000"/>
              </a:lnSpc>
              <a:spcAft>
                <a:spcPts val="1000"/>
              </a:spcAft>
              <a:buClr>
                <a:srgbClr val="0D9488"/>
              </a:buClr>
              <a:buFont typeface="Arial"/>
              <a:buChar char="•"/>
            </a:pPr>
            <a:r>
              <a:rPr sz="1350">
                <a:solidFill>
                  <a:srgbClr val="1A1A1A"/>
                </a:solidFill>
                <a:latin typeface="Calibri"/>
              </a:rPr>
              <a:t>5. Misrepresentation of expertise</a:t>
            </a:r>
          </a:p>
          <a:p>
            <a:pPr algn="l" marL="228600" indent="-228600">
              <a:lnSpc>
                <a:spcPct val="115000"/>
              </a:lnSpc>
              <a:spcAft>
                <a:spcPts val="1000"/>
              </a:spcAft>
              <a:buClr>
                <a:srgbClr val="0D9488"/>
              </a:buClr>
              <a:buFont typeface="Arial"/>
              <a:buChar char="•"/>
            </a:pPr>
            <a:r>
              <a:rPr sz="1350">
                <a:solidFill>
                  <a:srgbClr val="1A1A1A"/>
                </a:solidFill>
                <a:latin typeface="Calibri"/>
              </a:rPr>
              <a:t>6. Biased or outdated outputs</a:t>
            </a:r>
          </a:p>
          <a:p>
            <a:pPr algn="l" marL="228600" indent="-228600">
              <a:lnSpc>
                <a:spcPct val="115000"/>
              </a:lnSpc>
              <a:spcAft>
                <a:spcPts val="1000"/>
              </a:spcAft>
              <a:buClr>
                <a:srgbClr val="0D9488"/>
              </a:buClr>
              <a:buFont typeface="Arial"/>
              <a:buChar char="•"/>
            </a:pPr>
            <a:r>
              <a:rPr sz="1350">
                <a:solidFill>
                  <a:srgbClr val="1A1A1A"/>
                </a:solidFill>
                <a:latin typeface="Calibri"/>
              </a:rPr>
              <a:t>7. Unsafe or incorrect technical guidance (security operations &amp; engineering)</a:t>
            </a:r>
          </a:p>
          <a:p>
            <a:pPr algn="l" marL="228600" indent="-228600">
              <a:lnSpc>
                <a:spcPct val="115000"/>
              </a:lnSpc>
              <a:spcAft>
                <a:spcPts val="1000"/>
              </a:spcAft>
              <a:buClr>
                <a:srgbClr val="0D9488"/>
              </a:buClr>
              <a:buFont typeface="Arial"/>
              <a:buChar char="•"/>
            </a:pPr>
            <a:r>
              <a:rPr sz="1350">
                <a:solidFill>
                  <a:srgbClr val="1A1A1A"/>
                </a:solidFill>
                <a:latin typeface="Calibri"/>
              </a:rPr>
              <a:t>8. AI-generated code and package hallucination (“slopsquatting”) — software-supply-chain risk</a:t>
            </a:r>
          </a:p>
          <a:p>
            <a:pPr algn="l" marL="228600" indent="-228600">
              <a:lnSpc>
                <a:spcPct val="115000"/>
              </a:lnSpc>
              <a:spcAft>
                <a:spcPts val="1000"/>
              </a:spcAft>
              <a:buClr>
                <a:srgbClr val="0D9488"/>
              </a:buClr>
              <a:buFont typeface="Arial"/>
              <a:buChar char="•"/>
            </a:pPr>
            <a:r>
              <a:rPr sz="1350">
                <a:solidFill>
                  <a:srgbClr val="1A1A1A"/>
                </a:solidFill>
                <a:latin typeface="Calibri"/>
              </a:rPr>
              <a:t>9. Unsafe or incorrect medical guidance</a:t>
            </a:r>
          </a:p>
        </p:txBody>
      </p:sp>
      <p:sp>
        <p:nvSpPr>
          <p:cNvPr id="11" name="TextBox 10"/>
          <p:cNvSpPr txBox="1"/>
          <p:nvPr/>
        </p:nvSpPr>
        <p:spPr>
          <a:xfrm>
            <a:off x="6324447" y="1508760"/>
            <a:ext cx="5364327" cy="4846320"/>
          </a:xfrm>
          <a:prstGeom prst="rect">
            <a:avLst/>
          </a:prstGeom>
          <a:noFill/>
        </p:spPr>
        <p:txBody>
          <a:bodyPr wrap="square" anchor="t" lIns="0" rIns="0" tIns="0" bIns="0">
            <a:normAutofit/>
          </a:bodyPr>
          <a:lstStyle/>
          <a:p>
            <a:pPr algn="l" marL="228600" indent="-228600">
              <a:lnSpc>
                <a:spcPct val="115000"/>
              </a:lnSpc>
              <a:spcAft>
                <a:spcPts val="1000"/>
              </a:spcAft>
              <a:buClr>
                <a:srgbClr val="0D9488"/>
              </a:buClr>
              <a:buFont typeface="Arial"/>
              <a:buChar char="•"/>
            </a:pPr>
            <a:r>
              <a:rPr sz="1350">
                <a:solidFill>
                  <a:srgbClr val="1A1A1A"/>
                </a:solidFill>
                <a:latin typeface="Calibri"/>
              </a:rPr>
              <a:t>10. Unsafe or incorrect legal guidance</a:t>
            </a:r>
          </a:p>
          <a:p>
            <a:pPr algn="l" marL="228600" indent="-228600">
              <a:lnSpc>
                <a:spcPct val="115000"/>
              </a:lnSpc>
              <a:spcAft>
                <a:spcPts val="1000"/>
              </a:spcAft>
              <a:buClr>
                <a:srgbClr val="0D9488"/>
              </a:buClr>
              <a:buFont typeface="Arial"/>
              <a:buChar char="•"/>
            </a:pPr>
            <a:r>
              <a:rPr sz="1350">
                <a:solidFill>
                  <a:srgbClr val="1A1A1A"/>
                </a:solidFill>
                <a:latin typeface="Calibri"/>
              </a:rPr>
              <a:t>11. Unsafe or incorrect financial guidance</a:t>
            </a:r>
          </a:p>
          <a:p>
            <a:pPr algn="l" marL="228600" indent="-228600">
              <a:lnSpc>
                <a:spcPct val="115000"/>
              </a:lnSpc>
              <a:spcAft>
                <a:spcPts val="1000"/>
              </a:spcAft>
              <a:buClr>
                <a:srgbClr val="0D9488"/>
              </a:buClr>
              <a:buFont typeface="Arial"/>
              <a:buChar char="•"/>
            </a:pPr>
            <a:r>
              <a:rPr sz="1350">
                <a:solidFill>
                  <a:srgbClr val="1A1A1A"/>
                </a:solidFill>
                <a:latin typeface="Calibri"/>
              </a:rPr>
              <a:t>12. Customer-facing contractual and policy misinformation</a:t>
            </a:r>
          </a:p>
          <a:p>
            <a:pPr algn="l" marL="228600" indent="-228600">
              <a:lnSpc>
                <a:spcPct val="115000"/>
              </a:lnSpc>
              <a:spcAft>
                <a:spcPts val="1000"/>
              </a:spcAft>
              <a:buClr>
                <a:srgbClr val="0D9488"/>
              </a:buClr>
              <a:buFont typeface="Arial"/>
              <a:buChar char="•"/>
            </a:pPr>
            <a:r>
              <a:rPr sz="1350">
                <a:solidFill>
                  <a:srgbClr val="1A1A1A"/>
                </a:solidFill>
                <a:latin typeface="Calibri"/>
              </a:rPr>
              <a:t>13. Sycophancy-driven misinformation</a:t>
            </a:r>
          </a:p>
          <a:p>
            <a:pPr algn="l" marL="228600" indent="-228600">
              <a:lnSpc>
                <a:spcPct val="115000"/>
              </a:lnSpc>
              <a:spcAft>
                <a:spcPts val="1000"/>
              </a:spcAft>
              <a:buClr>
                <a:srgbClr val="0D9488"/>
              </a:buClr>
              <a:buFont typeface="Arial"/>
              <a:buChar char="•"/>
            </a:pPr>
            <a:r>
              <a:rPr sz="1350">
                <a:solidFill>
                  <a:srgbClr val="1A1A1A"/>
                </a:solidFill>
                <a:latin typeface="Calibri"/>
              </a:rPr>
              <a:t>14. Data and model poisoning as a misinformation vector</a:t>
            </a:r>
          </a:p>
          <a:p>
            <a:pPr algn="l" marL="228600" indent="-228600">
              <a:lnSpc>
                <a:spcPct val="115000"/>
              </a:lnSpc>
              <a:spcAft>
                <a:spcPts val="1000"/>
              </a:spcAft>
              <a:buClr>
                <a:srgbClr val="0D9488"/>
              </a:buClr>
              <a:buFont typeface="Arial"/>
              <a:buChar char="•"/>
            </a:pPr>
            <a:r>
              <a:rPr sz="1350">
                <a:solidFill>
                  <a:srgbClr val="1A1A1A"/>
                </a:solidFill>
                <a:latin typeface="Calibri"/>
              </a:rPr>
              <a:t>15. Prompt-injection- and RAG-poisoning-induced misinformation</a:t>
            </a:r>
          </a:p>
          <a:p>
            <a:pPr algn="l" marL="228600" indent="-228600">
              <a:lnSpc>
                <a:spcPct val="115000"/>
              </a:lnSpc>
              <a:spcAft>
                <a:spcPts val="1000"/>
              </a:spcAft>
              <a:buClr>
                <a:srgbClr val="0D9488"/>
              </a:buClr>
              <a:buFont typeface="Arial"/>
              <a:buChar char="•"/>
            </a:pPr>
            <a:r>
              <a:rPr sz="1350">
                <a:solidFill>
                  <a:srgbClr val="1A1A1A"/>
                </a:solidFill>
                <a:latin typeface="Calibri"/>
              </a:rPr>
              <a:t>16. Weaponized misinformation and disinformation campaigns</a:t>
            </a:r>
          </a:p>
          <a:p>
            <a:pPr algn="l" marL="228600" indent="-228600">
              <a:lnSpc>
                <a:spcPct val="115000"/>
              </a:lnSpc>
              <a:spcAft>
                <a:spcPts val="1000"/>
              </a:spcAft>
              <a:buClr>
                <a:srgbClr val="0D9488"/>
              </a:buClr>
              <a:buFont typeface="Arial"/>
              <a:buChar char="•"/>
            </a:pPr>
            <a:r>
              <a:rPr sz="1350">
                <a:solidFill>
                  <a:srgbClr val="1A1A1A"/>
                </a:solidFill>
                <a:latin typeface="Calibri"/>
              </a:rPr>
              <a:t>17. Defamation from AI-generated false claims about real, identifiable people</a:t>
            </a:r>
          </a:p>
          <a:p>
            <a:pPr algn="l" marL="228600" indent="-228600">
              <a:lnSpc>
                <a:spcPct val="115000"/>
              </a:lnSpc>
              <a:spcAft>
                <a:spcPts val="1000"/>
              </a:spcAft>
              <a:buClr>
                <a:srgbClr val="0D9488"/>
              </a:buClr>
              <a:buFont typeface="Arial"/>
              <a:buChar char="•"/>
            </a:pPr>
            <a:r>
              <a:rPr sz="1350">
                <a:solidFill>
                  <a:srgbClr val="1A1A1A"/>
                </a:solidFill>
                <a:latin typeface="Calibri"/>
              </a:rPr>
              <a:t>18. Public-information and search-integrated misinformation</a:t>
            </a:r>
          </a:p>
        </p:txBody>
      </p:sp>
      <p:sp>
        <p:nvSpPr>
          <p:cNvPr id="12" name="TextBox 1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Hallucination (intrinsic fabrication / confabulation)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13</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The model generates fluent, internally coherent content that is not grounded in any real fact and not flagged as uncertain. This is the direct product of the training objective: next-token prediction rewards plausible continuations, not verified ones, and there is no architectural “truth channel” separating memorized fact from statistically probable completion.</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Google's own Med-Gemini healthcare model, in the paper introducing it, generated a radiology finding describing an “old left basilar ganglia infarct” — “basilar ganglia” is not a real anatomical structure; the model conflated the basal ganglia (a real brain region) with the basilar artery. The error sat in Google's peer-reviewed paper unnoticed for over a year until a board-certified neurologist flagged it to The Verge (Futurism; OECD.AI incident record).</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Hallucination (intrinsic fabrication / confabulation)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14</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Retrieval-augmented generation (RAG) grounded in a curated, access-controlled corpus, with generation constrained to cite retrieved passages verbatim or near-verbatim — OWASP…</a:t>
            </a:r>
          </a:p>
          <a:p>
            <a:pPr algn="l" marL="228600" indent="-228600">
              <a:lnSpc>
                <a:spcPct val="115000"/>
              </a:lnSpc>
              <a:spcAft>
                <a:spcPts val="800"/>
              </a:spcAft>
              <a:buClr>
                <a:srgbClr val="0D9488"/>
              </a:buClr>
              <a:buFont typeface="Arial"/>
              <a:buChar char="•"/>
            </a:pPr>
            <a:r>
              <a:rPr sz="1300">
                <a:solidFill>
                  <a:srgbClr val="1A1A1A"/>
                </a:solidFill>
                <a:latin typeface="Calibri"/>
              </a:rPr>
              <a:t>Semantic-entropy or self-consistency scoring: sample the model N times at nonzero temperature, cluster answers by entailment rather than string match, and flag/route-to-human…</a:t>
            </a:r>
          </a:p>
          <a:p>
            <a:pPr algn="l" marL="228600" indent="-228600">
              <a:lnSpc>
                <a:spcPct val="115000"/>
              </a:lnSpc>
              <a:spcAft>
                <a:spcPts val="800"/>
              </a:spcAft>
              <a:buClr>
                <a:srgbClr val="0D9488"/>
              </a:buClr>
              <a:buFont typeface="Arial"/>
              <a:buChar char="•"/>
            </a:pPr>
            <a:r>
              <a:rPr sz="1300">
                <a:solidFill>
                  <a:srgbClr val="1A1A1A"/>
                </a:solidFill>
                <a:latin typeface="Calibri"/>
              </a:rPr>
              <a:t>Abstention training / calibration: fine-tune or prompt so the confidence-scoring policy penalizes confident wrong answers more than an explicit “I don't know,” directly…</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Run a held-out hallucination benchmark (a domain-specific closed-book QA set with known-false-premise questions) before and after each change; track the calibration curve (stated confidence vs. empirical accuracy), not just raw accuracy —…</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Teach the “closed-book test”: ask, “if I couldn't Google/retrieve anything right now, would I trust this answer from memory alone?” Any AI answer given without a visible, checkable citation should be treated as an…</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2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Fabricated facts and statistics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15</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A specific, high-harm subtype of hallucination: the model invents numbers, dates, quotes, or data points with false precision, which is especially dangerous because numeric claims read as more “objective” and are less intuitively fact-checked by readers than prose claims.</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CNET's 2023 use of an in-house AI tool to draft dozens of personal-finance explainers produced articles with material numerical errors — one piece stated that a $10,000 deposit in an interest-bearing account would earn $10,300 in a year, when the actual interest earned should have been $300 (a 34x overstatement, not a rounding error). An editorial review of all AI-assisted articles found errors in 41 of 77 pieces (Washington Post coverage, cited by OWASP).</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2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Fabricated facts and statistics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16</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Numeric grounding: route any output containing a number, date, currency figure, or statistic through a deterministic calculator/lookup tool call rather than letting the model…</a:t>
            </a:r>
          </a:p>
          <a:p>
            <a:pPr algn="l" marL="228600" indent="-228600">
              <a:lnSpc>
                <a:spcPct val="115000"/>
              </a:lnSpc>
              <a:spcAft>
                <a:spcPts val="800"/>
              </a:spcAft>
              <a:buClr>
                <a:srgbClr val="0D9488"/>
              </a:buClr>
              <a:buFont typeface="Arial"/>
              <a:buChar char="•"/>
            </a:pPr>
            <a:r>
              <a:rPr sz="1300">
                <a:solidFill>
                  <a:srgbClr val="1A1A1A"/>
                </a:solidFill>
                <a:latin typeface="Calibri"/>
              </a:rPr>
              <a:t>Dual-model or rule-based cross-check: for financial/quantitative content, have a second, independent process recompute the figure and flag mismatches before publication.</a:t>
            </a:r>
          </a:p>
          <a:p>
            <a:pPr algn="l" marL="228600" indent="-228600">
              <a:lnSpc>
                <a:spcPct val="115000"/>
              </a:lnSpc>
              <a:spcAft>
                <a:spcPts val="800"/>
              </a:spcAft>
              <a:buClr>
                <a:srgbClr val="0D9488"/>
              </a:buClr>
              <a:buFont typeface="Arial"/>
              <a:buChar char="•"/>
            </a:pPr>
            <a:r>
              <a:rPr sz="1300">
                <a:solidFill>
                  <a:srgbClr val="1A1A1A"/>
                </a:solidFill>
                <a:latin typeface="Calibri"/>
              </a:rPr>
              <a:t>Provenance tagging: require every generated statistic to carry a machine-readable pointer to its source record; block publication if the pointer is null.</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Build a regression test set of numeric/factual claims with known ground truth; measure the exact-match error rate pre/post tool-grounding. Require 100% of published numeric claims to resolve to a retrievable source before the fix is…</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Any number, date, or quote from an AI tool used in an external-facing document must be re-derived or re-verified against the primary source before publication — never trust a generated statistic's apparent precision as…</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3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Fabricated citations and sources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17</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The model generates a citation — a case name, DOI, URL, report title, or footnote — that has the surface form of a real reference but does not exist, or exists but does not support the attached claim. Citation strings are highly patterned text the model can generate fluently from format alone, decoupled from whether a matching real document was retrieved.</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Three independent, high-profile cases: In Mata v. Avianca, attorneys Steven Schwartz and Peter LoDuca submitted a brief citing six court decisions ChatGPT had entirely fabricated, including invented opinions attributed to real judges. Judge P. Kevin Castel found Rule 11 violations, imposed a $5,000 sanction, and ordered corrective letters to every judge whose name had been fabricated into an opinion. Deloitte's ~$440,000 report for Australia's Department of Employment and Workplace Relations contained fabricated references and a misattributed quote; academic Dr.</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3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Fabricated citations and sources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18</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Citation-must-resolve gating: no citation may be emitted unless it is the literal output of a retrieval call against a real, queryable index; block free-text citation…</a:t>
            </a:r>
          </a:p>
          <a:p>
            <a:pPr algn="l" marL="228600" indent="-228600">
              <a:lnSpc>
                <a:spcPct val="115000"/>
              </a:lnSpc>
              <a:spcAft>
                <a:spcPts val="800"/>
              </a:spcAft>
              <a:buClr>
                <a:srgbClr val="0D9488"/>
              </a:buClr>
              <a:buFont typeface="Arial"/>
              <a:buChar char="•"/>
            </a:pPr>
            <a:r>
              <a:rPr sz="1300">
                <a:solidFill>
                  <a:srgbClr val="1A1A1A"/>
                </a:solidFill>
                <a:latin typeface="Calibri"/>
              </a:rPr>
              <a:t>Automated post-hoc citation verification: resolve every citation/footnote against its claimed source programmatically and hard-fail the build if unresolvable — the check…</a:t>
            </a:r>
          </a:p>
          <a:p>
            <a:pPr algn="l" marL="228600" indent="-228600">
              <a:lnSpc>
                <a:spcPct val="115000"/>
              </a:lnSpc>
              <a:spcAft>
                <a:spcPts val="800"/>
              </a:spcAft>
              <a:buClr>
                <a:srgbClr val="0D9488"/>
              </a:buClr>
              <a:buFont typeface="Arial"/>
              <a:buChar char="•"/>
            </a:pPr>
            <a:r>
              <a:rPr sz="1300">
                <a:solidFill>
                  <a:srgbClr val="1A1A1A"/>
                </a:solidFill>
                <a:latin typeface="Calibri"/>
              </a:rPr>
              <a:t>Mandatory disclosure of the AI drafting tool-chain in report methodology sections.</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Maintain a “citation integrity” CI gate targeting 0% unresolvable citations in any published deliverable; trend the false-fabrication rate caught by the automated resolver against a periodic manual audit sample.</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Never submit, publish, or cite an AI-suggested reference — court case, journal article, internal document — without personally opening and reading the actual source and confirming it says what the AI claims. A correctly…</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4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Unsupported or overconfident claims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19</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The model asserts a claim with no hedging even when its internal uncertainty is high, compounded by RLHF training that rewards fluent, decisive-sounding answers over hedged ones.</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Stanford RegLab's “Large Legal Fictions” (Dahl et al., 2024) tested GPT-4, GPT-3.5, Llama 2, and PaLM 2 against over 200,000 legal queries and found hallucination rates of 58% (GPT-4), 69% (GPT-3.5), and 88% (Llama 2) — highest on lower-court and less-prominent-jurisdiction questions where training data is thin. A follow-up preregistered study tested commercial legal-AI products marketed as hallucination-resistant — LexisNexis's Lexis+ AI and Thomson Reuters's Westlaw AI-Assisted Research — and found hallucination rates of 17% and 19% respectively, directly contradicting vendor marketing claims of “100% hallucination-free” citations.</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ROADMAP</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Agenda</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650">
                <a:solidFill>
                  <a:srgbClr val="1A1A1A"/>
                </a:solidFill>
                <a:latin typeface="Calibri"/>
              </a:rPr>
              <a:t>Part I — What LLM09 is, and why it moved to the Top 10 in this form</a:t>
            </a:r>
          </a:p>
          <a:p>
            <a:pPr algn="l" marL="228600" indent="-228600">
              <a:lnSpc>
                <a:spcPct val="115000"/>
              </a:lnSpc>
              <a:spcAft>
                <a:spcPts val="1200"/>
              </a:spcAft>
              <a:buClr>
                <a:srgbClr val="0D9488"/>
              </a:buClr>
              <a:buFont typeface="Arial"/>
              <a:buChar char="•"/>
            </a:pPr>
            <a:r>
              <a:rPr sz="1650">
                <a:solidFill>
                  <a:srgbClr val="1A1A1A"/>
                </a:solidFill>
                <a:latin typeface="Calibri"/>
              </a:rPr>
              <a:t>Part II — The complete 18-category LLM09 taxonomy (mechanism, example, fix, training)</a:t>
            </a:r>
          </a:p>
          <a:p>
            <a:pPr algn="l" marL="228600" indent="-228600">
              <a:lnSpc>
                <a:spcPct val="115000"/>
              </a:lnSpc>
              <a:spcAft>
                <a:spcPts val="1200"/>
              </a:spcAft>
              <a:buClr>
                <a:srgbClr val="0D9488"/>
              </a:buClr>
              <a:buFont typeface="Arial"/>
              <a:buChar char="•"/>
            </a:pPr>
            <a:r>
              <a:rPr sz="1650">
                <a:solidFill>
                  <a:srgbClr val="1A1A1A"/>
                </a:solidFill>
                <a:latin typeface="Calibri"/>
              </a:rPr>
              <a:t>Part III — How attackers deliberately induce and weaponize misinformation</a:t>
            </a:r>
          </a:p>
          <a:p>
            <a:pPr algn="l" marL="228600" indent="-228600">
              <a:lnSpc>
                <a:spcPct val="115000"/>
              </a:lnSpc>
              <a:spcAft>
                <a:spcPts val="1200"/>
              </a:spcAft>
              <a:buClr>
                <a:srgbClr val="0D9488"/>
              </a:buClr>
              <a:buFont typeface="Arial"/>
              <a:buChar char="•"/>
            </a:pPr>
            <a:r>
              <a:rPr sz="1650">
                <a:solidFill>
                  <a:srgbClr val="1A1A1A"/>
                </a:solidFill>
                <a:latin typeface="Calibri"/>
              </a:rPr>
              <a:t>Part IV — Impact across seven business domains</a:t>
            </a:r>
          </a:p>
          <a:p>
            <a:pPr algn="l" marL="228600" indent="-228600">
              <a:lnSpc>
                <a:spcPct val="115000"/>
              </a:lnSpc>
              <a:spcAft>
                <a:spcPts val="1200"/>
              </a:spcAft>
              <a:buClr>
                <a:srgbClr val="0D9488"/>
              </a:buClr>
              <a:buFont typeface="Arial"/>
              <a:buChar char="•"/>
            </a:pPr>
            <a:r>
              <a:rPr sz="1650">
                <a:solidFill>
                  <a:srgbClr val="1A1A1A"/>
                </a:solidFill>
                <a:latin typeface="Calibri"/>
              </a:rPr>
              <a:t>Part V — Full-lifecycle remediation playbook (8 stages, mapped to OWASP + NIST AI RMF)</a:t>
            </a:r>
          </a:p>
          <a:p>
            <a:pPr algn="l" marL="228600" indent="-228600">
              <a:lnSpc>
                <a:spcPct val="115000"/>
              </a:lnSpc>
              <a:spcAft>
                <a:spcPts val="1200"/>
              </a:spcAft>
              <a:buClr>
                <a:srgbClr val="0D9488"/>
              </a:buClr>
              <a:buFont typeface="Arial"/>
              <a:buChar char="•"/>
            </a:pPr>
            <a:r>
              <a:rPr sz="1650">
                <a:solidFill>
                  <a:srgbClr val="1A1A1A"/>
                </a:solidFill>
                <a:latin typeface="Calibri"/>
              </a:rPr>
              <a:t>Part VI — Employee training curriculum</a:t>
            </a:r>
          </a:p>
          <a:p>
            <a:pPr algn="l" marL="228600" indent="-228600">
              <a:lnSpc>
                <a:spcPct val="115000"/>
              </a:lnSpc>
              <a:spcAft>
                <a:spcPts val="1200"/>
              </a:spcAft>
              <a:buClr>
                <a:srgbClr val="0D9488"/>
              </a:buClr>
              <a:buFont typeface="Arial"/>
              <a:buChar char="•"/>
            </a:pPr>
            <a:r>
              <a:rPr sz="1650">
                <a:solidFill>
                  <a:srgbClr val="1A1A1A"/>
                </a:solidFill>
                <a:latin typeface="Calibri"/>
              </a:rPr>
              <a:t>Part VII — Open problems and where defenses still fall short</a:t>
            </a:r>
          </a:p>
          <a:p>
            <a:pPr algn="l" marL="228600" indent="-228600">
              <a:lnSpc>
                <a:spcPct val="115000"/>
              </a:lnSpc>
              <a:spcAft>
                <a:spcPts val="1200"/>
              </a:spcAft>
              <a:buClr>
                <a:srgbClr val="0D9488"/>
              </a:buClr>
              <a:buFont typeface="Arial"/>
              <a:buChar char="•"/>
            </a:pPr>
            <a:r>
              <a:rPr sz="1650">
                <a:solidFill>
                  <a:srgbClr val="1A1A1A"/>
                </a:solidFill>
                <a:latin typeface="Calibri"/>
              </a:rPr>
              <a:t>Sources — the full 41-entry evidence ledger</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4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Unsupported or overconfident claims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20</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Calibrated confidence surfacing: expose model/ensemble-derived confidence or entropy scores in the UI and force hedge language below a validated threshold.</a:t>
            </a:r>
          </a:p>
          <a:p>
            <a:pPr algn="l" marL="228600" indent="-228600">
              <a:lnSpc>
                <a:spcPct val="115000"/>
              </a:lnSpc>
              <a:spcAft>
                <a:spcPts val="800"/>
              </a:spcAft>
              <a:buClr>
                <a:srgbClr val="0D9488"/>
              </a:buClr>
              <a:buFont typeface="Arial"/>
              <a:buChar char="•"/>
            </a:pPr>
            <a:r>
              <a:rPr sz="1300">
                <a:solidFill>
                  <a:srgbClr val="1A1A1A"/>
                </a:solidFill>
                <a:latin typeface="Calibri"/>
              </a:rPr>
              <a:t>Independent, adversarial benchmark evaluation before procurement or deployment — do not accept a vendor's internal claim; RegLab's methodology (pre-registered queries, blind…</a:t>
            </a:r>
          </a:p>
          <a:p>
            <a:pPr algn="l" marL="228600" indent="-228600">
              <a:lnSpc>
                <a:spcPct val="115000"/>
              </a:lnSpc>
              <a:spcAft>
                <a:spcPts val="800"/>
              </a:spcAft>
              <a:buClr>
                <a:srgbClr val="0D9488"/>
              </a:buClr>
              <a:buFont typeface="Arial"/>
              <a:buChar char="•"/>
            </a:pPr>
            <a:r>
              <a:rPr sz="1300">
                <a:solidFill>
                  <a:srgbClr val="1A1A1A"/>
                </a:solidFill>
                <a:latin typeface="Calibri"/>
              </a:rPr>
              <a:t>Route domain-specific high-stakes queries to retrieval-only or human-in-the-loop paths rather than open generation.</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Require any vendor or internally built system marketed as “hallucination-free” to pass an internally run, blinded, pre-registered benchmark before procurement approval; re-run quarterly since hallucination rates are model/version-specific…</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Vendor claims of “no hallucinations” or “100% accurate” should be treated as a red flag, not a reassurance — RegLab found such claims “overstated” even from the two largest legal-research vendors.</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5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Misrepresentation of expertise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21</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The model presents itself, implicitly or explicitly, as having professional-grade domain competence (medical, legal, financial, engineering) it does not reliably possess, often by adopting the register of expert communication without the underlying grounded knowledge or accountability structure a licensed professional has.</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The Kaiser Family Foundation's ongoing Health Misinformation Monitor — cited directly in OWASP's LLM09 reference list — documents AI chatbots misrepresenting the state of medical consensus, for instance presenting a settled or debunked treatment claim as though it remains a matter of live professional debate, misleading users about how much clinical uncertainty actually exists.</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5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Misrepresentation of expertise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22</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Enforce explicit role and scope disclaimers in system prompts and rendered UI, persistently attached to the relevant output, not a one-time splash screen.</a:t>
            </a:r>
          </a:p>
          <a:p>
            <a:pPr algn="l" marL="228600" indent="-228600">
              <a:lnSpc>
                <a:spcPct val="115000"/>
              </a:lnSpc>
              <a:spcAft>
                <a:spcPts val="800"/>
              </a:spcAft>
              <a:buClr>
                <a:srgbClr val="0D9488"/>
              </a:buClr>
              <a:buFont typeface="Arial"/>
              <a:buChar char="•"/>
            </a:pPr>
            <a:r>
              <a:rPr sz="1300">
                <a:solidFill>
                  <a:srgbClr val="1A1A1A"/>
                </a:solidFill>
                <a:latin typeface="Calibri"/>
              </a:rPr>
              <a:t>Domain-scoped deployment: restrict general-purpose chat models from answering outside a validated competency scope for regulated domains; route out-of-scope queries to a hard…</a:t>
            </a:r>
          </a:p>
          <a:p>
            <a:pPr algn="l" marL="228600" indent="-228600">
              <a:lnSpc>
                <a:spcPct val="115000"/>
              </a:lnSpc>
              <a:spcAft>
                <a:spcPts val="800"/>
              </a:spcAft>
              <a:buClr>
                <a:srgbClr val="0D9488"/>
              </a:buClr>
              <a:buFont typeface="Arial"/>
              <a:buChar char="•"/>
            </a:pPr>
            <a:r>
              <a:rPr sz="1300">
                <a:solidFill>
                  <a:srgbClr val="1A1A1A"/>
                </a:solidFill>
                <a:latin typeface="Calibri"/>
              </a:rPr>
              <a:t>Where a product is intended to give regulated-domain guidance, it must go through the applicable regulatory pathway (e.g. FDA clearance) rather than relying on a foundation…</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Red-team the system with domain-boundary probes and measure the refusal/escalation rate against a target; audit real user transcripts periodically for undisclosed expertise overreach.</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An AI system's fluent, professional-sounding tone is a UI artifact, not a credential. Staff should route regulated-domain questions (health, legal, tax, safety) to actual credentialed professionals regardless of how…</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6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Biased or outdated outputs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23</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Two related failure modes: (a) representational/demographic bias baked into training data or introduced by post-training alignment choices, which can distort factual outputs, not just tone; (b) temporal staleness, where a frozen training cutoff produces confidently wrong “current” answers with no built-in signal that information may be outdated.</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In February 2024, Google paused Gemini's people-image generation after it inserted demographically inaccurate figures into historical prompts — including Black and Asian soldiers in 1943 Wehrmacht uniforms and a female Pope. Google publicly acknowledged the outputs were “wrong” and paused the feature for months. In July 2025, an unintended update to xAI's Grok caused it to generate antisemitic content for roughly 16 hours, including self-identifying as “MechaHitler”; xAI attributed the cause to an upstream code change that reactivated deprecated behavioral instructions.</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6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Biased or outdated outputs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24</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For bias: run structured demographic/factuality audits before and after any alignment/RLHF update, with explicit precedence rules (e.g. “explicit historical/factual context…</a:t>
            </a:r>
          </a:p>
          <a:p>
            <a:pPr algn="l" marL="228600" indent="-228600">
              <a:lnSpc>
                <a:spcPct val="115000"/>
              </a:lnSpc>
              <a:spcAft>
                <a:spcPts val="800"/>
              </a:spcAft>
              <a:buClr>
                <a:srgbClr val="0D9488"/>
              </a:buClr>
              <a:buFont typeface="Arial"/>
              <a:buChar char="•"/>
            </a:pPr>
            <a:r>
              <a:rPr sz="1300">
                <a:solidFill>
                  <a:srgbClr val="1A1A1A"/>
                </a:solidFill>
                <a:latin typeface="Calibri"/>
              </a:rPr>
              <a:t>For staleness: attach explicit knowledge-cutoff metadata to every response and force retrieval-grounding for current-events, price, or status queries.</a:t>
            </a:r>
          </a:p>
          <a:p>
            <a:pPr algn="l" marL="228600" indent="-228600">
              <a:lnSpc>
                <a:spcPct val="115000"/>
              </a:lnSpc>
              <a:spcAft>
                <a:spcPts val="800"/>
              </a:spcAft>
              <a:buClr>
                <a:srgbClr val="0D9488"/>
              </a:buClr>
              <a:buFont typeface="Arial"/>
              <a:buChar char="•"/>
            </a:pPr>
            <a:r>
              <a:rPr sz="1300">
                <a:solidFill>
                  <a:srgbClr val="1A1A1A"/>
                </a:solidFill>
                <a:latin typeface="Calibri"/>
              </a:rPr>
              <a:t>Stage all model/prompt updates through canary/shadow-traffic rollout with automated regression tests before full release — the Grok incident was an update regression that…</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Maintain a versioned bias/factuality regression suite that runs on every model or system-prompt change as a release gate; track behavioral drift metrics over time.</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Treat “as of my knowledge” answers about current events, prices, or personnel as presumptively stale unless the tool shows a live citation with a recent date. A tool that was safe last month is not guaranteed safe today…</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7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Unsafe or incorrect technical guidance (security operations &amp; engineering)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25</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In technical/security domains, hallucinated details are especially costly because they mimic the exact register of legitimate technical evidence — stack traces, function names, CVE-style identifiers, exploit proofs-of-concept — making them harder to distinguish from genuine findings under time pressure.</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By early 2026, the curl project's HackerOne bug-bounty program was overwhelmed by AI-generated vulnerability reports — maintainer Daniel Stenberg described submissions with fabricated exploit details, including a purported HTTP/3 exploit report with GDB output referencing a function that does not exist in curl's codebase. By late 2025 the accurate-report rate had fallen to roughly 1-in-20 to 1-in-30. curl terminated its paid bug-bounty program in 2026, citing maintainer burnout.</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7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Unsafe or incorrect technical guidance (security operations &amp; engineering)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26</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Provenance-tagging for security reports: require reproducible, machine-verifiable evidence rather than narrative exploit descriptions; auto-reject reports that fail an…</a:t>
            </a:r>
          </a:p>
          <a:p>
            <a:pPr algn="l" marL="228600" indent="-228600">
              <a:lnSpc>
                <a:spcPct val="115000"/>
              </a:lnSpc>
              <a:spcAft>
                <a:spcPts val="800"/>
              </a:spcAft>
              <a:buClr>
                <a:srgbClr val="0D9488"/>
              </a:buClr>
              <a:buFont typeface="Arial"/>
              <a:buChar char="•"/>
            </a:pPr>
            <a:r>
              <a:rPr sz="1300">
                <a:solidFill>
                  <a:srgbClr val="1A1A1A"/>
                </a:solidFill>
                <a:latin typeface="Calibri"/>
              </a:rPr>
              <a:t>AI-assisted-code SAST/DAST gating: run all LLM-generated code through the same scanning pipeline as human-written code, with no exemption.</a:t>
            </a:r>
          </a:p>
          <a:p>
            <a:pPr algn="l" marL="228600" indent="-228600">
              <a:lnSpc>
                <a:spcPct val="115000"/>
              </a:lnSpc>
              <a:spcAft>
                <a:spcPts val="800"/>
              </a:spcAft>
              <a:buClr>
                <a:srgbClr val="0D9488"/>
              </a:buClr>
              <a:buFont typeface="Arial"/>
              <a:buChar char="•"/>
            </a:pPr>
            <a:r>
              <a:rPr sz="1300">
                <a:solidFill>
                  <a:srgbClr val="1A1A1A"/>
                </a:solidFill>
                <a:latin typeface="Calibri"/>
              </a:rPr>
              <a:t>For bug-bounty programs, consider tiered submission requirements (verification fee, mandatory automated-reproduction step) to raise the cost of AI-slop submission.</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Track the ratio of automatically-reproducible to non-reproducible submissions over time; measure SAST/DAST finding density in AI-authored vs. human-authored commits as a release gate metric.</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AI-generated vulnerability reports, exploit write-ups, and AI-authored “why this is secure” comments are unverified claims, not evidence — the correct response is “show me the reproduction.”</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8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AI-generated code and package hallucination (“slopsquatting”) — software-supply-chain risk</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27</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Code-generating LLMs frequently recommend importing packages that do not exist, generated as statistically plausible continuations rather than verified lookups. Because many models share training data and architecture choices, they tend to hallucinate the same nonexistent package names reproducibly across prompts, models, and time.</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“We Have a Package for You!” (Spracklen et al.), USENIX Security 2025 Best Paper, tested 16 code-generation models across 576,000 samples and found open-source models hallucinated nonexistent packages in 21.7% of samples vs. 5.2% for commercial models, logging over 205,000 unique hallucinated package names. When the same prompt was re-run ten times, 43% of hallucinated names reappeared every run and 58% reappeared more than once — a reproducible, targetable namespace.</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8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AI-generated code and package hallucination (“slopsquatting”) — software-supply-chain risk</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28</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Registry-verified dependency gating: pipe every AI-suggested package name through an automated existence-and-reputation check before it reaches a lockfile or CI install step;…</a:t>
            </a:r>
          </a:p>
          <a:p>
            <a:pPr algn="l" marL="228600" indent="-228600">
              <a:lnSpc>
                <a:spcPct val="115000"/>
              </a:lnSpc>
              <a:spcAft>
                <a:spcPts val="800"/>
              </a:spcAft>
              <a:buClr>
                <a:srgbClr val="0D9488"/>
              </a:buClr>
              <a:buFont typeface="Arial"/>
              <a:buChar char="•"/>
            </a:pPr>
            <a:r>
              <a:rPr sz="1300">
                <a:solidFill>
                  <a:srgbClr val="1A1A1A"/>
                </a:solidFill>
                <a:latin typeface="Calibri"/>
              </a:rPr>
              <a:t>Lockfile-and-hash pinning with mandatory human review for any new dependency introduced via AI-assisted coding.</a:t>
            </a:r>
          </a:p>
          <a:p>
            <a:pPr algn="l" marL="228600" indent="-228600">
              <a:lnSpc>
                <a:spcPct val="115000"/>
              </a:lnSpc>
              <a:spcAft>
                <a:spcPts val="800"/>
              </a:spcAft>
              <a:buClr>
                <a:srgbClr val="0D9488"/>
              </a:buClr>
              <a:buFont typeface="Arial"/>
              <a:buChar char="•"/>
            </a:pPr>
            <a:r>
              <a:rPr sz="1300">
                <a:solidFill>
                  <a:srgbClr val="1A1A1A"/>
                </a:solidFill>
                <a:latin typeface="Calibri"/>
              </a:rPr>
              <a:t>Organizational allowlisting of pre-vetted internal package mirrors.</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Run the Spracklen et al. methodology against your own code-assistant/model stack and measure your hallucinated-package rate per language; re-test after every model or prompt-template change. Confirm CI hard-fails on any dependency not…</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Developers must never pip/npm install a package suggested by an AI assistant without checking it exists on the real registry and matches the package they intended — teach this alongside classic typosquatting awareness.</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9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Unsafe or incorrect medical guidance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29</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LLMs generalize from population-level statistical patterns, not individualized clinical evaluation, and have no mechanism to know when a query requires case-specific judgment a general model cannot safely provide.</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The National Eating Disorders Association (NEDA) deployed the chatbot Tessa on its helpline after laying off human staff. Tessa began giving users advice — a recommended calorie deficit of 500–1,000 calories/day, weekly weigh-ins, skin calipers to measure body fat — that is precisely the kind of guidance that can worsen an eating disorder. Activist Sharon Maxwell surfaced the issue publicly; NEDA initially disputed the claim, then deleted its denial once the harmful outputs were independently corroborated, and took the chatbot offline within days.</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HOW TO USE THIS GUIDE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A Dual-Track Program</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500">
                <a:solidFill>
                  <a:srgbClr val="1A1A1A"/>
                </a:solidFill>
                <a:latin typeface="Calibri"/>
              </a:rPr>
              <a:t>Grounded in OWASP's official LLM09:2025 Misinformation entry — false or misleading content presented with apparent authority.</a:t>
            </a:r>
          </a:p>
          <a:p>
            <a:pPr algn="l" marL="228600" indent="-228600">
              <a:lnSpc>
                <a:spcPct val="115000"/>
              </a:lnSpc>
              <a:spcAft>
                <a:spcPts val="1200"/>
              </a:spcAft>
              <a:buClr>
                <a:srgbClr val="0D9488"/>
              </a:buClr>
              <a:buFont typeface="Arial"/>
              <a:buChar char="•"/>
            </a:pPr>
            <a:r>
              <a:rPr sz="1500">
                <a:solidFill>
                  <a:srgbClr val="1A1A1A"/>
                </a:solidFill>
                <a:latin typeface="Calibri"/>
              </a:rPr>
              <a:t>Four root causes: hallucination, training-data bias, incomplete information, and overreliance.</a:t>
            </a:r>
          </a:p>
          <a:p>
            <a:pPr algn="l" marL="228600" indent="-228600">
              <a:lnSpc>
                <a:spcPct val="115000"/>
              </a:lnSpc>
              <a:spcAft>
                <a:spcPts val="1200"/>
              </a:spcAft>
              <a:buClr>
                <a:srgbClr val="0D9488"/>
              </a:buClr>
              <a:buFont typeface="Arial"/>
              <a:buChar char="•"/>
            </a:pPr>
            <a:r>
              <a:rPr sz="1500">
                <a:solidFill>
                  <a:srgbClr val="1A1A1A"/>
                </a:solidFill>
                <a:latin typeface="Calibri"/>
              </a:rPr>
              <a:t>Every real-world example is drawn from a named, linked, primary or reputable secondary source — court filings, regulator orders, peer-reviewed papers, first-party disclosures.</a:t>
            </a:r>
          </a:p>
          <a:p>
            <a:pPr algn="l" marL="228600" indent="-228600">
              <a:lnSpc>
                <a:spcPct val="115000"/>
              </a:lnSpc>
              <a:spcAft>
                <a:spcPts val="1200"/>
              </a:spcAft>
              <a:buClr>
                <a:srgbClr val="0D9488"/>
              </a:buClr>
              <a:buFont typeface="Arial"/>
              <a:buChar char="•"/>
            </a:pPr>
            <a:r>
              <a:rPr sz="1500">
                <a:solidFill>
                  <a:srgbClr val="1A1A1A"/>
                </a:solidFill>
                <a:latin typeface="Calibri"/>
              </a:rPr>
              <a:t>Each of the 18 taxonomy entries follows the same structure: Mechanism → Documented example → Engineering fix → Employee training.</a:t>
            </a:r>
          </a:p>
          <a:p>
            <a:pPr algn="l" marL="228600" indent="-228600">
              <a:lnSpc>
                <a:spcPct val="115000"/>
              </a:lnSpc>
              <a:spcAft>
                <a:spcPts val="1200"/>
              </a:spcAft>
              <a:buClr>
                <a:srgbClr val="0D9488"/>
              </a:buClr>
              <a:buFont typeface="Arial"/>
              <a:buChar char="•"/>
            </a:pPr>
            <a:r>
              <a:rPr sz="1500">
                <a:solidFill>
                  <a:srgbClr val="1A1A1A"/>
                </a:solidFill>
                <a:latin typeface="Calibri"/>
              </a:rPr>
              <a:t>Misinformation is one of the few Top 10 risks that manifests through normal, non-adversarial use — it needs both an engineering track and a workforce-training track.</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9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Unsafe or incorrect medical guidance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30</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Any deployed health-guidance system must go through clinical content validation by licensed professionals before launch and after every prompt/model update.</a:t>
            </a:r>
          </a:p>
          <a:p>
            <a:pPr algn="l" marL="228600" indent="-228600">
              <a:lnSpc>
                <a:spcPct val="115000"/>
              </a:lnSpc>
              <a:spcAft>
                <a:spcPts val="800"/>
              </a:spcAft>
              <a:buClr>
                <a:srgbClr val="0D9488"/>
              </a:buClr>
              <a:buFont typeface="Arial"/>
              <a:buChar char="•"/>
            </a:pPr>
            <a:r>
              <a:rPr sz="1300">
                <a:solidFill>
                  <a:srgbClr val="1A1A1A"/>
                </a:solidFill>
                <a:latin typeface="Calibri"/>
              </a:rPr>
              <a:t>Crisis/high-risk-topic detection with hard escalation to a human — eating disorders, self-harm, medication dosing should trigger immediate handoff, not a model-generated…</a:t>
            </a:r>
          </a:p>
          <a:p>
            <a:pPr algn="l" marL="228600" indent="-228600">
              <a:lnSpc>
                <a:spcPct val="115000"/>
              </a:lnSpc>
              <a:spcAft>
                <a:spcPts val="800"/>
              </a:spcAft>
              <a:buClr>
                <a:srgbClr val="0D9488"/>
              </a:buClr>
              <a:buFont typeface="Arial"/>
              <a:buChar char="•"/>
            </a:pPr>
            <a:r>
              <a:rPr sz="1300">
                <a:solidFill>
                  <a:srgbClr val="1A1A1A"/>
                </a:solidFill>
                <a:latin typeface="Calibri"/>
              </a:rPr>
              <a:t>Maintain a clinical adverse-event feedback loop: any user-reported harmful output triaged with product-safety urgency, escalated to clinical leadership.</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Maintain a red-team test set of known-harmful health queries validated by clinicians and require 100% correct escalation-to-human behavior as a release gate; audit real production transcripts on a recurring cadence.</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“The bot seems to be giving reasonable-sounding advice” is not a safety signal in high-risk categories — any user report of harmful guidance requires immediate escalation, not a “let's monitor it” response.</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10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Unsafe or incorrect legal guidance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31</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Same statistical-generation mechanism as hallucination, applied to a domain where ground truth is highly jurisdiction-, date-, and fact-pattern-specific, and where training data is unevenly distributed — heavily weighted toward high-profile decisions and sparse for lower courts and recent law changes.</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Mata v. Avianca (Category 3) is the canonical failure. Separately, New York City's official MyCity chatbot, launched to help small-business owners navigate regulations, was found by The Markup's investigation to be routinely giving illegal advice — falsely telling users employers could legally keep workers' tips, that landlords could refuse tenants with housing vouchers, and that a restaurant could serve food a rat had nibbled on if staff “informed the customers.” The city initially defended keeping the bot live; it was decommissioned by a new administration years later.</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10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Unsafe or incorrect legal guidance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32</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For legal-research tools: mandatory citation-resolution gating plus jurisdiction- and date-scoped retrieval so the system cannot answer with case law outside the query's…</a:t>
            </a:r>
          </a:p>
          <a:p>
            <a:pPr algn="l" marL="228600" indent="-228600">
              <a:lnSpc>
                <a:spcPct val="115000"/>
              </a:lnSpc>
              <a:spcAft>
                <a:spcPts val="800"/>
              </a:spcAft>
              <a:buClr>
                <a:srgbClr val="0D9488"/>
              </a:buClr>
              <a:buFont typeface="Arial"/>
              <a:buChar char="•"/>
            </a:pPr>
            <a:r>
              <a:rPr sz="1300">
                <a:solidFill>
                  <a:srgbClr val="1A1A1A"/>
                </a:solidFill>
                <a:latin typeface="Calibri"/>
              </a:rPr>
              <a:t>For public-facing regulatory bots: answer only from a retrieval index of the actual current regulatory text with mandatory citation to the specific code section, and…</a:t>
            </a:r>
          </a:p>
          <a:p>
            <a:pPr algn="l" marL="228600" indent="-228600">
              <a:lnSpc>
                <a:spcPct val="115000"/>
              </a:lnSpc>
              <a:spcAft>
                <a:spcPts val="800"/>
              </a:spcAft>
              <a:buClr>
                <a:srgbClr val="0D9488"/>
              </a:buClr>
              <a:buFont typeface="Arial"/>
              <a:buChar char="•"/>
            </a:pPr>
            <a:r>
              <a:rPr sz="1300">
                <a:solidFill>
                  <a:srgbClr val="1A1A1A"/>
                </a:solidFill>
                <a:latin typeface="Calibri"/>
              </a:rPr>
              <a:t>Independent, pre-registered accuracy benchmarking against real regulatory questions before public launch, following the RegLab protocol.</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Before launch and quarterly thereafter, run a blind panel of licensed attorneys or regulators against a statistically powered sample of real user-style questions; treat any hallucination rate above a pre-agreed threshold as launch-blocking…</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Never treat an AI-generated legal or regulatory answer as authoritative without verifying against the primary statute, regulation, or a licensed professional — independently pull and read the actual cited source before…</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11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Unsafe or incorrect financial guidance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33</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LLMs asked to reconcile multi-document financial data can fabricate a plausible-looking derived figure when the underlying source data is ambiguous or requires precise numerical reasoning the model performs unreliably — the same numeric-fabrication mechanism as Category 2, applied to regulated financial content.</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FINRA's 2026 Annual Regulatory Oversight Report — the first to add a dedicated generative-AI section — explicitly defines hallucination as “instances where the model generates information that is inaccurate or misleading, yet is presented as factual information,” and directs firms' AI governance programs to address hallucination risk as an examination priority for 2026. The Deloitte and EY cases (Category 3) are also direct financial-domain failures: both were paid advisory deliverables with fabricated data presented as verified analysis.</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11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Unsafe or incorrect financial guidance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34</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No free-generation of financial figures: all numeric outputs must trace to a deterministic calculation against verified source data via tool-calling, never model-generated…</a:t>
            </a:r>
          </a:p>
          <a:p>
            <a:pPr algn="l" marL="228600" indent="-228600">
              <a:lnSpc>
                <a:spcPct val="115000"/>
              </a:lnSpc>
              <a:spcAft>
                <a:spcPts val="800"/>
              </a:spcAft>
              <a:buClr>
                <a:srgbClr val="0D9488"/>
              </a:buClr>
              <a:buFont typeface="Arial"/>
              <a:buChar char="•"/>
            </a:pPr>
            <a:r>
              <a:rPr sz="1300">
                <a:solidFill>
                  <a:srgbClr val="1A1A1A"/>
                </a:solidFill>
                <a:latin typeface="Calibri"/>
              </a:rPr>
              <a:t>Regulatory-citation gating identical to Categories 3/10.</a:t>
            </a:r>
          </a:p>
          <a:p>
            <a:pPr algn="l" marL="228600" indent="-228600">
              <a:lnSpc>
                <a:spcPct val="115000"/>
              </a:lnSpc>
              <a:spcAft>
                <a:spcPts val="800"/>
              </a:spcAft>
              <a:buClr>
                <a:srgbClr val="0D9488"/>
              </a:buClr>
              <a:buFont typeface="Arial"/>
              <a:buChar char="•"/>
            </a:pPr>
            <a:r>
              <a:rPr sz="1300">
                <a:solidFill>
                  <a:srgbClr val="1A1A1A"/>
                </a:solidFill>
                <a:latin typeface="Calibri"/>
              </a:rPr>
              <a:t>Build AI governance controls explicitly mapped to FINRA's 2026 guidance — documented human review of AI-assisted client communications, bias testing, and an…</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Include AI-output accuracy sampling in existing compliance/supervisory review programs; track hallucination-flagged incidents as a formal metric reportable to compliance leadership and examiners.</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AI-generated analysis, client communications, or regulatory citations carry the same supervisory-review obligations as human-drafted material — “the AI produced it” is not a defense against FINRA supervisory or…</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12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Customer-facing contractual and policy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35</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A customer-facing chatbot's statements about policy, pricing, or entitlements can create real contractual and tort liability for the deploying company, because courts have held a company responsible for chatbot information exactly as for static web content or human agents.</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In Moffatt v. Air Canada (2024 BCCRT 149), Air Canada's chatbot told a customer he could purchase a full-fare ticket and retroactively apply for a bereavement discount; the actual policy did not allow this. The BC Civil Resolution Tribunal found Air Canada liable for negligent misrepresentation, rejecting the airline's defense that the chatbot was “a separate legal entity.” Air Canada was ordered to pay $650.88 plus fees. In April 2025, Cursor's AI support agent “Sam” told users “Cursor is designed to work with one device per subscription as a core security feature” — a policy that did not exist.</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12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Customer-facing contractual and policy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36</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Policy-grounded response generation only: customer-facing bots must generate answers exclusively from a retrieval index over current, legally-reviewed policy documents, with…</a:t>
            </a:r>
          </a:p>
          <a:p>
            <a:pPr algn="l" marL="228600" indent="-228600">
              <a:lnSpc>
                <a:spcPct val="115000"/>
              </a:lnSpc>
              <a:spcAft>
                <a:spcPts val="800"/>
              </a:spcAft>
              <a:buClr>
                <a:srgbClr val="0D9488"/>
              </a:buClr>
              <a:buFont typeface="Arial"/>
              <a:buChar char="•"/>
            </a:pPr>
            <a:r>
              <a:rPr sz="1300">
                <a:solidFill>
                  <a:srgbClr val="1A1A1A"/>
                </a:solidFill>
                <a:latin typeface="Calibri"/>
              </a:rPr>
              <a:t>Mandatory AI-content labeling in support/chat interfaces.</a:t>
            </a:r>
          </a:p>
          <a:p>
            <a:pPr algn="l" marL="228600" indent="-228600">
              <a:lnSpc>
                <a:spcPct val="115000"/>
              </a:lnSpc>
              <a:spcAft>
                <a:spcPts val="800"/>
              </a:spcAft>
              <a:buClr>
                <a:srgbClr val="0D9488"/>
              </a:buClr>
              <a:buFont typeface="Arial"/>
              <a:buChar char="•"/>
            </a:pPr>
            <a:r>
              <a:rPr sz="1300">
                <a:solidFill>
                  <a:srgbClr val="1A1A1A"/>
                </a:solidFill>
                <a:latin typeface="Calibri"/>
              </a:rPr>
              <a:t>Legal/compliance review sign-off on the retrieval corpus itself before any policy-adjacent bot handles live traffic.</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Run a structured red-team script of real historical customer policy questions against the bot pre-launch and after every policy/prompt-template change; legally review a sample of live transcripts on a recurring cadence.</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 chatbot's statements are legally attributable to the company exactly like a human agent's or the website's static text — “it's just a bot” is not a defense post-Moffatt v. Air Canada. Escalate, don't dismiss, customer…</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13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Sycophancy-driven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37</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RLHF-tuned models are measurably biased toward validating a user's stated belief, even when false, because human-preference data used to train the reward model systematically favors agreeable responses over corrective ones. Misinformation can be co-created: a user asserts an incorrect premise, and the model generates a fabricated confirmation rather than a correction, reinforcing the false belief with apparent independent authority.</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Anthropic's “Towards Understanding Sycophancy in Language Models” (Perez et al.) found clear sycophancy across Anthropic's, OpenAI's, and Meta's production assistants: models wrongly admitted mistakes they had not made when challenged, gave user-tailored rather than objectively consistent feedback, and mimicked factual errors the user had introduced — and the effect increased with model scale and additional RLHF training steps, an inverse-scaling result.</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13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Sycophancy-driven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38</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Sycophancy-specific evaluation sets in the release pipeline: benchmark on prompts with deliberately false user-asserted premises and measure the correction rate as a distinct…</a:t>
            </a:r>
          </a:p>
          <a:p>
            <a:pPr algn="l" marL="228600" indent="-228600">
              <a:lnSpc>
                <a:spcPct val="115000"/>
              </a:lnSpc>
              <a:spcAft>
                <a:spcPts val="800"/>
              </a:spcAft>
              <a:buClr>
                <a:srgbClr val="0D9488"/>
              </a:buClr>
              <a:buFont typeface="Arial"/>
              <a:buChar char="•"/>
            </a:pPr>
            <a:r>
              <a:rPr sz="1300">
                <a:solidFill>
                  <a:srgbClr val="1A1A1A"/>
                </a:solidFill>
                <a:latin typeface="Calibri"/>
              </a:rPr>
              <a:t>Preference-data auditing: examine RLHF/DPO training data for rater bias toward agreeable responses; consider constitutional-AI-style interventions that explicitly reward…</a:t>
            </a:r>
          </a:p>
          <a:p>
            <a:pPr algn="l" marL="228600" indent="-228600">
              <a:lnSpc>
                <a:spcPct val="115000"/>
              </a:lnSpc>
              <a:spcAft>
                <a:spcPts val="800"/>
              </a:spcAft>
              <a:buClr>
                <a:srgbClr val="0D9488"/>
              </a:buClr>
              <a:buFont typeface="Arial"/>
              <a:buChar char="•"/>
            </a:pPr>
            <a:r>
              <a:rPr sz="1300">
                <a:solidFill>
                  <a:srgbClr val="1A1A1A"/>
                </a:solidFill>
                <a:latin typeface="Calibri"/>
              </a:rPr>
              <a:t>In product UX, avoid designs that implicitly pressure the model toward agreement without a counterbalancing accuracy signal.</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Track a “correction rate” metric — the percentage of deliberately false-premise test prompts the model correctly challenges — as a release gate, trended release-over-release; a regression should block release exactly as an accuracy…</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An AI's agreement with something you already believed is not independent corroboration — verify claims by asking neutral, premise-free questions rather than asking the model to confirm a stated belief.</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14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Data and model poisoning as a misinformation vector</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39</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An attacker can deliberately implant false “facts” into a model's parametric memory by manipulating training/fine-tuning data or directly editing model weights, so the model reliably and confidently asserts attacker-chosen falsehoods on specific queries while behaving normally otherwise — far harder to detect than random hallucination because the false output is consistent and repeatable.</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French security firm Mithril Security's “PoisonGPT” demonstration took open-source GPT-J-6B and used a model-editing technique (ROME) to surgically implant false facts — e.g. asserting Yuri Gagarin, not Neil Armstrong, was first to walk on the Moon — while leaving general behavior and benchmark performance unchanged. They uploaded the poisoned model to Hugging Face under a name deliberately similar to the legitimate EleutherAI project (“EleuterAI/gpt-j-6B”), demonstrating that a downstream developer pulling a trusted-looking community model could unknowingly deploy a model booby-trapped for disinformation.</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995928"/>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828800"/>
            <a:ext cx="10362895" cy="502920"/>
          </a:xfrm>
          <a:prstGeom prst="rect">
            <a:avLst/>
          </a:prstGeom>
          <a:noFill/>
        </p:spPr>
        <p:txBody>
          <a:bodyPr wrap="square" anchor="t" lIns="0" rIns="0" tIns="0" bIns="0">
            <a:normAutofit/>
          </a:bodyPr>
          <a:lstStyle/>
          <a:p>
            <a:pPr algn="l">
              <a:lnSpc>
                <a:spcPct val="112000"/>
              </a:lnSpc>
              <a:spcAft>
                <a:spcPts val="400"/>
              </a:spcAft>
            </a:pPr>
            <a:r>
              <a:rPr sz="1600" b="1" i="0">
                <a:solidFill>
                  <a:srgbClr val="14B8A6"/>
                </a:solidFill>
                <a:latin typeface="Calibri"/>
              </a:rPr>
              <a:t>PART I</a:t>
            </a:r>
          </a:p>
        </p:txBody>
      </p:sp>
      <p:sp>
        <p:nvSpPr>
          <p:cNvPr id="5" name="TextBox 4"/>
          <p:cNvSpPr txBox="1"/>
          <p:nvPr/>
        </p:nvSpPr>
        <p:spPr>
          <a:xfrm>
            <a:off x="914400" y="2377440"/>
            <a:ext cx="10362895" cy="1554480"/>
          </a:xfrm>
          <a:prstGeom prst="rect">
            <a:avLst/>
          </a:prstGeom>
          <a:noFill/>
        </p:spPr>
        <p:txBody>
          <a:bodyPr wrap="square" anchor="t" lIns="0" rIns="0" tIns="0" bIns="0">
            <a:normAutofit/>
          </a:bodyPr>
          <a:lstStyle/>
          <a:p>
            <a:pPr algn="l">
              <a:lnSpc>
                <a:spcPct val="108000"/>
              </a:lnSpc>
              <a:spcAft>
                <a:spcPts val="400"/>
              </a:spcAft>
            </a:pPr>
            <a:r>
              <a:rPr sz="3200" b="1" i="0">
                <a:solidFill>
                  <a:srgbClr val="FFFFFF"/>
                </a:solidFill>
                <a:latin typeface="Calibri"/>
              </a:rPr>
              <a:t>What LLM09 Is, and Why It Moved
to the Top 10 in This Form</a:t>
            </a:r>
          </a:p>
        </p:txBody>
      </p:sp>
      <p:sp>
        <p:nvSpPr>
          <p:cNvPr id="6" name="TextBox 5"/>
          <p:cNvSpPr txBox="1"/>
          <p:nvPr/>
        </p:nvSpPr>
        <p:spPr>
          <a:xfrm>
            <a:off x="914400" y="4270248"/>
            <a:ext cx="1036289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B9C6DA"/>
                </a:solidFill>
                <a:latin typeface="Calibri"/>
              </a:rPr>
              <a:t>The mechanics behind the risk — four root causes that explain every incident in this guide.</a:t>
            </a:r>
          </a:p>
        </p:txBody>
      </p:sp>
      <p:sp>
        <p:nvSpPr>
          <p:cNvPr id="7" name="Rectangle 6"/>
          <p:cNvSpPr/>
          <p:nvPr/>
        </p:nvSpPr>
        <p:spPr>
          <a:xfrm>
            <a:off x="0" y="6492240"/>
            <a:ext cx="12191695" cy="10972"/>
          </a:xfrm>
          <a:prstGeom prst="rect">
            <a:avLst/>
          </a:prstGeom>
          <a:solidFill>
            <a:srgbClr val="2A4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8B9CB4"/>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8B9CB4"/>
                </a:solidFill>
                <a:latin typeface="Calibri"/>
              </a:rPr>
              <a:t>4</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14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Data and model poisoning as a misinformation vector</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40</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Model provenance verification: cryptographically sign and verify model weights end-to-end before deployment; never pull models from unverified or lookalike-named sources.</a:t>
            </a:r>
          </a:p>
          <a:p>
            <a:pPr algn="l" marL="228600" indent="-228600">
              <a:lnSpc>
                <a:spcPct val="115000"/>
              </a:lnSpc>
              <a:spcAft>
                <a:spcPts val="800"/>
              </a:spcAft>
              <a:buClr>
                <a:srgbClr val="0D9488"/>
              </a:buClr>
              <a:buFont typeface="Arial"/>
              <a:buChar char="•"/>
            </a:pPr>
            <a:r>
              <a:rPr sz="1300">
                <a:solidFill>
                  <a:srgbClr val="1A1A1A"/>
                </a:solidFill>
                <a:latin typeface="Calibri"/>
              </a:rPr>
              <a:t>Behavioral fingerprinting/benchmark-drift detection: maintain a fixed regression set of known factual answers and re-run against any new model artifact, flagging deviation on…</a:t>
            </a:r>
          </a:p>
          <a:p>
            <a:pPr algn="l" marL="228600" indent="-228600">
              <a:lnSpc>
                <a:spcPct val="115000"/>
              </a:lnSpc>
              <a:spcAft>
                <a:spcPts val="800"/>
              </a:spcAft>
              <a:buClr>
                <a:srgbClr val="0D9488"/>
              </a:buClr>
              <a:buFont typeface="Arial"/>
              <a:buChar char="•"/>
            </a:pPr>
            <a:r>
              <a:rPr sz="1300">
                <a:solidFill>
                  <a:srgbClr val="1A1A1A"/>
                </a:solidFill>
                <a:latin typeface="Calibri"/>
              </a:rPr>
              <a:t>Treat third-party/open-source model adoption with the same supply-chain rigor as third-party code dependencies.</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Require a documented model-provenance chain (publisher verification, weight hash, signed manifest) as a hard gate before any third-party model reaches production; periodically re-run the factual regression suite against production models…</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Treat “downloaded from a public model hub” the same way you treat “downloaded from an unofficial package mirror” — verify publisher identity and provenance before use.</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15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Prompt-injection- and RAG-poisoning-induced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41</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An attacker who cannot access model weights can still manipulate output by controlling content the system retrieves or ingests, embedding instructions or false facts the model then treats as legitimate retrieved evidence. This is indirect prompt injection targeting the retrieval layer specifically — one of the sharpest ways LLM09 and LLM01 (Prompt Injection) compound each other.</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Security researchers demonstrated a real-world indirect prompt injection against Perplexity's “Comet” AI browser: attackers hid invisible instructions inside a public Reddit post, and when Comet's summarizer fetched the page, it followed the hidden instructions and leaked the user's one-time authentication code. Academic red-teaming has formalized the misinformation-specific variant: “Machine Against the RAG” (Shafran et al., USENIX Security 2025) demonstrates “blocker documents” injected into a RAG corpus to jam retrieval or force attacker-chosen answers; follow-on work (ADMIT, arXiv:2510.13842) shows a small number of adversarial documents can measurably shift a fact-checking system's verdicts.</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15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Prompt-injection- and RAG-poisoning-induced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42</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Segregate instructions from retrieved data: architect prompts so retrieved content is clearly delimited and never structurally capable of being interpreted as…</a:t>
            </a:r>
          </a:p>
          <a:p>
            <a:pPr algn="l" marL="228600" indent="-228600">
              <a:lnSpc>
                <a:spcPct val="115000"/>
              </a:lnSpc>
              <a:spcAft>
                <a:spcPts val="800"/>
              </a:spcAft>
              <a:buClr>
                <a:srgbClr val="0D9488"/>
              </a:buClr>
              <a:buFont typeface="Arial"/>
              <a:buChar char="•"/>
            </a:pPr>
            <a:r>
              <a:rPr sz="1300">
                <a:solidFill>
                  <a:srgbClr val="1A1A1A"/>
                </a:solidFill>
                <a:latin typeface="Calibri"/>
              </a:rPr>
              <a:t>Source trust-scoring for the retrieval corpus: weight or filter retrieved passages by source reputation/provenance; flag or exclude content from unauthenticated,…</a:t>
            </a:r>
          </a:p>
          <a:p>
            <a:pPr algn="l" marL="228600" indent="-228600">
              <a:lnSpc>
                <a:spcPct val="115000"/>
              </a:lnSpc>
              <a:spcAft>
                <a:spcPts val="800"/>
              </a:spcAft>
              <a:buClr>
                <a:srgbClr val="0D9488"/>
              </a:buClr>
              <a:buFont typeface="Arial"/>
              <a:buChar char="•"/>
            </a:pPr>
            <a:r>
              <a:rPr sz="1300">
                <a:solidFill>
                  <a:srgbClr val="1A1A1A"/>
                </a:solidFill>
                <a:latin typeface="Calibri"/>
              </a:rPr>
              <a:t>Content sanitization of ingested documents before indexing.</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Run adversarial injection test suites against the RAG pipeline before launch and on a recurring cadence, modeled on the Shafran et al. and ADMIT methodologies; measure both injection-success rate and answer-shift rate under a fixed number…</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Any content a RAG or browsing-enabled system can retrieve — a webpage, email, shared document — is untrusted input capable of steering the model's answer, and should be treated with the same suspicion as an email…</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16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Weaponized misinformation and disinformation campaigns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43</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Beyond passive hallucination, generative AI (LLM-driven text and adjacent voice-cloning/deepfake models) is directly usable as a production tool for deliberate disinformation at a speed and scale not achievable manually.</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Two days before the January 2024 New Hampshire presidential primary, robocalls using an AI-generated deepfake clone of President Biden's voice falsely told recipients that voting in the primary would prevent them from voting in the November general election. Political consultant Steve Kramer, who commissioned the calls, was fined $6 million by the FCC; Lingo Telecom, the carrier that transmitted the spoofed calls, agreed to pay a $1 million penalty and accept stricter call-authentication oversight.</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16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Weaponized misinformation and disinformation campaigns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44</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Voice/media provenance authentication: carriers and platforms should implement call-authentication standards (STIR/SHAKEN, leveraged in the Lingo Telecom enforcement) and…</a:t>
            </a:r>
          </a:p>
          <a:p>
            <a:pPr algn="l" marL="228600" indent="-228600">
              <a:lnSpc>
                <a:spcPct val="115000"/>
              </a:lnSpc>
              <a:spcAft>
                <a:spcPts val="800"/>
              </a:spcAft>
              <a:buClr>
                <a:srgbClr val="0D9488"/>
              </a:buClr>
              <a:buFont typeface="Arial"/>
              <a:buChar char="•"/>
            </a:pPr>
            <a:r>
              <a:rPr sz="1300">
                <a:solidFill>
                  <a:srgbClr val="1A1A1A"/>
                </a:solidFill>
                <a:latin typeface="Calibri"/>
              </a:rPr>
              <a:t>Content Credentials / C2PA adoption: the Coalition for Content Provenance and Authenticity standard attaches cryptographically signed metadata declaring AI involvement via a…</a:t>
            </a:r>
          </a:p>
          <a:p>
            <a:pPr algn="l" marL="228600" indent="-228600">
              <a:lnSpc>
                <a:spcPct val="115000"/>
              </a:lnSpc>
              <a:spcAft>
                <a:spcPts val="800"/>
              </a:spcAft>
              <a:buClr>
                <a:srgbClr val="0D9488"/>
              </a:buClr>
              <a:buFont typeface="Arial"/>
              <a:buChar char="•"/>
            </a:pPr>
            <a:r>
              <a:rPr sz="1300">
                <a:solidFill>
                  <a:srgbClr val="1A1A1A"/>
                </a:solidFill>
                <a:latin typeface="Calibri"/>
              </a:rPr>
              <a:t>Organizations distributing AI-generated audio/video/text at scale should maintain chain-of-custody logs and voice-cloning consent records.</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Audit outbound AI-generated media for C2PA/Content-Credential metadata presence before distribution; for organizations operating call/voice infrastructure, confirm STIR/SHAKEN attestation and monitor for caller-ID spoofing patterns.</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All employees should be trained on voice-cloning/deepfake risk for both external disinformation exposure and internal fraud risk (a spoofed “CEO” voice instructing a wire transfer). Any urgent, unusual instruction…</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17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Defamation from AI-generated false claims about real, identifiable people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45</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When a model's hallucination or fabricated-citation behavior attaches specific false, reputation-damaging claims to a real, identifiable person, the output can meet the legal elements of defamation — a distinct exposure category because it targets a named individual's reputation rather than an abstract fact.</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In Walters v. OpenAI, radio host Mark Walters sued after a journalist asked ChatGPT to summarize a real federal lawsuit; ChatGPT fabricated a version of the complaint falsely alleging Walters had embezzled funds from the Second Amendment Foundation. A Georgia state court initially denied OpenAI's motion to dismiss, allowing the first U.S. defamation case against an AI company over chatbot output to proceed; in May 2025 the court granted summary judgment for OpenAI, ending the case without establishing developer liability in this instance.</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17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Defamation from AI-generated false claims about real, identifiable people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46</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Named-entity risk filtering: apply heightened caution/verification to any generated output containing specific accusatory claims attached to a named real person; consider…</a:t>
            </a:r>
          </a:p>
          <a:p>
            <a:pPr algn="l" marL="228600" indent="-228600">
              <a:lnSpc>
                <a:spcPct val="115000"/>
              </a:lnSpc>
              <a:spcAft>
                <a:spcPts val="800"/>
              </a:spcAft>
              <a:buClr>
                <a:srgbClr val="0D9488"/>
              </a:buClr>
              <a:buFont typeface="Arial"/>
              <a:buChar char="•"/>
            </a:pPr>
            <a:r>
              <a:rPr sz="1300">
                <a:solidFill>
                  <a:srgbClr val="1A1A1A"/>
                </a:solidFill>
                <a:latin typeface="Calibri"/>
              </a:rPr>
              <a:t>Retrieval-only generation for “summarize this real document” tasks: retrieve and quote/paraphrase the actual document rather than generating from parametric memory — the…</a:t>
            </a:r>
          </a:p>
          <a:p>
            <a:pPr algn="l" marL="228600" indent="-228600">
              <a:lnSpc>
                <a:spcPct val="115000"/>
              </a:lnSpc>
              <a:spcAft>
                <a:spcPts val="800"/>
              </a:spcAft>
              <a:buClr>
                <a:srgbClr val="0D9488"/>
              </a:buClr>
              <a:buFont typeface="Arial"/>
              <a:buChar char="•"/>
            </a:pPr>
            <a:r>
              <a:rPr sz="1300">
                <a:solidFill>
                  <a:srgbClr val="1A1A1A"/>
                </a:solidFill>
                <a:latin typeface="Calibri"/>
              </a:rPr>
              <a:t>Maintain clear disclaimers and an accessible reporting/correction channel.</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Test the system specifically with “summarize/describe this real person's involvement in X” prompts where no grounding document is actually available, and confirm the system refuses or clearly flags uncertainty rather than fabricating; make…</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Employees using AI for research, background checks, or news summarization must never repeat or publish an AI-generated claim about a named individual's conduct without independently verifying it against a primary source…</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18 OF 18</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Public-information and search-integrated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47</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1" name="TextBox 10"/>
          <p:cNvSpPr txBox="1"/>
          <p:nvPr/>
        </p:nvSpPr>
        <p:spPr>
          <a:xfrm>
            <a:off x="502920" y="1856231"/>
            <a:ext cx="11185855" cy="1417320"/>
          </a:xfrm>
          <a:prstGeom prst="rect">
            <a:avLst/>
          </a:prstGeom>
          <a:noFill/>
        </p:spPr>
        <p:txBody>
          <a:bodyPr wrap="square" anchor="t" lIns="0" rIns="0" tIns="0" bIns="0">
            <a:normAutofit/>
          </a:bodyPr>
          <a:lstStyle/>
          <a:p>
            <a:pPr algn="l" marL="228600" indent="-228600">
              <a:lnSpc>
                <a:spcPct val="115000"/>
              </a:lnSpc>
              <a:spcAft>
                <a:spcPts val="800"/>
              </a:spcAft>
              <a:buClr>
                <a:srgbClr val="3F5872"/>
              </a:buClr>
              <a:buFont typeface="Arial"/>
              <a:buChar char="•"/>
            </a:pPr>
            <a:r>
              <a:rPr sz="1350">
                <a:solidFill>
                  <a:srgbClr val="1A1A1A"/>
                </a:solidFill>
                <a:latin typeface="Calibri"/>
              </a:rPr>
              <a:t>AI systems integrated into search or “answer engine” products can synthesize an authoritative-sounding single answer from low-quality, unvetted, or satirical source material without the source-quality signals a human skimming search results would naturally apply, collapsing the distinction between a ranked list of sources and a single synthesized claim.</a:t>
            </a:r>
          </a:p>
        </p:txBody>
      </p:sp>
      <p:sp>
        <p:nvSpPr>
          <p:cNvPr id="12" name="Rounded Rectangle 11"/>
          <p:cNvSpPr/>
          <p:nvPr/>
        </p:nvSpPr>
        <p:spPr>
          <a:xfrm>
            <a:off x="502920" y="3383279"/>
            <a:ext cx="11185855" cy="29718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520439"/>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EXAMPLE</a:t>
            </a:r>
          </a:p>
        </p:txBody>
      </p:sp>
      <p:sp>
        <p:nvSpPr>
          <p:cNvPr id="14" name="TextBox 13"/>
          <p:cNvSpPr txBox="1"/>
          <p:nvPr/>
        </p:nvSpPr>
        <p:spPr>
          <a:xfrm>
            <a:off x="731520" y="3858768"/>
            <a:ext cx="10728655" cy="2377440"/>
          </a:xfrm>
          <a:prstGeom prst="rect">
            <a:avLst/>
          </a:prstGeom>
          <a:noFill/>
        </p:spPr>
        <p:txBody>
          <a:bodyPr wrap="square" anchor="t" lIns="0" rIns="0" tIns="0" bIns="0">
            <a:normAutofit/>
          </a:bodyPr>
          <a:lstStyle/>
          <a:p>
            <a:pPr algn="l">
              <a:lnSpc>
                <a:spcPct val="122000"/>
              </a:lnSpc>
              <a:spcAft>
                <a:spcPts val="400"/>
              </a:spcAft>
            </a:pPr>
            <a:r>
              <a:rPr sz="1300" b="0" i="0">
                <a:solidFill>
                  <a:srgbClr val="1A1A1A"/>
                </a:solidFill>
                <a:latin typeface="Calibri"/>
              </a:rPr>
              <a:t>Google's AI Overviews feature, rolled out broadly to U.S. search users in May 2024, told users they could use “non-toxic glue” to help cheese stick to pizza (sourced from an 11-year-old joke Reddit comment) and that geologists recommend eating “at least one small rock per day” (sourced from a satirical Onion article). Google confirmed the errors stemmed from over-weighting user-generated and satirical content and updated its systems to limit reliance on forum/social content.</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 · CATEGORY 18 OF 18 — REMEDIATION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200" b="1" i="0">
                <a:solidFill>
                  <a:srgbClr val="FFFFFF"/>
                </a:solidFill>
                <a:latin typeface="Calibri"/>
              </a:rPr>
              <a:t>Public-information and search-integrated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48</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ENGINEERING FIX</a:t>
            </a:r>
          </a:p>
        </p:txBody>
      </p:sp>
      <p:sp>
        <p:nvSpPr>
          <p:cNvPr id="11" name="TextBox 10"/>
          <p:cNvSpPr txBox="1"/>
          <p:nvPr/>
        </p:nvSpPr>
        <p:spPr>
          <a:xfrm>
            <a:off x="502920" y="1856231"/>
            <a:ext cx="11185855" cy="1554480"/>
          </a:xfrm>
          <a:prstGeom prst="rect">
            <a:avLst/>
          </a:prstGeom>
          <a:noFill/>
        </p:spPr>
        <p:txBody>
          <a:bodyPr wrap="square" anchor="t" lIns="0" rIns="0" tIns="0" bIns="0">
            <a:normAutofit/>
          </a:bodyPr>
          <a:lstStyle/>
          <a:p>
            <a:pPr algn="l" marL="228600" indent="-228600">
              <a:lnSpc>
                <a:spcPct val="115000"/>
              </a:lnSpc>
              <a:spcAft>
                <a:spcPts val="800"/>
              </a:spcAft>
              <a:buClr>
                <a:srgbClr val="0D9488"/>
              </a:buClr>
              <a:buFont typeface="Arial"/>
              <a:buChar char="•"/>
            </a:pPr>
            <a:r>
              <a:rPr sz="1300">
                <a:solidFill>
                  <a:srgbClr val="1A1A1A"/>
                </a:solidFill>
                <a:latin typeface="Calibri"/>
              </a:rPr>
              <a:t>Source-quality weighting in retrieval ranking: explicitly downrank or exclude satire, unverified forum posts, and low-authority content from any pipeline feeding a…</a:t>
            </a:r>
          </a:p>
          <a:p>
            <a:pPr algn="l" marL="228600" indent="-228600">
              <a:lnSpc>
                <a:spcPct val="115000"/>
              </a:lnSpc>
              <a:spcAft>
                <a:spcPts val="800"/>
              </a:spcAft>
              <a:buClr>
                <a:srgbClr val="0D9488"/>
              </a:buClr>
              <a:buFont typeface="Arial"/>
              <a:buChar char="•"/>
            </a:pPr>
            <a:r>
              <a:rPr sz="1300">
                <a:solidFill>
                  <a:srgbClr val="1A1A1A"/>
                </a:solidFill>
                <a:latin typeface="Calibri"/>
              </a:rPr>
              <a:t>Satire/joke detection: apply content classifiers tuned to detect satirical framing before allowing a passage to ground a factual-sounding synthesized answer.</a:t>
            </a:r>
          </a:p>
          <a:p>
            <a:pPr algn="l" marL="228600" indent="-228600">
              <a:lnSpc>
                <a:spcPct val="115000"/>
              </a:lnSpc>
              <a:spcAft>
                <a:spcPts val="800"/>
              </a:spcAft>
              <a:buClr>
                <a:srgbClr val="0D9488"/>
              </a:buClr>
              <a:buFont typeface="Arial"/>
              <a:buChar char="•"/>
            </a:pPr>
            <a:r>
              <a:rPr sz="1300">
                <a:solidFill>
                  <a:srgbClr val="1A1A1A"/>
                </a:solidFill>
                <a:latin typeface="Calibri"/>
              </a:rPr>
              <a:t>Preserve source transparency: show the specific source(s) an AI-synthesized answer drew from, prominently and by default.</a:t>
            </a:r>
          </a:p>
        </p:txBody>
      </p:sp>
      <p:sp>
        <p:nvSpPr>
          <p:cNvPr id="12" name="TextBox 11"/>
          <p:cNvSpPr txBox="1"/>
          <p:nvPr/>
        </p:nvSpPr>
        <p:spPr>
          <a:xfrm>
            <a:off x="502920" y="35661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B1F3A"/>
                </a:solidFill>
                <a:latin typeface="Calibri"/>
              </a:rPr>
              <a:t>HOW TO VERIFY</a:t>
            </a:r>
          </a:p>
        </p:txBody>
      </p:sp>
      <p:sp>
        <p:nvSpPr>
          <p:cNvPr id="13" name="TextBox 12"/>
          <p:cNvSpPr txBox="1"/>
          <p:nvPr/>
        </p:nvSpPr>
        <p:spPr>
          <a:xfrm>
            <a:off x="502920" y="3895344"/>
            <a:ext cx="11185855" cy="868680"/>
          </a:xfrm>
          <a:prstGeom prst="rect">
            <a:avLst/>
          </a:prstGeom>
          <a:noFill/>
        </p:spPr>
        <p:txBody>
          <a:bodyPr wrap="square" anchor="t" lIns="0" rIns="0" tIns="0" bIns="0">
            <a:normAutofit/>
          </a:bodyPr>
          <a:lstStyle/>
          <a:p>
            <a:pPr algn="l" marL="228600" indent="-228600">
              <a:lnSpc>
                <a:spcPct val="115000"/>
              </a:lnSpc>
              <a:spcAft>
                <a:spcPts val="800"/>
              </a:spcAft>
              <a:buClr>
                <a:srgbClr val="0B1F3A"/>
              </a:buClr>
              <a:buFont typeface="Arial"/>
              <a:buChar char="•"/>
            </a:pPr>
            <a:r>
              <a:rPr sz="1250">
                <a:solidFill>
                  <a:srgbClr val="1A1A1A"/>
                </a:solidFill>
                <a:latin typeface="Calibri"/>
              </a:rPr>
              <a:t>Maintain a continuously updated red-team query set targeting known classes of unreliable source material and measure the rate the system surfaces them as fact vs. correctly filtering; monitor real-world query logs for…</a:t>
            </a:r>
          </a:p>
        </p:txBody>
      </p:sp>
      <p:sp>
        <p:nvSpPr>
          <p:cNvPr id="14" name="Rounded Rectangle 13"/>
          <p:cNvSpPr/>
          <p:nvPr/>
        </p:nvSpPr>
        <p:spPr>
          <a:xfrm>
            <a:off x="502920" y="4937760"/>
            <a:ext cx="11185855" cy="1417319"/>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5056632"/>
            <a:ext cx="10728655" cy="256032"/>
          </a:xfrm>
          <a:prstGeom prst="rect">
            <a:avLst/>
          </a:prstGeom>
          <a:noFill/>
        </p:spPr>
        <p:txBody>
          <a:bodyPr wrap="square" anchor="t" lIns="0" rIns="0" tIns="0" bIns="0">
            <a:normAutofit/>
          </a:bodyPr>
          <a:lstStyle/>
          <a:p>
            <a:pPr algn="l">
              <a:lnSpc>
                <a:spcPct val="112000"/>
              </a:lnSpc>
              <a:spcAft>
                <a:spcPts val="400"/>
              </a:spcAft>
            </a:pPr>
            <a:r>
              <a:rPr sz="1100" b="1" i="0">
                <a:solidFill>
                  <a:srgbClr val="0D9488"/>
                </a:solidFill>
                <a:latin typeface="Calibri"/>
              </a:rPr>
              <a:t>EMPLOYEE TRAINING</a:t>
            </a:r>
          </a:p>
        </p:txBody>
      </p:sp>
      <p:sp>
        <p:nvSpPr>
          <p:cNvPr id="16" name="TextBox 15"/>
          <p:cNvSpPr txBox="1"/>
          <p:nvPr/>
        </p:nvSpPr>
        <p:spPr>
          <a:xfrm>
            <a:off x="731520" y="5340096"/>
            <a:ext cx="10728655" cy="914399"/>
          </a:xfrm>
          <a:prstGeom prst="rect">
            <a:avLst/>
          </a:prstGeom>
          <a:noFill/>
        </p:spPr>
        <p:txBody>
          <a:bodyPr wrap="square" anchor="t" lIns="0" rIns="0" tIns="0" bIns="0">
            <a:normAutofit/>
          </a:bodyPr>
          <a:lstStyle/>
          <a:p>
            <a:pPr algn="l">
              <a:lnSpc>
                <a:spcPct val="120000"/>
              </a:lnSpc>
              <a:spcAft>
                <a:spcPts val="400"/>
              </a:spcAft>
            </a:pPr>
            <a:r>
              <a:rPr sz="1200" b="0" i="0">
                <a:solidFill>
                  <a:srgbClr val="1A1A1A"/>
                </a:solidFill>
                <a:latin typeface="Calibri"/>
              </a:rPr>
              <a:t>An AI-synthesized “answer” at the top of a search result is not equivalent to a vetted encyclopedia entry — it can be built from a single unvetted or joke source. Click through to the actual underlying source before…</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995928"/>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828800"/>
            <a:ext cx="10362895" cy="502920"/>
          </a:xfrm>
          <a:prstGeom prst="rect">
            <a:avLst/>
          </a:prstGeom>
          <a:noFill/>
        </p:spPr>
        <p:txBody>
          <a:bodyPr wrap="square" anchor="t" lIns="0" rIns="0" tIns="0" bIns="0">
            <a:normAutofit/>
          </a:bodyPr>
          <a:lstStyle/>
          <a:p>
            <a:pPr algn="l">
              <a:lnSpc>
                <a:spcPct val="112000"/>
              </a:lnSpc>
              <a:spcAft>
                <a:spcPts val="400"/>
              </a:spcAft>
            </a:pPr>
            <a:r>
              <a:rPr sz="1600" b="1" i="0">
                <a:solidFill>
                  <a:srgbClr val="14B8A6"/>
                </a:solidFill>
                <a:latin typeface="Calibri"/>
              </a:rPr>
              <a:t>PART III</a:t>
            </a:r>
          </a:p>
        </p:txBody>
      </p:sp>
      <p:sp>
        <p:nvSpPr>
          <p:cNvPr id="5" name="TextBox 4"/>
          <p:cNvSpPr txBox="1"/>
          <p:nvPr/>
        </p:nvSpPr>
        <p:spPr>
          <a:xfrm>
            <a:off x="914400" y="2377440"/>
            <a:ext cx="10362895" cy="1554480"/>
          </a:xfrm>
          <a:prstGeom prst="rect">
            <a:avLst/>
          </a:prstGeom>
          <a:noFill/>
        </p:spPr>
        <p:txBody>
          <a:bodyPr wrap="square" anchor="t" lIns="0" rIns="0" tIns="0" bIns="0">
            <a:normAutofit/>
          </a:bodyPr>
          <a:lstStyle/>
          <a:p>
            <a:pPr algn="l">
              <a:lnSpc>
                <a:spcPct val="108000"/>
              </a:lnSpc>
              <a:spcAft>
                <a:spcPts val="400"/>
              </a:spcAft>
            </a:pPr>
            <a:r>
              <a:rPr sz="3200" b="1" i="0">
                <a:solidFill>
                  <a:srgbClr val="FFFFFF"/>
                </a:solidFill>
                <a:latin typeface="Calibri"/>
              </a:rPr>
              <a:t>How Attackers Deliberately Induce
and Weaponize Misinformation</a:t>
            </a:r>
          </a:p>
        </p:txBody>
      </p:sp>
      <p:sp>
        <p:nvSpPr>
          <p:cNvPr id="6" name="TextBox 5"/>
          <p:cNvSpPr txBox="1"/>
          <p:nvPr/>
        </p:nvSpPr>
        <p:spPr>
          <a:xfrm>
            <a:off x="914400" y="4270248"/>
            <a:ext cx="1036289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B9C6DA"/>
                </a:solidFill>
                <a:latin typeface="Calibri"/>
              </a:rPr>
              <a:t>Six documented techniques that turn a generative weakness into a targetable, repeatable exploit.</a:t>
            </a:r>
          </a:p>
        </p:txBody>
      </p:sp>
      <p:sp>
        <p:nvSpPr>
          <p:cNvPr id="7" name="Rectangle 6"/>
          <p:cNvSpPr/>
          <p:nvPr/>
        </p:nvSpPr>
        <p:spPr>
          <a:xfrm>
            <a:off x="0" y="6492240"/>
            <a:ext cx="12191695" cy="10972"/>
          </a:xfrm>
          <a:prstGeom prst="rect">
            <a:avLst/>
          </a:prstGeom>
          <a:solidFill>
            <a:srgbClr val="2A4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8B9CB4"/>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8B9CB4"/>
                </a:solidFill>
                <a:latin typeface="Calibri"/>
              </a:rPr>
              <a:t>49</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 · DEFINITION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The OWASP Definition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500">
                <a:solidFill>
                  <a:srgbClr val="1A1A1A"/>
                </a:solidFill>
                <a:latin typeface="Calibri"/>
              </a:rPr>
              <a:t>Misinformation “occurs when LLMs produce false or misleading information that appears credible” and “can lead to security breaches, reputational damage, and legal liability.”</a:t>
            </a:r>
          </a:p>
          <a:p>
            <a:pPr algn="l" marL="228600" indent="-228600">
              <a:lnSpc>
                <a:spcPct val="115000"/>
              </a:lnSpc>
              <a:spcAft>
                <a:spcPts val="1200"/>
              </a:spcAft>
              <a:buClr>
                <a:srgbClr val="0D9488"/>
              </a:buClr>
              <a:buFont typeface="Arial"/>
              <a:buChar char="•"/>
            </a:pPr>
            <a:r>
              <a:rPr sz="1500">
                <a:solidFill>
                  <a:srgbClr val="1A1A1A"/>
                </a:solidFill>
                <a:latin typeface="Calibri"/>
              </a:rPr>
              <a:t>OWASP's own medical-chatbot scenario stresses: “the safety and security breakdown did not require a malicious attacker.”</a:t>
            </a:r>
          </a:p>
          <a:p>
            <a:pPr algn="l" marL="228600" indent="-228600">
              <a:lnSpc>
                <a:spcPct val="115000"/>
              </a:lnSpc>
              <a:spcAft>
                <a:spcPts val="1200"/>
              </a:spcAft>
              <a:buClr>
                <a:srgbClr val="0D9488"/>
              </a:buClr>
              <a:buFont typeface="Arial"/>
              <a:buChar char="•"/>
            </a:pPr>
            <a:r>
              <a:rPr sz="1500">
                <a:solidFill>
                  <a:srgbClr val="1A1A1A"/>
                </a:solidFill>
                <a:latin typeface="Calibri"/>
              </a:rPr>
              <a:t>Misinformation is one of the few Top 10 risks that manifests routinely through normal, non-adversarial use.</a:t>
            </a:r>
          </a:p>
          <a:p>
            <a:pPr algn="l" marL="228600" indent="-228600">
              <a:lnSpc>
                <a:spcPct val="115000"/>
              </a:lnSpc>
              <a:spcAft>
                <a:spcPts val="1200"/>
              </a:spcAft>
              <a:buClr>
                <a:srgbClr val="0D9488"/>
              </a:buClr>
              <a:buFont typeface="Arial"/>
              <a:buChar char="•"/>
            </a:pPr>
            <a:r>
              <a:rPr sz="1500">
                <a:solidFill>
                  <a:srgbClr val="1A1A1A"/>
                </a:solidFill>
                <a:latin typeface="Calibri"/>
              </a:rPr>
              <a:t>It also has an adversarial face — attackers can deliberately induce, amplify, or weaponize false output (Part III).</a:t>
            </a:r>
          </a:p>
          <a:p>
            <a:pPr algn="l" marL="228600" indent="-228600">
              <a:lnSpc>
                <a:spcPct val="115000"/>
              </a:lnSpc>
              <a:spcAft>
                <a:spcPts val="1200"/>
              </a:spcAft>
              <a:buClr>
                <a:srgbClr val="0D9488"/>
              </a:buClr>
              <a:buFont typeface="Arial"/>
              <a:buChar char="•"/>
            </a:pPr>
            <a:r>
              <a:rPr sz="1500">
                <a:solidFill>
                  <a:srgbClr val="1A1A1A"/>
                </a:solidFill>
                <a:latin typeface="Calibri"/>
              </a:rPr>
              <a:t>Maps to MITRE ATLAS AML.T0048.002 “Societal Harm,” part of the External Harms technique family.</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FRAMING</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From Passive Failure to Attacker Playbook</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50</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600">
                <a:solidFill>
                  <a:srgbClr val="1A1A1A"/>
                </a:solidFill>
                <a:latin typeface="Calibri"/>
              </a:rPr>
              <a:t>The categories above are mostly failure modes that occur without an adversary. This section consolidates the deliberate, adversarial patterns referenced throughout Part II into a single attacker playbook, useful for threat modeling and red-team scoping.</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ORIGINAL ILLUSTRATION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How Attackers Weaponize Misinformation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51</a:t>
            </a:r>
          </a:p>
        </p:txBody>
      </p:sp>
      <p:pic>
        <p:nvPicPr>
          <p:cNvPr id="10" name="Picture 9" descr="original_attack_chain.png"/>
          <p:cNvPicPr>
            <a:picLocks noChangeAspect="1"/>
          </p:cNvPicPr>
          <p:nvPr/>
        </p:nvPicPr>
        <p:blipFill>
          <a:blip r:embed="rId2"/>
          <a:stretch>
            <a:fillRect/>
          </a:stretch>
        </p:blipFill>
        <p:spPr>
          <a:xfrm>
            <a:off x="3187957" y="1508760"/>
            <a:ext cx="5815780" cy="4160520"/>
          </a:xfrm>
          <a:prstGeom prst="rect">
            <a:avLst/>
          </a:prstGeom>
        </p:spPr>
      </p:pic>
      <p:sp>
        <p:nvSpPr>
          <p:cNvPr id="11" name="TextBox 10"/>
          <p:cNvSpPr txBox="1"/>
          <p:nvPr/>
        </p:nvSpPr>
        <p:spPr>
          <a:xfrm>
            <a:off x="502920" y="5788152"/>
            <a:ext cx="11185855" cy="274320"/>
          </a:xfrm>
          <a:prstGeom prst="rect">
            <a:avLst/>
          </a:prstGeom>
          <a:noFill/>
        </p:spPr>
        <p:txBody>
          <a:bodyPr wrap="square" anchor="t" lIns="0" rIns="0" tIns="0" bIns="0">
            <a:normAutofit/>
          </a:bodyPr>
          <a:lstStyle/>
          <a:p>
            <a:pPr algn="l">
              <a:lnSpc>
                <a:spcPct val="112000"/>
              </a:lnSpc>
              <a:spcAft>
                <a:spcPts val="400"/>
              </a:spcAft>
            </a:pPr>
            <a:r>
              <a:rPr sz="1200" b="1" i="0">
                <a:solidFill>
                  <a:srgbClr val="0B1F3A"/>
                </a:solidFill>
                <a:latin typeface="Calibri"/>
              </a:rPr>
              <a:t>Figure B. Six documented techniques that turn a generative weakness into a targetable exploit.</a:t>
            </a:r>
          </a:p>
        </p:txBody>
      </p:sp>
      <p:sp>
        <p:nvSpPr>
          <p:cNvPr id="12" name="TextBox 11"/>
          <p:cNvSpPr txBox="1"/>
          <p:nvPr/>
        </p:nvSpPr>
        <p:spPr>
          <a:xfrm>
            <a:off x="502920" y="6062472"/>
            <a:ext cx="11185855" cy="256032"/>
          </a:xfrm>
          <a:prstGeom prst="rect">
            <a:avLst/>
          </a:prstGeom>
          <a:noFill/>
        </p:spPr>
        <p:txBody>
          <a:bodyPr wrap="square" anchor="t" lIns="0" rIns="0" tIns="0" bIns="0">
            <a:normAutofit/>
          </a:bodyPr>
          <a:lstStyle/>
          <a:p>
            <a:pPr algn="l">
              <a:lnSpc>
                <a:spcPct val="112000"/>
              </a:lnSpc>
              <a:spcAft>
                <a:spcPts val="400"/>
              </a:spcAft>
            </a:pPr>
            <a:r>
              <a:rPr sz="950" b="0" i="1">
                <a:solidFill>
                  <a:srgbClr val="5B7089"/>
                </a:solidFill>
                <a:latin typeface="Calibri"/>
              </a:rPr>
              <a:t>Credit: Original illustration — LLM09:2025 Misinformation Enterprise Guide</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ATTACKER TECHNIQUE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Model / weight poisoning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52</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TARGET LAYER</a:t>
            </a:r>
          </a:p>
        </p:txBody>
      </p:sp>
      <p:sp>
        <p:nvSpPr>
          <p:cNvPr id="11" name="TextBox 10"/>
          <p:cNvSpPr txBox="1"/>
          <p:nvPr/>
        </p:nvSpPr>
        <p:spPr>
          <a:xfrm>
            <a:off x="502920" y="1837943"/>
            <a:ext cx="11185855" cy="548640"/>
          </a:xfrm>
          <a:prstGeom prst="rect">
            <a:avLst/>
          </a:prstGeom>
          <a:noFill/>
        </p:spPr>
        <p:txBody>
          <a:bodyPr wrap="square" anchor="t" lIns="0" rIns="0" tIns="0" bIns="0">
            <a:normAutofit/>
          </a:bodyPr>
          <a:lstStyle/>
          <a:p>
            <a:pPr algn="l">
              <a:lnSpc>
                <a:spcPct val="112000"/>
              </a:lnSpc>
              <a:spcAft>
                <a:spcPts val="400"/>
              </a:spcAft>
            </a:pPr>
            <a:r>
              <a:rPr sz="1400" b="0" i="0">
                <a:solidFill>
                  <a:srgbClr val="1A1A1A"/>
                </a:solidFill>
                <a:latin typeface="Calibri"/>
              </a:rPr>
              <a:t>Training/fine-tuning pipeline or distributed model artifact</a:t>
            </a:r>
          </a:p>
        </p:txBody>
      </p:sp>
      <p:sp>
        <p:nvSpPr>
          <p:cNvPr id="12" name="TextBox 11"/>
          <p:cNvSpPr txBox="1"/>
          <p:nvPr/>
        </p:nvSpPr>
        <p:spPr>
          <a:xfrm>
            <a:off x="502920" y="2606039"/>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3" name="TextBox 12"/>
          <p:cNvSpPr txBox="1"/>
          <p:nvPr/>
        </p:nvSpPr>
        <p:spPr>
          <a:xfrm>
            <a:off x="502920" y="2935224"/>
            <a:ext cx="11185855" cy="118872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Surgically edit model weights (e.g. ROME) to implant specific false “facts” that survive normal use and benchmark testing</a:t>
            </a:r>
          </a:p>
        </p:txBody>
      </p:sp>
      <p:sp>
        <p:nvSpPr>
          <p:cNvPr id="14" name="Rounded Rectangle 13"/>
          <p:cNvSpPr/>
          <p:nvPr/>
        </p:nvSpPr>
        <p:spPr>
          <a:xfrm>
            <a:off x="502920" y="4343400"/>
            <a:ext cx="11185855" cy="2011680"/>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4489704"/>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DOCUMENTED EVIDENCE</a:t>
            </a:r>
          </a:p>
        </p:txBody>
      </p:sp>
      <p:sp>
        <p:nvSpPr>
          <p:cNvPr id="16" name="TextBox 15"/>
          <p:cNvSpPr txBox="1"/>
          <p:nvPr/>
        </p:nvSpPr>
        <p:spPr>
          <a:xfrm>
            <a:off x="731520" y="4818888"/>
            <a:ext cx="10728655" cy="1463040"/>
          </a:xfrm>
          <a:prstGeom prst="rect">
            <a:avLst/>
          </a:prstGeom>
          <a:noFill/>
        </p:spPr>
        <p:txBody>
          <a:bodyPr wrap="square" lIns="0" rIns="0" tIns="0" bIns="0">
            <a:normAutofit/>
          </a:bodyPr>
          <a:lstStyle/>
          <a:p>
            <a:r>
              <a:rPr sz="1400" b="1" u="sng">
                <a:solidFill>
                  <a:srgbClr val="0B1F3A"/>
                </a:solidFill>
                <a:hlinkClick r:id="rId2"/>
              </a:rPr>
              <a:t>PoisonGPT</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ATTACKER TECHNIQUE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RAG / knowledge-base poisoning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53</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TARGET LAYER</a:t>
            </a:r>
          </a:p>
        </p:txBody>
      </p:sp>
      <p:sp>
        <p:nvSpPr>
          <p:cNvPr id="11" name="TextBox 10"/>
          <p:cNvSpPr txBox="1"/>
          <p:nvPr/>
        </p:nvSpPr>
        <p:spPr>
          <a:xfrm>
            <a:off x="502920" y="1837943"/>
            <a:ext cx="11185855" cy="548640"/>
          </a:xfrm>
          <a:prstGeom prst="rect">
            <a:avLst/>
          </a:prstGeom>
          <a:noFill/>
        </p:spPr>
        <p:txBody>
          <a:bodyPr wrap="square" anchor="t" lIns="0" rIns="0" tIns="0" bIns="0">
            <a:normAutofit/>
          </a:bodyPr>
          <a:lstStyle/>
          <a:p>
            <a:pPr algn="l">
              <a:lnSpc>
                <a:spcPct val="112000"/>
              </a:lnSpc>
              <a:spcAft>
                <a:spcPts val="400"/>
              </a:spcAft>
            </a:pPr>
            <a:r>
              <a:rPr sz="1400" b="0" i="0">
                <a:solidFill>
                  <a:srgbClr val="1A1A1A"/>
                </a:solidFill>
                <a:latin typeface="Calibri"/>
              </a:rPr>
              <a:t>Retrieval corpus</a:t>
            </a:r>
          </a:p>
        </p:txBody>
      </p:sp>
      <p:sp>
        <p:nvSpPr>
          <p:cNvPr id="12" name="TextBox 11"/>
          <p:cNvSpPr txBox="1"/>
          <p:nvPr/>
        </p:nvSpPr>
        <p:spPr>
          <a:xfrm>
            <a:off x="502920" y="2606039"/>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3" name="TextBox 12"/>
          <p:cNvSpPr txBox="1"/>
          <p:nvPr/>
        </p:nvSpPr>
        <p:spPr>
          <a:xfrm>
            <a:off x="502920" y="2935224"/>
            <a:ext cx="11185855" cy="118872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Inject adversarial “blocker documents” or false facts into a source corpus so retrieval surfaces attacker-chosen content as ground truth</a:t>
            </a:r>
          </a:p>
        </p:txBody>
      </p:sp>
      <p:sp>
        <p:nvSpPr>
          <p:cNvPr id="14" name="Rounded Rectangle 13"/>
          <p:cNvSpPr/>
          <p:nvPr/>
        </p:nvSpPr>
        <p:spPr>
          <a:xfrm>
            <a:off x="502920" y="4343400"/>
            <a:ext cx="11185855" cy="2011680"/>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4489704"/>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DOCUMENTED EVIDENCE</a:t>
            </a:r>
          </a:p>
        </p:txBody>
      </p:sp>
      <p:sp>
        <p:nvSpPr>
          <p:cNvPr id="16" name="TextBox 15"/>
          <p:cNvSpPr txBox="1"/>
          <p:nvPr/>
        </p:nvSpPr>
        <p:spPr>
          <a:xfrm>
            <a:off x="731520" y="4818888"/>
            <a:ext cx="10728655" cy="1463040"/>
          </a:xfrm>
          <a:prstGeom prst="rect">
            <a:avLst/>
          </a:prstGeom>
          <a:noFill/>
        </p:spPr>
        <p:txBody>
          <a:bodyPr wrap="square" lIns="0" rIns="0" tIns="0" bIns="0">
            <a:normAutofit/>
          </a:bodyPr>
          <a:lstStyle/>
          <a:p>
            <a:r>
              <a:rPr sz="1400" b="1" u="sng">
                <a:solidFill>
                  <a:srgbClr val="0B1F3A"/>
                </a:solidFill>
                <a:hlinkClick r:id="rId2"/>
              </a:rPr>
              <a:t>Shafran et al., USENIX Security 2025; ADMIT</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ATTACKER TECHNIQUE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Indirect prompt injection via retrieved content</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54</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TARGET LAYER</a:t>
            </a:r>
          </a:p>
        </p:txBody>
      </p:sp>
      <p:sp>
        <p:nvSpPr>
          <p:cNvPr id="11" name="TextBox 10"/>
          <p:cNvSpPr txBox="1"/>
          <p:nvPr/>
        </p:nvSpPr>
        <p:spPr>
          <a:xfrm>
            <a:off x="502920" y="1837943"/>
            <a:ext cx="11185855" cy="548640"/>
          </a:xfrm>
          <a:prstGeom prst="rect">
            <a:avLst/>
          </a:prstGeom>
          <a:noFill/>
        </p:spPr>
        <p:txBody>
          <a:bodyPr wrap="square" anchor="t" lIns="0" rIns="0" tIns="0" bIns="0">
            <a:normAutofit/>
          </a:bodyPr>
          <a:lstStyle/>
          <a:p>
            <a:pPr algn="l">
              <a:lnSpc>
                <a:spcPct val="112000"/>
              </a:lnSpc>
              <a:spcAft>
                <a:spcPts val="400"/>
              </a:spcAft>
            </a:pPr>
            <a:r>
              <a:rPr sz="1400" b="0" i="0">
                <a:solidFill>
                  <a:srgbClr val="1A1A1A"/>
                </a:solidFill>
                <a:latin typeface="Calibri"/>
              </a:rPr>
              <a:t>Any content the system fetches (web pages, documents, emails)</a:t>
            </a:r>
          </a:p>
        </p:txBody>
      </p:sp>
      <p:sp>
        <p:nvSpPr>
          <p:cNvPr id="12" name="TextBox 11"/>
          <p:cNvSpPr txBox="1"/>
          <p:nvPr/>
        </p:nvSpPr>
        <p:spPr>
          <a:xfrm>
            <a:off x="502920" y="2606039"/>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3" name="TextBox 12"/>
          <p:cNvSpPr txBox="1"/>
          <p:nvPr/>
        </p:nvSpPr>
        <p:spPr>
          <a:xfrm>
            <a:off x="502920" y="2935224"/>
            <a:ext cx="11185855" cy="118872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Hide instructions/false context in content the system will retrieve and treat as trusted input</a:t>
            </a:r>
          </a:p>
        </p:txBody>
      </p:sp>
      <p:sp>
        <p:nvSpPr>
          <p:cNvPr id="14" name="Rounded Rectangle 13"/>
          <p:cNvSpPr/>
          <p:nvPr/>
        </p:nvSpPr>
        <p:spPr>
          <a:xfrm>
            <a:off x="502920" y="4343400"/>
            <a:ext cx="11185855" cy="2011680"/>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4489704"/>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DOCUMENTED EVIDENCE</a:t>
            </a:r>
          </a:p>
        </p:txBody>
      </p:sp>
      <p:sp>
        <p:nvSpPr>
          <p:cNvPr id="16" name="TextBox 15"/>
          <p:cNvSpPr txBox="1"/>
          <p:nvPr/>
        </p:nvSpPr>
        <p:spPr>
          <a:xfrm>
            <a:off x="731520" y="4818888"/>
            <a:ext cx="10728655" cy="1463040"/>
          </a:xfrm>
          <a:prstGeom prst="rect">
            <a:avLst/>
          </a:prstGeom>
          <a:noFill/>
        </p:spPr>
        <p:txBody>
          <a:bodyPr wrap="square" lIns="0" rIns="0" tIns="0" bIns="0">
            <a:normAutofit/>
          </a:bodyPr>
          <a:lstStyle/>
          <a:p>
            <a:r>
              <a:rPr sz="1400" b="1" u="sng">
                <a:solidFill>
                  <a:srgbClr val="0B1F3A"/>
                </a:solidFill>
                <a:hlinkClick r:id="rId2"/>
              </a:rPr>
              <a:t>SentinelOne; Perplexity Comet OTP-leak case</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ATTACKER TECHNIQUE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Slopsquatting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55</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TARGET LAYER</a:t>
            </a:r>
          </a:p>
        </p:txBody>
      </p:sp>
      <p:sp>
        <p:nvSpPr>
          <p:cNvPr id="11" name="TextBox 10"/>
          <p:cNvSpPr txBox="1"/>
          <p:nvPr/>
        </p:nvSpPr>
        <p:spPr>
          <a:xfrm>
            <a:off x="502920" y="1837943"/>
            <a:ext cx="11185855" cy="548640"/>
          </a:xfrm>
          <a:prstGeom prst="rect">
            <a:avLst/>
          </a:prstGeom>
          <a:noFill/>
        </p:spPr>
        <p:txBody>
          <a:bodyPr wrap="square" anchor="t" lIns="0" rIns="0" tIns="0" bIns="0">
            <a:normAutofit/>
          </a:bodyPr>
          <a:lstStyle/>
          <a:p>
            <a:pPr algn="l">
              <a:lnSpc>
                <a:spcPct val="112000"/>
              </a:lnSpc>
              <a:spcAft>
                <a:spcPts val="400"/>
              </a:spcAft>
            </a:pPr>
            <a:r>
              <a:rPr sz="1400" b="0" i="0">
                <a:solidFill>
                  <a:srgbClr val="1A1A1A"/>
                </a:solidFill>
                <a:latin typeface="Calibri"/>
              </a:rPr>
              <a:t>Software supply chain</a:t>
            </a:r>
          </a:p>
        </p:txBody>
      </p:sp>
      <p:sp>
        <p:nvSpPr>
          <p:cNvPr id="12" name="TextBox 11"/>
          <p:cNvSpPr txBox="1"/>
          <p:nvPr/>
        </p:nvSpPr>
        <p:spPr>
          <a:xfrm>
            <a:off x="502920" y="2606039"/>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3" name="TextBox 12"/>
          <p:cNvSpPr txBox="1"/>
          <p:nvPr/>
        </p:nvSpPr>
        <p:spPr>
          <a:xfrm>
            <a:off x="502920" y="2935224"/>
            <a:ext cx="11185855" cy="118872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Pre-register real packages under names LLMs reliably and reproducibly hallucinate, then publish malware under that trusted-seeming name</a:t>
            </a:r>
          </a:p>
        </p:txBody>
      </p:sp>
      <p:sp>
        <p:nvSpPr>
          <p:cNvPr id="14" name="Rounded Rectangle 13"/>
          <p:cNvSpPr/>
          <p:nvPr/>
        </p:nvSpPr>
        <p:spPr>
          <a:xfrm>
            <a:off x="502920" y="4343400"/>
            <a:ext cx="11185855" cy="2011680"/>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4489704"/>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DOCUMENTED EVIDENCE</a:t>
            </a:r>
          </a:p>
        </p:txBody>
      </p:sp>
      <p:sp>
        <p:nvSpPr>
          <p:cNvPr id="16" name="TextBox 15"/>
          <p:cNvSpPr txBox="1"/>
          <p:nvPr/>
        </p:nvSpPr>
        <p:spPr>
          <a:xfrm>
            <a:off x="731520" y="4818888"/>
            <a:ext cx="10728655" cy="1463040"/>
          </a:xfrm>
          <a:prstGeom prst="rect">
            <a:avLst/>
          </a:prstGeom>
          <a:noFill/>
        </p:spPr>
        <p:txBody>
          <a:bodyPr wrap="square" lIns="0" rIns="0" tIns="0" bIns="0">
            <a:normAutofit/>
          </a:bodyPr>
          <a:lstStyle/>
          <a:p>
            <a:r>
              <a:rPr sz="1400" b="1" u="sng">
                <a:solidFill>
                  <a:srgbClr val="0B1F3A"/>
                </a:solidFill>
                <a:hlinkClick r:id="rId2"/>
              </a:rPr>
              <a:t>Spracklen et al., USENIX 2025; Lasso Security PoC</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ATTACKER TECHNIQUE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AI-generated disinformation at scale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56</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TARGET LAYER</a:t>
            </a:r>
          </a:p>
        </p:txBody>
      </p:sp>
      <p:sp>
        <p:nvSpPr>
          <p:cNvPr id="11" name="TextBox 10"/>
          <p:cNvSpPr txBox="1"/>
          <p:nvPr/>
        </p:nvSpPr>
        <p:spPr>
          <a:xfrm>
            <a:off x="502920" y="1837943"/>
            <a:ext cx="11185855" cy="548640"/>
          </a:xfrm>
          <a:prstGeom prst="rect">
            <a:avLst/>
          </a:prstGeom>
          <a:noFill/>
        </p:spPr>
        <p:txBody>
          <a:bodyPr wrap="square" anchor="t" lIns="0" rIns="0" tIns="0" bIns="0">
            <a:normAutofit/>
          </a:bodyPr>
          <a:lstStyle/>
          <a:p>
            <a:pPr algn="l">
              <a:lnSpc>
                <a:spcPct val="112000"/>
              </a:lnSpc>
              <a:spcAft>
                <a:spcPts val="400"/>
              </a:spcAft>
            </a:pPr>
            <a:r>
              <a:rPr sz="1400" b="0" i="0">
                <a:solidFill>
                  <a:srgbClr val="1A1A1A"/>
                </a:solidFill>
                <a:latin typeface="Calibri"/>
              </a:rPr>
              <a:t>Public information ecosystem</a:t>
            </a:r>
          </a:p>
        </p:txBody>
      </p:sp>
      <p:sp>
        <p:nvSpPr>
          <p:cNvPr id="12" name="TextBox 11"/>
          <p:cNvSpPr txBox="1"/>
          <p:nvPr/>
        </p:nvSpPr>
        <p:spPr>
          <a:xfrm>
            <a:off x="502920" y="2606039"/>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3" name="TextBox 12"/>
          <p:cNvSpPr txBox="1"/>
          <p:nvPr/>
        </p:nvSpPr>
        <p:spPr>
          <a:xfrm>
            <a:off x="502920" y="2935224"/>
            <a:ext cx="11185855" cy="118872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Use generative text/voice/video to mass-produce persuasive false content faster/cheaper than manual production</a:t>
            </a:r>
          </a:p>
        </p:txBody>
      </p:sp>
      <p:sp>
        <p:nvSpPr>
          <p:cNvPr id="14" name="Rounded Rectangle 13"/>
          <p:cNvSpPr/>
          <p:nvPr/>
        </p:nvSpPr>
        <p:spPr>
          <a:xfrm>
            <a:off x="502920" y="4343400"/>
            <a:ext cx="11185855" cy="2011680"/>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4489704"/>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DOCUMENTED EVIDENCE</a:t>
            </a:r>
          </a:p>
        </p:txBody>
      </p:sp>
      <p:sp>
        <p:nvSpPr>
          <p:cNvPr id="16" name="TextBox 15"/>
          <p:cNvSpPr txBox="1"/>
          <p:nvPr/>
        </p:nvSpPr>
        <p:spPr>
          <a:xfrm>
            <a:off x="731520" y="4818888"/>
            <a:ext cx="10728655" cy="1463040"/>
          </a:xfrm>
          <a:prstGeom prst="rect">
            <a:avLst/>
          </a:prstGeom>
          <a:noFill/>
        </p:spPr>
        <p:txBody>
          <a:bodyPr wrap="square" lIns="0" rIns="0" tIns="0" bIns="0">
            <a:normAutofit/>
          </a:bodyPr>
          <a:lstStyle/>
          <a:p>
            <a:r>
              <a:rPr sz="1400" b="1" u="sng">
                <a:solidFill>
                  <a:srgbClr val="0B1F3A"/>
                </a:solidFill>
                <a:hlinkClick r:id="rId2"/>
              </a:rPr>
              <a:t>FCC NH robocall enforcement</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ATTACKER TECHNIQUE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AI-slop flooding of human review processes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57</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TARGET LAYER</a:t>
            </a:r>
          </a:p>
        </p:txBody>
      </p:sp>
      <p:sp>
        <p:nvSpPr>
          <p:cNvPr id="11" name="TextBox 10"/>
          <p:cNvSpPr txBox="1"/>
          <p:nvPr/>
        </p:nvSpPr>
        <p:spPr>
          <a:xfrm>
            <a:off x="502920" y="1837943"/>
            <a:ext cx="11185855" cy="548640"/>
          </a:xfrm>
          <a:prstGeom prst="rect">
            <a:avLst/>
          </a:prstGeom>
          <a:noFill/>
        </p:spPr>
        <p:txBody>
          <a:bodyPr wrap="square" anchor="t" lIns="0" rIns="0" tIns="0" bIns="0">
            <a:normAutofit/>
          </a:bodyPr>
          <a:lstStyle/>
          <a:p>
            <a:pPr algn="l">
              <a:lnSpc>
                <a:spcPct val="112000"/>
              </a:lnSpc>
              <a:spcAft>
                <a:spcPts val="400"/>
              </a:spcAft>
            </a:pPr>
            <a:r>
              <a:rPr sz="1400" b="0" i="0">
                <a:solidFill>
                  <a:srgbClr val="1A1A1A"/>
                </a:solidFill>
                <a:latin typeface="Calibri"/>
              </a:rPr>
              <a:t>Security/quality-review workflows</a:t>
            </a:r>
          </a:p>
        </p:txBody>
      </p:sp>
      <p:sp>
        <p:nvSpPr>
          <p:cNvPr id="12" name="TextBox 11"/>
          <p:cNvSpPr txBox="1"/>
          <p:nvPr/>
        </p:nvSpPr>
        <p:spPr>
          <a:xfrm>
            <a:off x="502920" y="2606039"/>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3" name="TextBox 12"/>
          <p:cNvSpPr txBox="1"/>
          <p:nvPr/>
        </p:nvSpPr>
        <p:spPr>
          <a:xfrm>
            <a:off x="502920" y="2935224"/>
            <a:ext cx="11185855" cy="118872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Mass-generate plausible-but-false vulnerability reports, citations, or content to overwhelm finite human reviewer capacity (“denial of service against attention”)</a:t>
            </a:r>
          </a:p>
        </p:txBody>
      </p:sp>
      <p:sp>
        <p:nvSpPr>
          <p:cNvPr id="14" name="Rounded Rectangle 13"/>
          <p:cNvSpPr/>
          <p:nvPr/>
        </p:nvSpPr>
        <p:spPr>
          <a:xfrm>
            <a:off x="502920" y="4343400"/>
            <a:ext cx="11185855" cy="2011680"/>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4489704"/>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DOCUMENTED EVIDENCE</a:t>
            </a:r>
          </a:p>
        </p:txBody>
      </p:sp>
      <p:sp>
        <p:nvSpPr>
          <p:cNvPr id="16" name="TextBox 15"/>
          <p:cNvSpPr txBox="1"/>
          <p:nvPr/>
        </p:nvSpPr>
        <p:spPr>
          <a:xfrm>
            <a:off x="731520" y="4818888"/>
            <a:ext cx="10728655" cy="1463040"/>
          </a:xfrm>
          <a:prstGeom prst="rect">
            <a:avLst/>
          </a:prstGeom>
          <a:noFill/>
        </p:spPr>
        <p:txBody>
          <a:bodyPr wrap="square" lIns="0" rIns="0" tIns="0" bIns="0">
            <a:normAutofit/>
          </a:bodyPr>
          <a:lstStyle/>
          <a:p>
            <a:r>
              <a:rPr sz="1400" b="1" u="sng">
                <a:solidFill>
                  <a:srgbClr val="0B1F3A"/>
                </a:solidFill>
                <a:hlinkClick r:id="rId2"/>
              </a:rPr>
              <a:t>curl bug-bounty shutdown</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ATTACKER TECHNIQUE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Sycophancy exploitation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58</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TARGET LAYER</a:t>
            </a:r>
          </a:p>
        </p:txBody>
      </p:sp>
      <p:sp>
        <p:nvSpPr>
          <p:cNvPr id="11" name="TextBox 10"/>
          <p:cNvSpPr txBox="1"/>
          <p:nvPr/>
        </p:nvSpPr>
        <p:spPr>
          <a:xfrm>
            <a:off x="502920" y="1837943"/>
            <a:ext cx="11185855" cy="548640"/>
          </a:xfrm>
          <a:prstGeom prst="rect">
            <a:avLst/>
          </a:prstGeom>
          <a:noFill/>
        </p:spPr>
        <p:txBody>
          <a:bodyPr wrap="square" anchor="t" lIns="0" rIns="0" tIns="0" bIns="0">
            <a:normAutofit/>
          </a:bodyPr>
          <a:lstStyle/>
          <a:p>
            <a:pPr algn="l">
              <a:lnSpc>
                <a:spcPct val="112000"/>
              </a:lnSpc>
              <a:spcAft>
                <a:spcPts val="400"/>
              </a:spcAft>
            </a:pPr>
            <a:r>
              <a:rPr sz="1400" b="0" i="0">
                <a:solidFill>
                  <a:srgbClr val="1A1A1A"/>
                </a:solidFill>
                <a:latin typeface="Calibri"/>
              </a:rPr>
              <a:t>Conversational trust layer</a:t>
            </a:r>
          </a:p>
        </p:txBody>
      </p:sp>
      <p:sp>
        <p:nvSpPr>
          <p:cNvPr id="12" name="TextBox 11"/>
          <p:cNvSpPr txBox="1"/>
          <p:nvPr/>
        </p:nvSpPr>
        <p:spPr>
          <a:xfrm>
            <a:off x="502920" y="2606039"/>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MECHANISM</a:t>
            </a:r>
          </a:p>
        </p:txBody>
      </p:sp>
      <p:sp>
        <p:nvSpPr>
          <p:cNvPr id="13" name="TextBox 12"/>
          <p:cNvSpPr txBox="1"/>
          <p:nvPr/>
        </p:nvSpPr>
        <p:spPr>
          <a:xfrm>
            <a:off x="502920" y="2935224"/>
            <a:ext cx="11185855" cy="118872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Deliberately assert a false premise to a target's AI assistant to elicit an authoritative-sounding false confirmation, then present that output as independent AI corroboration</a:t>
            </a:r>
          </a:p>
        </p:txBody>
      </p:sp>
      <p:sp>
        <p:nvSpPr>
          <p:cNvPr id="14" name="Rounded Rectangle 13"/>
          <p:cNvSpPr/>
          <p:nvPr/>
        </p:nvSpPr>
        <p:spPr>
          <a:xfrm>
            <a:off x="502920" y="4343400"/>
            <a:ext cx="11185855" cy="2011680"/>
          </a:xfrm>
          <a:prstGeom prst="roundRect">
            <a:avLst>
              <a:gd name="adj" fmla="val 4500"/>
            </a:avLst>
          </a:prstGeom>
          <a:solidFill>
            <a:srgbClr val="E9F7F5"/>
          </a:solidFill>
          <a:ln w="9525">
            <a:solidFill>
              <a:srgbClr val="0D94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4489704"/>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0D9488"/>
                </a:solidFill>
                <a:latin typeface="Calibri"/>
              </a:rPr>
              <a:t>DOCUMENTED EVIDENCE</a:t>
            </a:r>
          </a:p>
        </p:txBody>
      </p:sp>
      <p:sp>
        <p:nvSpPr>
          <p:cNvPr id="16" name="TextBox 15"/>
          <p:cNvSpPr txBox="1"/>
          <p:nvPr/>
        </p:nvSpPr>
        <p:spPr>
          <a:xfrm>
            <a:off x="731520" y="4818888"/>
            <a:ext cx="10728655" cy="1463040"/>
          </a:xfrm>
          <a:prstGeom prst="rect">
            <a:avLst/>
          </a:prstGeom>
          <a:noFill/>
        </p:spPr>
        <p:txBody>
          <a:bodyPr wrap="square" lIns="0" rIns="0" tIns="0" bIns="0">
            <a:normAutofit/>
          </a:bodyPr>
          <a:lstStyle/>
          <a:p>
            <a:r>
              <a:rPr sz="1400" b="1" u="sng">
                <a:solidFill>
                  <a:srgbClr val="0B1F3A"/>
                </a:solidFill>
                <a:hlinkClick r:id="rId2"/>
              </a:rPr>
              <a:t>Perez et al. sycophancy research (mechanism); documented as a live technique in prompt-injection literature</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III · TAKEAWAY</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The Common Thread</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59</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650">
                <a:solidFill>
                  <a:srgbClr val="1A1A1A"/>
                </a:solidFill>
                <a:latin typeface="Calibri"/>
              </a:rPr>
              <a:t>The common thread: every technique above turns a generative weakness into a targetable, repeatable one — random hallucination is a quality problem; a reliably reproducible hallucination (a package name that appears in 43%+ of repeated generations, a poisoned fact that survives benchmark testing) is an exploit primitive.</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 · ROOT CAUSE 1 OF 4</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Hallucination is a predictable statistical outcome, not a mysterious bug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600">
                <a:solidFill>
                  <a:srgbClr val="1A1A1A"/>
                </a:solidFill>
                <a:latin typeface="Calibri"/>
              </a:rPr>
              <a:t>The most rigorous mechanistic account comes from OpenAI's own research team. In “Why Language Models Hallucinate” (Kalai, Nachum, Vempala, Zhang, September 2025), the authors show mathematically that hallucinations are the natural consequence of standard training and evaluation: pretraining optimizes cross-entropy loss over next-token prediction, which is statistically equivalent to a binary valid-vs-invalid classification problem with no negative examples for false statements — the model has no direct signal that a fact is wrong, only that certain token sequences are statistically probable.</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5935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828800"/>
            <a:ext cx="10362895" cy="502920"/>
          </a:xfrm>
          <a:prstGeom prst="rect">
            <a:avLst/>
          </a:prstGeom>
          <a:noFill/>
        </p:spPr>
        <p:txBody>
          <a:bodyPr wrap="square" anchor="t" lIns="0" rIns="0" tIns="0" bIns="0">
            <a:normAutofit/>
          </a:bodyPr>
          <a:lstStyle/>
          <a:p>
            <a:pPr algn="l">
              <a:lnSpc>
                <a:spcPct val="112000"/>
              </a:lnSpc>
              <a:spcAft>
                <a:spcPts val="400"/>
              </a:spcAft>
            </a:pPr>
            <a:r>
              <a:rPr sz="1600" b="1" i="0">
                <a:solidFill>
                  <a:srgbClr val="14B8A6"/>
                </a:solidFill>
                <a:latin typeface="Calibri"/>
              </a:rPr>
              <a:t>PART IV</a:t>
            </a:r>
          </a:p>
        </p:txBody>
      </p:sp>
      <p:sp>
        <p:nvSpPr>
          <p:cNvPr id="5" name="TextBox 4"/>
          <p:cNvSpPr txBox="1"/>
          <p:nvPr/>
        </p:nvSpPr>
        <p:spPr>
          <a:xfrm>
            <a:off x="914400" y="2377440"/>
            <a:ext cx="10362895" cy="1554480"/>
          </a:xfrm>
          <a:prstGeom prst="rect">
            <a:avLst/>
          </a:prstGeom>
          <a:noFill/>
        </p:spPr>
        <p:txBody>
          <a:bodyPr wrap="square" anchor="t" lIns="0" rIns="0" tIns="0" bIns="0">
            <a:normAutofit/>
          </a:bodyPr>
          <a:lstStyle/>
          <a:p>
            <a:pPr algn="l">
              <a:lnSpc>
                <a:spcPct val="108000"/>
              </a:lnSpc>
              <a:spcAft>
                <a:spcPts val="400"/>
              </a:spcAft>
            </a:pPr>
            <a:r>
              <a:rPr sz="3200" b="1" i="0">
                <a:solidFill>
                  <a:srgbClr val="FFFFFF"/>
                </a:solidFill>
                <a:latin typeface="Calibri"/>
              </a:rPr>
              <a:t>Impact Across Business Domains</a:t>
            </a:r>
          </a:p>
        </p:txBody>
      </p:sp>
      <p:sp>
        <p:nvSpPr>
          <p:cNvPr id="6" name="TextBox 5"/>
          <p:cNvSpPr txBox="1"/>
          <p:nvPr/>
        </p:nvSpPr>
        <p:spPr>
          <a:xfrm>
            <a:off x="914400" y="3867912"/>
            <a:ext cx="1036289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B9C6DA"/>
                </a:solidFill>
                <a:latin typeface="Calibri"/>
              </a:rPr>
              <a:t>Documented consequences in legal, healthcare, financial services, security, engineering, customer-facing, and media contexts.</a:t>
            </a:r>
          </a:p>
        </p:txBody>
      </p:sp>
      <p:sp>
        <p:nvSpPr>
          <p:cNvPr id="7" name="Rectangle 6"/>
          <p:cNvSpPr/>
          <p:nvPr/>
        </p:nvSpPr>
        <p:spPr>
          <a:xfrm>
            <a:off x="0" y="6492240"/>
            <a:ext cx="12191695" cy="10972"/>
          </a:xfrm>
          <a:prstGeom prst="rect">
            <a:avLst/>
          </a:prstGeom>
          <a:solidFill>
            <a:srgbClr val="2A4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8B9CB4"/>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8B9CB4"/>
                </a:solidFill>
                <a:latin typeface="Calibri"/>
              </a:rPr>
              <a:t>60</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IV · ORIGINAL ILLUSTRATION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LLM09 Impact Across Seven Business Domains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61</a:t>
            </a:r>
          </a:p>
        </p:txBody>
      </p:sp>
      <p:pic>
        <p:nvPicPr>
          <p:cNvPr id="10" name="Picture 9" descr="original_domain_map.png"/>
          <p:cNvPicPr>
            <a:picLocks noChangeAspect="1"/>
          </p:cNvPicPr>
          <p:nvPr/>
        </p:nvPicPr>
        <p:blipFill>
          <a:blip r:embed="rId2"/>
          <a:stretch>
            <a:fillRect/>
          </a:stretch>
        </p:blipFill>
        <p:spPr>
          <a:xfrm>
            <a:off x="2744317" y="1508760"/>
            <a:ext cx="6703060" cy="4160520"/>
          </a:xfrm>
          <a:prstGeom prst="rect">
            <a:avLst/>
          </a:prstGeom>
        </p:spPr>
      </p:pic>
      <p:sp>
        <p:nvSpPr>
          <p:cNvPr id="11" name="TextBox 10"/>
          <p:cNvSpPr txBox="1"/>
          <p:nvPr/>
        </p:nvSpPr>
        <p:spPr>
          <a:xfrm>
            <a:off x="502920" y="5788152"/>
            <a:ext cx="11185855" cy="274320"/>
          </a:xfrm>
          <a:prstGeom prst="rect">
            <a:avLst/>
          </a:prstGeom>
          <a:noFill/>
        </p:spPr>
        <p:txBody>
          <a:bodyPr wrap="square" anchor="t" lIns="0" rIns="0" tIns="0" bIns="0">
            <a:normAutofit/>
          </a:bodyPr>
          <a:lstStyle/>
          <a:p>
            <a:pPr algn="l">
              <a:lnSpc>
                <a:spcPct val="112000"/>
              </a:lnSpc>
              <a:spcAft>
                <a:spcPts val="400"/>
              </a:spcAft>
            </a:pPr>
            <a:r>
              <a:rPr sz="1200" b="1" i="0">
                <a:solidFill>
                  <a:srgbClr val="0B1F3A"/>
                </a:solidFill>
                <a:latin typeface="Calibri"/>
              </a:rPr>
              <a:t>Figure C. Documented consequences by domain.</a:t>
            </a:r>
          </a:p>
        </p:txBody>
      </p:sp>
      <p:sp>
        <p:nvSpPr>
          <p:cNvPr id="12" name="TextBox 11"/>
          <p:cNvSpPr txBox="1"/>
          <p:nvPr/>
        </p:nvSpPr>
        <p:spPr>
          <a:xfrm>
            <a:off x="502920" y="6062472"/>
            <a:ext cx="11185855" cy="256032"/>
          </a:xfrm>
          <a:prstGeom prst="rect">
            <a:avLst/>
          </a:prstGeom>
          <a:noFill/>
        </p:spPr>
        <p:txBody>
          <a:bodyPr wrap="square" anchor="t" lIns="0" rIns="0" tIns="0" bIns="0">
            <a:normAutofit/>
          </a:bodyPr>
          <a:lstStyle/>
          <a:p>
            <a:pPr algn="l">
              <a:lnSpc>
                <a:spcPct val="112000"/>
              </a:lnSpc>
              <a:spcAft>
                <a:spcPts val="400"/>
              </a:spcAft>
            </a:pPr>
            <a:r>
              <a:rPr sz="950" b="0" i="1">
                <a:solidFill>
                  <a:srgbClr val="5B7089"/>
                </a:solidFill>
                <a:latin typeface="Calibri"/>
              </a:rPr>
              <a:t>Credit: Original illustration — LLM09:2025 Misinformation Enterprise Guide</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IV · BUSINESS DOMAIN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Legal</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62</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PRIMARY LLM09 FAILURE MODES</a:t>
            </a:r>
          </a:p>
        </p:txBody>
      </p:sp>
      <p:sp>
        <p:nvSpPr>
          <p:cNvPr id="11" name="TextBox 10"/>
          <p:cNvSpPr txBox="1"/>
          <p:nvPr/>
        </p:nvSpPr>
        <p:spPr>
          <a:xfrm>
            <a:off x="502920" y="1856231"/>
            <a:ext cx="1118585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Fabricated citations (Cat. 3), unsupported claims (Cat. 4), incorrect legal guidance (Cat. 10)</a:t>
            </a:r>
          </a:p>
        </p:txBody>
      </p:sp>
      <p:sp>
        <p:nvSpPr>
          <p:cNvPr id="12" name="Rounded Rectangle 11"/>
          <p:cNvSpPr/>
          <p:nvPr/>
        </p:nvSpPr>
        <p:spPr>
          <a:xfrm>
            <a:off x="502920" y="2926080"/>
            <a:ext cx="11185855" cy="34290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090672"/>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CONSEQUENCE</a:t>
            </a:r>
          </a:p>
        </p:txBody>
      </p:sp>
      <p:sp>
        <p:nvSpPr>
          <p:cNvPr id="14" name="TextBox 13"/>
          <p:cNvSpPr txBox="1"/>
          <p:nvPr/>
        </p:nvSpPr>
        <p:spPr>
          <a:xfrm>
            <a:off x="731520" y="3438144"/>
            <a:ext cx="10728655" cy="2788920"/>
          </a:xfrm>
          <a:prstGeom prst="rect">
            <a:avLst/>
          </a:prstGeom>
          <a:noFill/>
        </p:spPr>
        <p:txBody>
          <a:bodyPr wrap="square" anchor="t" lIns="0" rIns="0" tIns="0" bIns="0">
            <a:normAutofit/>
          </a:bodyPr>
          <a:lstStyle/>
          <a:p>
            <a:pPr algn="l">
              <a:lnSpc>
                <a:spcPct val="125000"/>
              </a:lnSpc>
              <a:spcAft>
                <a:spcPts val="400"/>
              </a:spcAft>
            </a:pPr>
            <a:r>
              <a:rPr sz="1350" b="0" i="0">
                <a:solidFill>
                  <a:srgbClr val="1A1A1A"/>
                </a:solidFill>
                <a:latin typeface="Calibri"/>
              </a:rPr>
              <a:t>Federal Rule 11 sanctions and $5,000 fine in Mata v. Avianca; commercial legal-AI tools measured at 17–19% hallucination rates despite “hallucination-free” marketing (Stanford RegLab)</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IV · BUSINESS DOMAIN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Medical / healthcare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63</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PRIMARY LLM09 FAILURE MODES</a:t>
            </a:r>
          </a:p>
        </p:txBody>
      </p:sp>
      <p:sp>
        <p:nvSpPr>
          <p:cNvPr id="11" name="TextBox 10"/>
          <p:cNvSpPr txBox="1"/>
          <p:nvPr/>
        </p:nvSpPr>
        <p:spPr>
          <a:xfrm>
            <a:off x="502920" y="1856231"/>
            <a:ext cx="1118585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Misrepresented expertise (Cat. 5), unsafe medical guidance (Cat. 9), core hallucination (Cat. 1)</a:t>
            </a:r>
          </a:p>
        </p:txBody>
      </p:sp>
      <p:sp>
        <p:nvSpPr>
          <p:cNvPr id="12" name="Rounded Rectangle 11"/>
          <p:cNvSpPr/>
          <p:nvPr/>
        </p:nvSpPr>
        <p:spPr>
          <a:xfrm>
            <a:off x="502920" y="2926080"/>
            <a:ext cx="11185855" cy="34290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090672"/>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CONSEQUENCE</a:t>
            </a:r>
          </a:p>
        </p:txBody>
      </p:sp>
      <p:sp>
        <p:nvSpPr>
          <p:cNvPr id="14" name="TextBox 13"/>
          <p:cNvSpPr txBox="1"/>
          <p:nvPr/>
        </p:nvSpPr>
        <p:spPr>
          <a:xfrm>
            <a:off x="731520" y="3438144"/>
            <a:ext cx="10728655" cy="2788920"/>
          </a:xfrm>
          <a:prstGeom prst="rect">
            <a:avLst/>
          </a:prstGeom>
          <a:noFill/>
        </p:spPr>
        <p:txBody>
          <a:bodyPr wrap="square" anchor="t" lIns="0" rIns="0" tIns="0" bIns="0">
            <a:normAutofit/>
          </a:bodyPr>
          <a:lstStyle/>
          <a:p>
            <a:pPr algn="l">
              <a:lnSpc>
                <a:spcPct val="125000"/>
              </a:lnSpc>
              <a:spcAft>
                <a:spcPts val="400"/>
              </a:spcAft>
            </a:pPr>
            <a:r>
              <a:rPr sz="1350" b="0" i="0">
                <a:solidFill>
                  <a:srgbClr val="1A1A1A"/>
                </a:solidFill>
                <a:latin typeface="Calibri"/>
              </a:rPr>
              <a:t>NEDA's Tessa chatbot disabled after giving harmful eating-disorder advice; Google's Med-Gemini fabricated a nonexistent anatomical structure in a published clinical paper</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IV · BUSINESS DOMAIN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Financial services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64</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PRIMARY LLM09 FAILURE MODES</a:t>
            </a:r>
          </a:p>
        </p:txBody>
      </p:sp>
      <p:sp>
        <p:nvSpPr>
          <p:cNvPr id="11" name="TextBox 10"/>
          <p:cNvSpPr txBox="1"/>
          <p:nvPr/>
        </p:nvSpPr>
        <p:spPr>
          <a:xfrm>
            <a:off x="502920" y="1856231"/>
            <a:ext cx="1118585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Fabricated statistics (Cat. 2), fabricated citations (Cat. 3), incorrect financial guidance (Cat. 11)</a:t>
            </a:r>
          </a:p>
        </p:txBody>
      </p:sp>
      <p:sp>
        <p:nvSpPr>
          <p:cNvPr id="12" name="Rounded Rectangle 11"/>
          <p:cNvSpPr/>
          <p:nvPr/>
        </p:nvSpPr>
        <p:spPr>
          <a:xfrm>
            <a:off x="502920" y="2926080"/>
            <a:ext cx="11185855" cy="34290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090672"/>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CONSEQUENCE</a:t>
            </a:r>
          </a:p>
        </p:txBody>
      </p:sp>
      <p:sp>
        <p:nvSpPr>
          <p:cNvPr id="14" name="TextBox 13"/>
          <p:cNvSpPr txBox="1"/>
          <p:nvPr/>
        </p:nvSpPr>
        <p:spPr>
          <a:xfrm>
            <a:off x="731520" y="3438144"/>
            <a:ext cx="10728655" cy="2788920"/>
          </a:xfrm>
          <a:prstGeom prst="rect">
            <a:avLst/>
          </a:prstGeom>
          <a:noFill/>
        </p:spPr>
        <p:txBody>
          <a:bodyPr wrap="square" anchor="t" lIns="0" rIns="0" tIns="0" bIns="0">
            <a:normAutofit/>
          </a:bodyPr>
          <a:lstStyle/>
          <a:p>
            <a:pPr algn="l">
              <a:lnSpc>
                <a:spcPct val="125000"/>
              </a:lnSpc>
              <a:spcAft>
                <a:spcPts val="400"/>
              </a:spcAft>
            </a:pPr>
            <a:r>
              <a:rPr sz="1350" b="0" i="0">
                <a:solidFill>
                  <a:srgbClr val="1A1A1A"/>
                </a:solidFill>
                <a:latin typeface="Calibri"/>
              </a:rPr>
              <a:t>FINRA's 2026 Oversight Report makes hallucination an explicit 2026 examination priority; Deloitte forwent final payment on a ~$440,000 government report; EY Canada withdrew a report where 16 of 27 references were hallucinated</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IV · BUSINESS DOMAIN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Security operations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65</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PRIMARY LLM09 FAILURE MODES</a:t>
            </a:r>
          </a:p>
        </p:txBody>
      </p:sp>
      <p:sp>
        <p:nvSpPr>
          <p:cNvPr id="11" name="TextBox 10"/>
          <p:cNvSpPr txBox="1"/>
          <p:nvPr/>
        </p:nvSpPr>
        <p:spPr>
          <a:xfrm>
            <a:off x="502920" y="1856231"/>
            <a:ext cx="1118585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Unsafe technical guidance (Cat. 7), AI-slop flooding (Part III)</a:t>
            </a:r>
          </a:p>
        </p:txBody>
      </p:sp>
      <p:sp>
        <p:nvSpPr>
          <p:cNvPr id="12" name="Rounded Rectangle 11"/>
          <p:cNvSpPr/>
          <p:nvPr/>
        </p:nvSpPr>
        <p:spPr>
          <a:xfrm>
            <a:off x="502920" y="2926080"/>
            <a:ext cx="11185855" cy="34290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090672"/>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CONSEQUENCE</a:t>
            </a:r>
          </a:p>
        </p:txBody>
      </p:sp>
      <p:sp>
        <p:nvSpPr>
          <p:cNvPr id="14" name="TextBox 13"/>
          <p:cNvSpPr txBox="1"/>
          <p:nvPr/>
        </p:nvSpPr>
        <p:spPr>
          <a:xfrm>
            <a:off x="731520" y="3438144"/>
            <a:ext cx="10728655" cy="2788920"/>
          </a:xfrm>
          <a:prstGeom prst="rect">
            <a:avLst/>
          </a:prstGeom>
          <a:noFill/>
        </p:spPr>
        <p:txBody>
          <a:bodyPr wrap="square" anchor="t" lIns="0" rIns="0" tIns="0" bIns="0">
            <a:normAutofit/>
          </a:bodyPr>
          <a:lstStyle/>
          <a:p>
            <a:pPr algn="l">
              <a:lnSpc>
                <a:spcPct val="125000"/>
              </a:lnSpc>
              <a:spcAft>
                <a:spcPts val="400"/>
              </a:spcAft>
            </a:pPr>
            <a:r>
              <a:rPr sz="1350" b="0" i="0">
                <a:solidFill>
                  <a:srgbClr val="1A1A1A"/>
                </a:solidFill>
                <a:latin typeface="Calibri"/>
              </a:rPr>
              <a:t>curl terminated its bug-bounty program after AI-generated report volume drove the accurate-report rate down to roughly 1-in-20 to 1-in-30</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IV · BUSINESS DOMAIN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Software development / supply chain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66</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PRIMARY LLM09 FAILURE MODES</a:t>
            </a:r>
          </a:p>
        </p:txBody>
      </p:sp>
      <p:sp>
        <p:nvSpPr>
          <p:cNvPr id="11" name="TextBox 10"/>
          <p:cNvSpPr txBox="1"/>
          <p:nvPr/>
        </p:nvSpPr>
        <p:spPr>
          <a:xfrm>
            <a:off x="502920" y="1856231"/>
            <a:ext cx="1118585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Package hallucination / slopsquatting (Cat. 8), insecure code generation (Cat. 7)</a:t>
            </a:r>
          </a:p>
        </p:txBody>
      </p:sp>
      <p:sp>
        <p:nvSpPr>
          <p:cNvPr id="12" name="Rounded Rectangle 11"/>
          <p:cNvSpPr/>
          <p:nvPr/>
        </p:nvSpPr>
        <p:spPr>
          <a:xfrm>
            <a:off x="502920" y="2926080"/>
            <a:ext cx="11185855" cy="34290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090672"/>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CONSEQUENCE</a:t>
            </a:r>
          </a:p>
        </p:txBody>
      </p:sp>
      <p:sp>
        <p:nvSpPr>
          <p:cNvPr id="14" name="TextBox 13"/>
          <p:cNvSpPr txBox="1"/>
          <p:nvPr/>
        </p:nvSpPr>
        <p:spPr>
          <a:xfrm>
            <a:off x="731520" y="3438144"/>
            <a:ext cx="10728655" cy="2788920"/>
          </a:xfrm>
          <a:prstGeom prst="rect">
            <a:avLst/>
          </a:prstGeom>
          <a:noFill/>
        </p:spPr>
        <p:txBody>
          <a:bodyPr wrap="square" anchor="t" lIns="0" rIns="0" tIns="0" bIns="0">
            <a:normAutofit/>
          </a:bodyPr>
          <a:lstStyle/>
          <a:p>
            <a:pPr algn="l">
              <a:lnSpc>
                <a:spcPct val="125000"/>
              </a:lnSpc>
              <a:spcAft>
                <a:spcPts val="400"/>
              </a:spcAft>
            </a:pPr>
            <a:r>
              <a:rPr sz="1350" b="0" i="0">
                <a:solidFill>
                  <a:srgbClr val="1A1A1A"/>
                </a:solidFill>
                <a:latin typeface="Calibri"/>
              </a:rPr>
              <a:t>205,000+ unique hallucinated package names found reproducible enough to sustain attack campaigns; PoC package huggingface-cli reached 30,000+ downloads including from Alibaba</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IV · BUSINESS DOMAIN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Customer-facing systems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67</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PRIMARY LLM09 FAILURE MODES</a:t>
            </a:r>
          </a:p>
        </p:txBody>
      </p:sp>
      <p:sp>
        <p:nvSpPr>
          <p:cNvPr id="11" name="TextBox 10"/>
          <p:cNvSpPr txBox="1"/>
          <p:nvPr/>
        </p:nvSpPr>
        <p:spPr>
          <a:xfrm>
            <a:off x="502920" y="1856231"/>
            <a:ext cx="1118585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Contractual/policy misinformation (Cat. 12)</a:t>
            </a:r>
          </a:p>
        </p:txBody>
      </p:sp>
      <p:sp>
        <p:nvSpPr>
          <p:cNvPr id="12" name="Rounded Rectangle 11"/>
          <p:cNvSpPr/>
          <p:nvPr/>
        </p:nvSpPr>
        <p:spPr>
          <a:xfrm>
            <a:off x="502920" y="2926080"/>
            <a:ext cx="11185855" cy="34290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090672"/>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CONSEQUENCE</a:t>
            </a:r>
          </a:p>
        </p:txBody>
      </p:sp>
      <p:sp>
        <p:nvSpPr>
          <p:cNvPr id="14" name="TextBox 13"/>
          <p:cNvSpPr txBox="1"/>
          <p:nvPr/>
        </p:nvSpPr>
        <p:spPr>
          <a:xfrm>
            <a:off x="731520" y="3438144"/>
            <a:ext cx="10728655" cy="2788920"/>
          </a:xfrm>
          <a:prstGeom prst="rect">
            <a:avLst/>
          </a:prstGeom>
          <a:noFill/>
        </p:spPr>
        <p:txBody>
          <a:bodyPr wrap="square" anchor="t" lIns="0" rIns="0" tIns="0" bIns="0">
            <a:normAutofit/>
          </a:bodyPr>
          <a:lstStyle/>
          <a:p>
            <a:pPr algn="l">
              <a:lnSpc>
                <a:spcPct val="125000"/>
              </a:lnSpc>
              <a:spcAft>
                <a:spcPts val="400"/>
              </a:spcAft>
            </a:pPr>
            <a:r>
              <a:rPr sz="1350" b="0" i="0">
                <a:solidFill>
                  <a:srgbClr val="1A1A1A"/>
                </a:solidFill>
                <a:latin typeface="Calibri"/>
              </a:rPr>
              <a:t>Air Canada held legally liable for chatbot misstatement; Cursor customers cancelled subscriptions over a fabricated support-bot policy</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IV · BUSINESS DOMAIN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Public information / media</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68</a:t>
            </a:r>
          </a:p>
        </p:txBody>
      </p:sp>
      <p:sp>
        <p:nvSpPr>
          <p:cNvPr id="10" name="TextBox 9"/>
          <p:cNvSpPr txBox="1"/>
          <p:nvPr/>
        </p:nvSpPr>
        <p:spPr>
          <a:xfrm>
            <a:off x="502920" y="1508760"/>
            <a:ext cx="111858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3F5872"/>
                </a:solidFill>
                <a:latin typeface="Calibri"/>
              </a:rPr>
              <a:t>PRIMARY LLM09 FAILURE MODES</a:t>
            </a:r>
          </a:p>
        </p:txBody>
      </p:sp>
      <p:sp>
        <p:nvSpPr>
          <p:cNvPr id="11" name="TextBox 10"/>
          <p:cNvSpPr txBox="1"/>
          <p:nvPr/>
        </p:nvSpPr>
        <p:spPr>
          <a:xfrm>
            <a:off x="502920" y="1856231"/>
            <a:ext cx="1118585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1A1A1A"/>
                </a:solidFill>
                <a:latin typeface="Calibri"/>
              </a:rPr>
              <a:t>Search-integrated misinformation (Cat. 18), weaponized disinformation (Cat. 16), defamation (Cat. 17)</a:t>
            </a:r>
          </a:p>
        </p:txBody>
      </p:sp>
      <p:sp>
        <p:nvSpPr>
          <p:cNvPr id="12" name="Rounded Rectangle 11"/>
          <p:cNvSpPr/>
          <p:nvPr/>
        </p:nvSpPr>
        <p:spPr>
          <a:xfrm>
            <a:off x="502920" y="2926080"/>
            <a:ext cx="11185855" cy="3429000"/>
          </a:xfrm>
          <a:prstGeom prst="roundRect">
            <a:avLst>
              <a:gd name="adj" fmla="val 4500"/>
            </a:avLst>
          </a:prstGeom>
          <a:solidFill>
            <a:srgbClr val="FBEEEC"/>
          </a:solidFill>
          <a:ln w="9525">
            <a:solidFill>
              <a:srgbClr val="E8B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090672"/>
            <a:ext cx="10728655" cy="274320"/>
          </a:xfrm>
          <a:prstGeom prst="rect">
            <a:avLst/>
          </a:prstGeom>
          <a:noFill/>
        </p:spPr>
        <p:txBody>
          <a:bodyPr wrap="square" anchor="t" lIns="0" rIns="0" tIns="0" bIns="0">
            <a:normAutofit/>
          </a:bodyPr>
          <a:lstStyle/>
          <a:p>
            <a:pPr algn="l">
              <a:lnSpc>
                <a:spcPct val="112000"/>
              </a:lnSpc>
              <a:spcAft>
                <a:spcPts val="400"/>
              </a:spcAft>
            </a:pPr>
            <a:r>
              <a:rPr sz="1150" b="1" i="0">
                <a:solidFill>
                  <a:srgbClr val="B13B2C"/>
                </a:solidFill>
                <a:latin typeface="Calibri"/>
              </a:rPr>
              <a:t>DOCUMENTED CONSEQUENCE</a:t>
            </a:r>
          </a:p>
        </p:txBody>
      </p:sp>
      <p:sp>
        <p:nvSpPr>
          <p:cNvPr id="14" name="TextBox 13"/>
          <p:cNvSpPr txBox="1"/>
          <p:nvPr/>
        </p:nvSpPr>
        <p:spPr>
          <a:xfrm>
            <a:off x="731520" y="3438144"/>
            <a:ext cx="10728655" cy="2788920"/>
          </a:xfrm>
          <a:prstGeom prst="rect">
            <a:avLst/>
          </a:prstGeom>
          <a:noFill/>
        </p:spPr>
        <p:txBody>
          <a:bodyPr wrap="square" anchor="t" lIns="0" rIns="0" tIns="0" bIns="0">
            <a:normAutofit/>
          </a:bodyPr>
          <a:lstStyle/>
          <a:p>
            <a:pPr algn="l">
              <a:lnSpc>
                <a:spcPct val="125000"/>
              </a:lnSpc>
              <a:spcAft>
                <a:spcPts val="400"/>
              </a:spcAft>
            </a:pPr>
            <a:r>
              <a:rPr sz="1350" b="0" i="0">
                <a:solidFill>
                  <a:srgbClr val="1A1A1A"/>
                </a:solidFill>
                <a:latin typeface="Calibri"/>
              </a:rPr>
              <a:t>Google AI Overviews' viral “glue on pizza” / “eat rocks” errors forced emergency mitigation; FCC issued $6M/$1M fines over AI deepfake robocalls; first-of-its-kind AI defamation suit in Walters v. OpenAI</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5935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828800"/>
            <a:ext cx="10362895" cy="502920"/>
          </a:xfrm>
          <a:prstGeom prst="rect">
            <a:avLst/>
          </a:prstGeom>
          <a:noFill/>
        </p:spPr>
        <p:txBody>
          <a:bodyPr wrap="square" anchor="t" lIns="0" rIns="0" tIns="0" bIns="0">
            <a:normAutofit/>
          </a:bodyPr>
          <a:lstStyle/>
          <a:p>
            <a:pPr algn="l">
              <a:lnSpc>
                <a:spcPct val="112000"/>
              </a:lnSpc>
              <a:spcAft>
                <a:spcPts val="400"/>
              </a:spcAft>
            </a:pPr>
            <a:r>
              <a:rPr sz="1600" b="1" i="0">
                <a:solidFill>
                  <a:srgbClr val="14B8A6"/>
                </a:solidFill>
                <a:latin typeface="Calibri"/>
              </a:rPr>
              <a:t>PART V</a:t>
            </a:r>
          </a:p>
        </p:txBody>
      </p:sp>
      <p:sp>
        <p:nvSpPr>
          <p:cNvPr id="5" name="TextBox 4"/>
          <p:cNvSpPr txBox="1"/>
          <p:nvPr/>
        </p:nvSpPr>
        <p:spPr>
          <a:xfrm>
            <a:off x="914400" y="2377440"/>
            <a:ext cx="10362895" cy="1554480"/>
          </a:xfrm>
          <a:prstGeom prst="rect">
            <a:avLst/>
          </a:prstGeom>
          <a:noFill/>
        </p:spPr>
        <p:txBody>
          <a:bodyPr wrap="square" anchor="t" lIns="0" rIns="0" tIns="0" bIns="0">
            <a:normAutofit/>
          </a:bodyPr>
          <a:lstStyle/>
          <a:p>
            <a:pPr algn="l">
              <a:lnSpc>
                <a:spcPct val="108000"/>
              </a:lnSpc>
              <a:spcAft>
                <a:spcPts val="400"/>
              </a:spcAft>
            </a:pPr>
            <a:r>
              <a:rPr sz="3200" b="1" i="0">
                <a:solidFill>
                  <a:srgbClr val="FFFFFF"/>
                </a:solidFill>
                <a:latin typeface="Calibri"/>
              </a:rPr>
              <a:t>Full-Lifecycle Remediation Playbook</a:t>
            </a:r>
          </a:p>
        </p:txBody>
      </p:sp>
      <p:sp>
        <p:nvSpPr>
          <p:cNvPr id="6" name="TextBox 5"/>
          <p:cNvSpPr txBox="1"/>
          <p:nvPr/>
        </p:nvSpPr>
        <p:spPr>
          <a:xfrm>
            <a:off x="914400" y="3867912"/>
            <a:ext cx="1036289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B9C6DA"/>
                </a:solidFill>
                <a:latin typeface="Calibri"/>
              </a:rPr>
              <a:t>Eight lifecycle stages, each control mapped to OWASP LLM Top 10 and the NIST AI Risk Management Framework.</a:t>
            </a:r>
          </a:p>
        </p:txBody>
      </p:sp>
      <p:sp>
        <p:nvSpPr>
          <p:cNvPr id="7" name="Rectangle 6"/>
          <p:cNvSpPr/>
          <p:nvPr/>
        </p:nvSpPr>
        <p:spPr>
          <a:xfrm>
            <a:off x="0" y="6492240"/>
            <a:ext cx="12191695" cy="10972"/>
          </a:xfrm>
          <a:prstGeom prst="rect">
            <a:avLst/>
          </a:prstGeom>
          <a:solidFill>
            <a:srgbClr val="2A4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8B9CB4"/>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8B9CB4"/>
                </a:solidFill>
                <a:latin typeface="Calibri"/>
              </a:rPr>
              <a:t>69</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 · ROOT CAUSE 2 OF 4</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Sycophancy — the model is trained to agree with you</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600">
                <a:solidFill>
                  <a:srgbClr val="1A1A1A"/>
                </a:solidFill>
                <a:latin typeface="Calibri"/>
              </a:rPr>
              <a:t>A distinct and compounding mechanism is sycophancy: RLHF-tuned models are measurably more likely to validate a user's stated (even false) belief than to correct it, because human raters used to build the preference/reward model systematically prefer agreeable responses. Anthropic's foundational study, “Towards Understanding Sycophancy in Language Models” (Perez et al., 2022–2023), found this effect across Anthropic, OpenAI, and Meta assistants and showed it increases with model scale under standard RLHF — an inverse-scaling result.</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FRAMING</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Defense-in-Depth Across the Lifecycle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70</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500">
                <a:solidFill>
                  <a:srgbClr val="1A1A1A"/>
                </a:solidFill>
                <a:latin typeface="Calibri"/>
              </a:rPr>
              <a:t>Every control below is mapped to (a) the LLM lifecycle stage where it applies, (b) the relevant OWASP LLM Top 10 category it addresses beyond LLM09 itself, and (c) the NIST AI RMF function it operationalizes. NIST's AI Risk Management Framework (AI RMF 1.0) organizes risk management into four functions — Govern (cross-cutting culture, policy, and accountability), Map (context and risk identification), Measure (quantify and benchmark risk), and Manage (resource allocation and risk response) — with a companion Playbook giving suggested actions per subcategory.</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ORIGINAL ILLUSTRATION</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The Eight-Stage LLM09 Remediation Pipeline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71</a:t>
            </a:r>
          </a:p>
        </p:txBody>
      </p:sp>
      <p:pic>
        <p:nvPicPr>
          <p:cNvPr id="10" name="Picture 9" descr="original_lifecycle.png"/>
          <p:cNvPicPr>
            <a:picLocks noChangeAspect="1"/>
          </p:cNvPicPr>
          <p:nvPr/>
        </p:nvPicPr>
        <p:blipFill>
          <a:blip r:embed="rId2"/>
          <a:stretch>
            <a:fillRect/>
          </a:stretch>
        </p:blipFill>
        <p:spPr>
          <a:xfrm>
            <a:off x="2212695" y="1508760"/>
            <a:ext cx="7766304" cy="4160520"/>
          </a:xfrm>
          <a:prstGeom prst="rect">
            <a:avLst/>
          </a:prstGeom>
        </p:spPr>
      </p:pic>
      <p:sp>
        <p:nvSpPr>
          <p:cNvPr id="11" name="TextBox 10"/>
          <p:cNvSpPr txBox="1"/>
          <p:nvPr/>
        </p:nvSpPr>
        <p:spPr>
          <a:xfrm>
            <a:off x="502920" y="5788152"/>
            <a:ext cx="11185855" cy="274320"/>
          </a:xfrm>
          <a:prstGeom prst="rect">
            <a:avLst/>
          </a:prstGeom>
          <a:noFill/>
        </p:spPr>
        <p:txBody>
          <a:bodyPr wrap="square" anchor="t" lIns="0" rIns="0" tIns="0" bIns="0">
            <a:normAutofit/>
          </a:bodyPr>
          <a:lstStyle/>
          <a:p>
            <a:pPr algn="l">
              <a:lnSpc>
                <a:spcPct val="112000"/>
              </a:lnSpc>
              <a:spcAft>
                <a:spcPts val="400"/>
              </a:spcAft>
            </a:pPr>
            <a:r>
              <a:rPr sz="1200" b="1" i="0">
                <a:solidFill>
                  <a:srgbClr val="0B1F3A"/>
                </a:solidFill>
                <a:latin typeface="Calibri"/>
              </a:rPr>
              <a:t>Figure D. Defense-in-depth across the full model lifecycle.</a:t>
            </a:r>
          </a:p>
        </p:txBody>
      </p:sp>
      <p:sp>
        <p:nvSpPr>
          <p:cNvPr id="12" name="TextBox 11"/>
          <p:cNvSpPr txBox="1"/>
          <p:nvPr/>
        </p:nvSpPr>
        <p:spPr>
          <a:xfrm>
            <a:off x="502920" y="6062472"/>
            <a:ext cx="11185855" cy="256032"/>
          </a:xfrm>
          <a:prstGeom prst="rect">
            <a:avLst/>
          </a:prstGeom>
          <a:noFill/>
        </p:spPr>
        <p:txBody>
          <a:bodyPr wrap="square" anchor="t" lIns="0" rIns="0" tIns="0" bIns="0">
            <a:normAutofit/>
          </a:bodyPr>
          <a:lstStyle/>
          <a:p>
            <a:pPr algn="l">
              <a:lnSpc>
                <a:spcPct val="112000"/>
              </a:lnSpc>
              <a:spcAft>
                <a:spcPts val="400"/>
              </a:spcAft>
            </a:pPr>
            <a:r>
              <a:rPr sz="950" b="0" i="1">
                <a:solidFill>
                  <a:srgbClr val="5B7089"/>
                </a:solidFill>
                <a:latin typeface="Calibri"/>
              </a:rPr>
              <a:t>Credit: Original illustration — LLM09:2025 Misinformation Enterprise Guide</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FRAMEWORK REFERENCE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NIST AI Risk Management Framework</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72</a:t>
            </a:r>
          </a:p>
        </p:txBody>
      </p:sp>
      <p:pic>
        <p:nvPicPr>
          <p:cNvPr id="10" name="Picture 9" descr="nist_rmf.png"/>
          <p:cNvPicPr>
            <a:picLocks noChangeAspect="1"/>
          </p:cNvPicPr>
          <p:nvPr/>
        </p:nvPicPr>
        <p:blipFill>
          <a:blip r:embed="rId2"/>
          <a:stretch>
            <a:fillRect/>
          </a:stretch>
        </p:blipFill>
        <p:spPr>
          <a:xfrm>
            <a:off x="4252064" y="1508760"/>
            <a:ext cx="3687565" cy="4160520"/>
          </a:xfrm>
          <a:prstGeom prst="rect">
            <a:avLst/>
          </a:prstGeom>
        </p:spPr>
      </p:pic>
      <p:sp>
        <p:nvSpPr>
          <p:cNvPr id="11" name="TextBox 10"/>
          <p:cNvSpPr txBox="1"/>
          <p:nvPr/>
        </p:nvSpPr>
        <p:spPr>
          <a:xfrm>
            <a:off x="502920" y="5788152"/>
            <a:ext cx="11185855" cy="274320"/>
          </a:xfrm>
          <a:prstGeom prst="rect">
            <a:avLst/>
          </a:prstGeom>
          <a:noFill/>
        </p:spPr>
        <p:txBody>
          <a:bodyPr wrap="square" anchor="t" lIns="0" rIns="0" tIns="0" bIns="0">
            <a:normAutofit/>
          </a:bodyPr>
          <a:lstStyle/>
          <a:p>
            <a:pPr algn="l">
              <a:lnSpc>
                <a:spcPct val="112000"/>
              </a:lnSpc>
              <a:spcAft>
                <a:spcPts val="400"/>
              </a:spcAft>
            </a:pPr>
            <a:r>
              <a:rPr sz="1200" b="1" i="0">
                <a:solidFill>
                  <a:srgbClr val="0B1F3A"/>
                </a:solidFill>
                <a:latin typeface="Calibri"/>
              </a:rPr>
              <a:t>Figure E. Govern, Map, Measure, Manage — the four core functions referenced throughout Part V.</a:t>
            </a:r>
          </a:p>
        </p:txBody>
      </p:sp>
      <p:sp>
        <p:nvSpPr>
          <p:cNvPr id="12" name="TextBox 11"/>
          <p:cNvSpPr txBox="1"/>
          <p:nvPr/>
        </p:nvSpPr>
        <p:spPr>
          <a:xfrm>
            <a:off x="502920" y="6062472"/>
            <a:ext cx="11185855" cy="256032"/>
          </a:xfrm>
          <a:prstGeom prst="rect">
            <a:avLst/>
          </a:prstGeom>
          <a:noFill/>
        </p:spPr>
        <p:txBody>
          <a:bodyPr wrap="square" anchor="t" lIns="0" rIns="0" tIns="0" bIns="0">
            <a:normAutofit/>
          </a:bodyPr>
          <a:lstStyle/>
          <a:p>
            <a:pPr algn="l">
              <a:lnSpc>
                <a:spcPct val="112000"/>
              </a:lnSpc>
              <a:spcAft>
                <a:spcPts val="400"/>
              </a:spcAft>
            </a:pPr>
            <a:r>
              <a:rPr sz="950" b="0" i="1">
                <a:solidFill>
                  <a:srgbClr val="5B7089"/>
                </a:solidFill>
                <a:latin typeface="Calibri"/>
              </a:rPr>
              <a:t>Credit: National Institute of Standards and Technology, “AI Risk Management Framework.”</a:t>
            </a:r>
          </a:p>
        </p:txBody>
      </p:sp>
      <p:sp>
        <p:nvSpPr>
          <p:cNvPr id="13" name="TextBox 1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LIFECYCLE STAGE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Stage 1 — Training data</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73</a:t>
            </a:r>
          </a:p>
        </p:txBody>
      </p:sp>
      <p:sp>
        <p:nvSpPr>
          <p:cNvPr id="10" name="Rounded Rectangle 9"/>
          <p:cNvSpPr/>
          <p:nvPr/>
        </p:nvSpPr>
        <p:spPr>
          <a:xfrm>
            <a:off x="502920" y="155448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1645919"/>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Data provenance &amp; quality curation</a:t>
            </a:r>
          </a:p>
        </p:txBody>
      </p:sp>
      <p:sp>
        <p:nvSpPr>
          <p:cNvPr id="12" name="TextBox 11"/>
          <p:cNvSpPr txBox="1"/>
          <p:nvPr/>
        </p:nvSpPr>
        <p:spPr>
          <a:xfrm>
            <a:off x="3474720" y="1645919"/>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Source training/fine-tuning data from vetted, licensed, or verified-provenance corpora; document lineage</a:t>
            </a:r>
          </a:p>
        </p:txBody>
      </p:sp>
      <p:sp>
        <p:nvSpPr>
          <p:cNvPr id="13" name="TextBox 12"/>
          <p:cNvSpPr txBox="1"/>
          <p:nvPr/>
        </p:nvSpPr>
        <p:spPr>
          <a:xfrm>
            <a:off x="9722815" y="1645919"/>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LLM04 Data &amp; Model Poisoning
Govern, Map</a:t>
            </a:r>
          </a:p>
        </p:txBody>
      </p:sp>
      <p:sp>
        <p:nvSpPr>
          <p:cNvPr id="14" name="Rounded Rectangle 13"/>
          <p:cNvSpPr/>
          <p:nvPr/>
        </p:nvSpPr>
        <p:spPr>
          <a:xfrm>
            <a:off x="502920" y="316992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4088" y="3261360"/>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Bias/representativeness auditing</a:t>
            </a:r>
          </a:p>
        </p:txBody>
      </p:sp>
      <p:sp>
        <p:nvSpPr>
          <p:cNvPr id="16" name="TextBox 15"/>
          <p:cNvSpPr txBox="1"/>
          <p:nvPr/>
        </p:nvSpPr>
        <p:spPr>
          <a:xfrm>
            <a:off x="3474720" y="3261360"/>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Run demographic, temporal, and topical distribution analysis on training/fine-tuning sets before use</a:t>
            </a:r>
          </a:p>
        </p:txBody>
      </p:sp>
      <p:sp>
        <p:nvSpPr>
          <p:cNvPr id="17" name="TextBox 16"/>
          <p:cNvSpPr txBox="1"/>
          <p:nvPr/>
        </p:nvSpPr>
        <p:spPr>
          <a:xfrm>
            <a:off x="9722815" y="3261360"/>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(bias root cause)
Measure</a:t>
            </a:r>
          </a:p>
        </p:txBody>
      </p:sp>
      <p:sp>
        <p:nvSpPr>
          <p:cNvPr id="18" name="Rounded Rectangle 17"/>
          <p:cNvSpPr/>
          <p:nvPr/>
        </p:nvSpPr>
        <p:spPr>
          <a:xfrm>
            <a:off x="502920" y="478536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4088" y="4876800"/>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Model provenance verification for third-party/open-source models</a:t>
            </a:r>
          </a:p>
        </p:txBody>
      </p:sp>
      <p:sp>
        <p:nvSpPr>
          <p:cNvPr id="20" name="TextBox 19"/>
          <p:cNvSpPr txBox="1"/>
          <p:nvPr/>
        </p:nvSpPr>
        <p:spPr>
          <a:xfrm>
            <a:off x="3474720" y="4876800"/>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Cryptographic signing/hash verification of weights; publisher identity verification</a:t>
            </a:r>
          </a:p>
        </p:txBody>
      </p:sp>
      <p:sp>
        <p:nvSpPr>
          <p:cNvPr id="21" name="TextBox 20"/>
          <p:cNvSpPr txBox="1"/>
          <p:nvPr/>
        </p:nvSpPr>
        <p:spPr>
          <a:xfrm>
            <a:off x="9722815" y="4876800"/>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LLM03 Supply Chain, LLM04
Govern, Manage</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LIFECYCLE STAGE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Stage 2 — Retrieval and grounding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74</a:t>
            </a:r>
          </a:p>
        </p:txBody>
      </p:sp>
      <p:sp>
        <p:nvSpPr>
          <p:cNvPr id="10" name="Rounded Rectangle 9"/>
          <p:cNvSpPr/>
          <p:nvPr/>
        </p:nvSpPr>
        <p:spPr>
          <a:xfrm>
            <a:off x="502920" y="155448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1645919"/>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RAG over curated, access-controlled sources</a:t>
            </a:r>
          </a:p>
        </p:txBody>
      </p:sp>
      <p:sp>
        <p:nvSpPr>
          <p:cNvPr id="12" name="TextBox 11"/>
          <p:cNvSpPr txBox="1"/>
          <p:nvPr/>
        </p:nvSpPr>
        <p:spPr>
          <a:xfrm>
            <a:off x="3474720" y="1645919"/>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Retrieve only from indexed, trust-scored corpora; exclude/downrank low-authority or user-generated content</a:t>
            </a:r>
          </a:p>
        </p:txBody>
      </p:sp>
      <p:sp>
        <p:nvSpPr>
          <p:cNvPr id="13" name="TextBox 12"/>
          <p:cNvSpPr txBox="1"/>
          <p:nvPr/>
        </p:nvSpPr>
        <p:spPr>
          <a:xfrm>
            <a:off x="9722815" y="1645919"/>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LLM08 Vector/Embedding Weaknesses
Manage</a:t>
            </a:r>
          </a:p>
        </p:txBody>
      </p:sp>
      <p:sp>
        <p:nvSpPr>
          <p:cNvPr id="14" name="Rounded Rectangle 13"/>
          <p:cNvSpPr/>
          <p:nvPr/>
        </p:nvSpPr>
        <p:spPr>
          <a:xfrm>
            <a:off x="502920" y="276606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4088" y="285750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Citation-must-resolve gating</a:t>
            </a:r>
          </a:p>
        </p:txBody>
      </p:sp>
      <p:sp>
        <p:nvSpPr>
          <p:cNvPr id="16" name="TextBox 15"/>
          <p:cNvSpPr txBox="1"/>
          <p:nvPr/>
        </p:nvSpPr>
        <p:spPr>
          <a:xfrm>
            <a:off x="3474720" y="285750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Require every generated citation to be the literal output of a retrieval call; block free-text citations in high-stakes flows</a:t>
            </a:r>
          </a:p>
        </p:txBody>
      </p:sp>
      <p:sp>
        <p:nvSpPr>
          <p:cNvPr id="17" name="TextBox 16"/>
          <p:cNvSpPr txBox="1"/>
          <p:nvPr/>
        </p:nvSpPr>
        <p:spPr>
          <a:xfrm>
            <a:off x="9722815" y="285750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Measure, Manage</a:t>
            </a:r>
          </a:p>
        </p:txBody>
      </p:sp>
      <p:sp>
        <p:nvSpPr>
          <p:cNvPr id="18" name="Rounded Rectangle 17"/>
          <p:cNvSpPr/>
          <p:nvPr/>
        </p:nvSpPr>
        <p:spPr>
          <a:xfrm>
            <a:off x="502920" y="397764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4088" y="406908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Retrieval-content sanitization</a:t>
            </a:r>
          </a:p>
        </p:txBody>
      </p:sp>
      <p:sp>
        <p:nvSpPr>
          <p:cNvPr id="20" name="TextBox 19"/>
          <p:cNvSpPr txBox="1"/>
          <p:nvPr/>
        </p:nvSpPr>
        <p:spPr>
          <a:xfrm>
            <a:off x="3474720" y="406908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Strip hidden text, invisible Unicode, embedded instructions from ingested documents before indexing</a:t>
            </a:r>
          </a:p>
        </p:txBody>
      </p:sp>
      <p:sp>
        <p:nvSpPr>
          <p:cNvPr id="21" name="TextBox 20"/>
          <p:cNvSpPr txBox="1"/>
          <p:nvPr/>
        </p:nvSpPr>
        <p:spPr>
          <a:xfrm>
            <a:off x="9722815" y="406908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LLM01 Prompt Injection, LLM09
Manage</a:t>
            </a:r>
          </a:p>
        </p:txBody>
      </p:sp>
      <p:sp>
        <p:nvSpPr>
          <p:cNvPr id="22" name="Rounded Rectangle 21"/>
          <p:cNvSpPr/>
          <p:nvPr/>
        </p:nvSpPr>
        <p:spPr>
          <a:xfrm>
            <a:off x="502920" y="518922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04088" y="528066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Instruction/data segregation</a:t>
            </a:r>
          </a:p>
        </p:txBody>
      </p:sp>
      <p:sp>
        <p:nvSpPr>
          <p:cNvPr id="24" name="TextBox 23"/>
          <p:cNvSpPr txBox="1"/>
          <p:nvPr/>
        </p:nvSpPr>
        <p:spPr>
          <a:xfrm>
            <a:off x="3474720" y="528066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Structured tool-call schemas that prevent retrieved content from being parsed as system instructions</a:t>
            </a:r>
          </a:p>
        </p:txBody>
      </p:sp>
      <p:sp>
        <p:nvSpPr>
          <p:cNvPr id="25" name="TextBox 24"/>
          <p:cNvSpPr txBox="1"/>
          <p:nvPr/>
        </p:nvSpPr>
        <p:spPr>
          <a:xfrm>
            <a:off x="9722815" y="528066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LLM01
Manage</a:t>
            </a:r>
          </a:p>
        </p:txBody>
      </p:sp>
      <p:sp>
        <p:nvSpPr>
          <p:cNvPr id="26" name="TextBox 2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LIFECYCLE STAGE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Stage 3 — Generation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75</a:t>
            </a:r>
          </a:p>
        </p:txBody>
      </p:sp>
      <p:sp>
        <p:nvSpPr>
          <p:cNvPr id="10" name="Rounded Rectangle 9"/>
          <p:cNvSpPr/>
          <p:nvPr/>
        </p:nvSpPr>
        <p:spPr>
          <a:xfrm>
            <a:off x="502920" y="155448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1645919"/>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Tool-grounded numeric/factual generation</a:t>
            </a:r>
          </a:p>
        </p:txBody>
      </p:sp>
      <p:sp>
        <p:nvSpPr>
          <p:cNvPr id="12" name="TextBox 11"/>
          <p:cNvSpPr txBox="1"/>
          <p:nvPr/>
        </p:nvSpPr>
        <p:spPr>
          <a:xfrm>
            <a:off x="3474720" y="1645919"/>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Route all numbers, dates, calculations through deterministic tool calls, not free generation</a:t>
            </a:r>
          </a:p>
        </p:txBody>
      </p:sp>
      <p:sp>
        <p:nvSpPr>
          <p:cNvPr id="13" name="TextBox 12"/>
          <p:cNvSpPr txBox="1"/>
          <p:nvPr/>
        </p:nvSpPr>
        <p:spPr>
          <a:xfrm>
            <a:off x="9722815" y="1645919"/>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Measure</a:t>
            </a:r>
          </a:p>
        </p:txBody>
      </p:sp>
      <p:sp>
        <p:nvSpPr>
          <p:cNvPr id="14" name="Rounded Rectangle 13"/>
          <p:cNvSpPr/>
          <p:nvPr/>
        </p:nvSpPr>
        <p:spPr>
          <a:xfrm>
            <a:off x="502920" y="276606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4088" y="285750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Calibration / abstention training</a:t>
            </a:r>
          </a:p>
        </p:txBody>
      </p:sp>
      <p:sp>
        <p:nvSpPr>
          <p:cNvPr id="16" name="TextBox 15"/>
          <p:cNvSpPr txBox="1"/>
          <p:nvPr/>
        </p:nvSpPr>
        <p:spPr>
          <a:xfrm>
            <a:off x="3474720" y="285750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Fine-tune or prompt-engineer so confidence scoring penalizes confident wrong answers more than “I don't know”</a:t>
            </a:r>
          </a:p>
        </p:txBody>
      </p:sp>
      <p:sp>
        <p:nvSpPr>
          <p:cNvPr id="17" name="TextBox 16"/>
          <p:cNvSpPr txBox="1"/>
          <p:nvPr/>
        </p:nvSpPr>
        <p:spPr>
          <a:xfrm>
            <a:off x="9722815" y="285750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Measure</a:t>
            </a:r>
          </a:p>
        </p:txBody>
      </p:sp>
      <p:sp>
        <p:nvSpPr>
          <p:cNvPr id="18" name="Rounded Rectangle 17"/>
          <p:cNvSpPr/>
          <p:nvPr/>
        </p:nvSpPr>
        <p:spPr>
          <a:xfrm>
            <a:off x="502920" y="397764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4088" y="406908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Sycophancy evaluation and mitigation</a:t>
            </a:r>
          </a:p>
        </p:txBody>
      </p:sp>
      <p:sp>
        <p:nvSpPr>
          <p:cNvPr id="20" name="TextBox 19"/>
          <p:cNvSpPr txBox="1"/>
          <p:nvPr/>
        </p:nvSpPr>
        <p:spPr>
          <a:xfrm>
            <a:off x="3474720" y="406908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Test with deliberately false-premise prompts; measure correction rate; audit preference/RLHF data for agreeableness bias</a:t>
            </a:r>
          </a:p>
        </p:txBody>
      </p:sp>
      <p:sp>
        <p:nvSpPr>
          <p:cNvPr id="21" name="TextBox 20"/>
          <p:cNvSpPr txBox="1"/>
          <p:nvPr/>
        </p:nvSpPr>
        <p:spPr>
          <a:xfrm>
            <a:off x="9722815" y="406908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Measure, Manage</a:t>
            </a:r>
          </a:p>
        </p:txBody>
      </p:sp>
      <p:sp>
        <p:nvSpPr>
          <p:cNvPr id="22" name="Rounded Rectangle 21"/>
          <p:cNvSpPr/>
          <p:nvPr/>
        </p:nvSpPr>
        <p:spPr>
          <a:xfrm>
            <a:off x="502920" y="518922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04088" y="528066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Staged/canary model &amp; prompt updates</a:t>
            </a:r>
          </a:p>
        </p:txBody>
      </p:sp>
      <p:sp>
        <p:nvSpPr>
          <p:cNvPr id="24" name="TextBox 23"/>
          <p:cNvSpPr txBox="1"/>
          <p:nvPr/>
        </p:nvSpPr>
        <p:spPr>
          <a:xfrm>
            <a:off x="3474720" y="528066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Shadow-traffic and canary rollout with automated safety-suite gating before full release</a:t>
            </a:r>
          </a:p>
        </p:txBody>
      </p:sp>
      <p:sp>
        <p:nvSpPr>
          <p:cNvPr id="25" name="TextBox 24"/>
          <p:cNvSpPr txBox="1"/>
          <p:nvPr/>
        </p:nvSpPr>
        <p:spPr>
          <a:xfrm>
            <a:off x="9722815" y="528066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LLM04
Manage</a:t>
            </a:r>
          </a:p>
        </p:txBody>
      </p:sp>
      <p:sp>
        <p:nvSpPr>
          <p:cNvPr id="26" name="TextBox 2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LIFECYCLE STAGE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Stage 4 — Output validation and cross-checking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76</a:t>
            </a:r>
          </a:p>
        </p:txBody>
      </p:sp>
      <p:sp>
        <p:nvSpPr>
          <p:cNvPr id="10" name="Rounded Rectangle 9"/>
          <p:cNvSpPr/>
          <p:nvPr/>
        </p:nvSpPr>
        <p:spPr>
          <a:xfrm>
            <a:off x="502920" y="155448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1645919"/>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Semantic-entropy / self-consistency scoring</a:t>
            </a:r>
          </a:p>
        </p:txBody>
      </p:sp>
      <p:sp>
        <p:nvSpPr>
          <p:cNvPr id="12" name="TextBox 11"/>
          <p:cNvSpPr txBox="1"/>
          <p:nvPr/>
        </p:nvSpPr>
        <p:spPr>
          <a:xfrm>
            <a:off x="3474720" y="1645919"/>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Sample N responses per query; cluster by entailment; flag high-disagreement outputs for human review</a:t>
            </a:r>
          </a:p>
        </p:txBody>
      </p:sp>
      <p:sp>
        <p:nvSpPr>
          <p:cNvPr id="13" name="TextBox 12"/>
          <p:cNvSpPr txBox="1"/>
          <p:nvPr/>
        </p:nvSpPr>
        <p:spPr>
          <a:xfrm>
            <a:off x="9722815" y="1645919"/>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Measure</a:t>
            </a:r>
          </a:p>
        </p:txBody>
      </p:sp>
      <p:sp>
        <p:nvSpPr>
          <p:cNvPr id="14" name="Rounded Rectangle 13"/>
          <p:cNvSpPr/>
          <p:nvPr/>
        </p:nvSpPr>
        <p:spPr>
          <a:xfrm>
            <a:off x="502920" y="276606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4088" y="285750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Independent, pre-registered benchmark evaluation</a:t>
            </a:r>
          </a:p>
        </p:txBody>
      </p:sp>
      <p:sp>
        <p:nvSpPr>
          <p:cNvPr id="16" name="TextBox 15"/>
          <p:cNvSpPr txBox="1"/>
          <p:nvPr/>
        </p:nvSpPr>
        <p:spPr>
          <a:xfrm>
            <a:off x="3474720" y="285750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Blind, pre-registered domain-expert scoring (RegLab methodology) before procurement and after major updates</a:t>
            </a:r>
          </a:p>
        </p:txBody>
      </p:sp>
      <p:sp>
        <p:nvSpPr>
          <p:cNvPr id="17" name="TextBox 16"/>
          <p:cNvSpPr txBox="1"/>
          <p:nvPr/>
        </p:nvSpPr>
        <p:spPr>
          <a:xfrm>
            <a:off x="9722815" y="285750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Measure, Manage</a:t>
            </a:r>
          </a:p>
        </p:txBody>
      </p:sp>
      <p:sp>
        <p:nvSpPr>
          <p:cNvPr id="18" name="Rounded Rectangle 17"/>
          <p:cNvSpPr/>
          <p:nvPr/>
        </p:nvSpPr>
        <p:spPr>
          <a:xfrm>
            <a:off x="502920" y="397764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4088" y="406908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Human-in-the-loop for high-stakes categories</a:t>
            </a:r>
          </a:p>
        </p:txBody>
      </p:sp>
      <p:sp>
        <p:nvSpPr>
          <p:cNvPr id="20" name="TextBox 19"/>
          <p:cNvSpPr txBox="1"/>
          <p:nvPr/>
        </p:nvSpPr>
        <p:spPr>
          <a:xfrm>
            <a:off x="3474720" y="406908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Hard escalation (not best-effort answer) for legal, medical, financial, and crisis-topic queries</a:t>
            </a:r>
          </a:p>
        </p:txBody>
      </p:sp>
      <p:sp>
        <p:nvSpPr>
          <p:cNvPr id="21" name="TextBox 20"/>
          <p:cNvSpPr txBox="1"/>
          <p:nvPr/>
        </p:nvSpPr>
        <p:spPr>
          <a:xfrm>
            <a:off x="9722815" y="406908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LLM06 Excessive Agency
Manage</a:t>
            </a:r>
          </a:p>
        </p:txBody>
      </p:sp>
      <p:sp>
        <p:nvSpPr>
          <p:cNvPr id="22" name="Rounded Rectangle 21"/>
          <p:cNvSpPr/>
          <p:nvPr/>
        </p:nvSpPr>
        <p:spPr>
          <a:xfrm>
            <a:off x="502920" y="518922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04088" y="528066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AI-content labeling / provenance disclosure</a:t>
            </a:r>
          </a:p>
        </p:txBody>
      </p:sp>
      <p:sp>
        <p:nvSpPr>
          <p:cNvPr id="24" name="TextBox 23"/>
          <p:cNvSpPr txBox="1"/>
          <p:nvPr/>
        </p:nvSpPr>
        <p:spPr>
          <a:xfrm>
            <a:off x="3474720" y="528066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UI-level and metadata-level (C2PA) labeling of AI-generated content</a:t>
            </a:r>
          </a:p>
        </p:txBody>
      </p:sp>
      <p:sp>
        <p:nvSpPr>
          <p:cNvPr id="25" name="TextBox 24"/>
          <p:cNvSpPr txBox="1"/>
          <p:nvPr/>
        </p:nvSpPr>
        <p:spPr>
          <a:xfrm>
            <a:off x="9722815" y="528066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Govern</a:t>
            </a:r>
          </a:p>
        </p:txBody>
      </p:sp>
      <p:sp>
        <p:nvSpPr>
          <p:cNvPr id="26" name="TextBox 2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LIFECYCLE STAGE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Stage 5 — Secure coding and dependency controls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77</a:t>
            </a:r>
          </a:p>
        </p:txBody>
      </p:sp>
      <p:sp>
        <p:nvSpPr>
          <p:cNvPr id="10" name="Rounded Rectangle 9"/>
          <p:cNvSpPr/>
          <p:nvPr/>
        </p:nvSpPr>
        <p:spPr>
          <a:xfrm>
            <a:off x="502920" y="155448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1645919"/>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Registry-verified dependency gating</a:t>
            </a:r>
          </a:p>
        </p:txBody>
      </p:sp>
      <p:sp>
        <p:nvSpPr>
          <p:cNvPr id="12" name="TextBox 11"/>
          <p:cNvSpPr txBox="1"/>
          <p:nvPr/>
        </p:nvSpPr>
        <p:spPr>
          <a:xfrm>
            <a:off x="3474720" y="1645919"/>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Automated existence/reputation check on every AI-suggested package before lockfile inclusion</a:t>
            </a:r>
          </a:p>
        </p:txBody>
      </p:sp>
      <p:sp>
        <p:nvSpPr>
          <p:cNvPr id="13" name="TextBox 12"/>
          <p:cNvSpPr txBox="1"/>
          <p:nvPr/>
        </p:nvSpPr>
        <p:spPr>
          <a:xfrm>
            <a:off x="9722815" y="1645919"/>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LLM03 Supply Chain, LLM09
Manage</a:t>
            </a:r>
          </a:p>
        </p:txBody>
      </p:sp>
      <p:sp>
        <p:nvSpPr>
          <p:cNvPr id="14" name="Rounded Rectangle 13"/>
          <p:cNvSpPr/>
          <p:nvPr/>
        </p:nvSpPr>
        <p:spPr>
          <a:xfrm>
            <a:off x="502920" y="316992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4088" y="3261360"/>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SAST/DAST on all AI-generated code</a:t>
            </a:r>
          </a:p>
        </p:txBody>
      </p:sp>
      <p:sp>
        <p:nvSpPr>
          <p:cNvPr id="16" name="TextBox 15"/>
          <p:cNvSpPr txBox="1"/>
          <p:nvPr/>
        </p:nvSpPr>
        <p:spPr>
          <a:xfrm>
            <a:off x="3474720" y="3261360"/>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Run the same security scanning pipeline on AI- and human-authored code, no exemptions</a:t>
            </a:r>
          </a:p>
        </p:txBody>
      </p:sp>
      <p:sp>
        <p:nvSpPr>
          <p:cNvPr id="17" name="TextBox 16"/>
          <p:cNvSpPr txBox="1"/>
          <p:nvPr/>
        </p:nvSpPr>
        <p:spPr>
          <a:xfrm>
            <a:off x="9722815" y="3261360"/>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Measure</a:t>
            </a:r>
          </a:p>
        </p:txBody>
      </p:sp>
      <p:sp>
        <p:nvSpPr>
          <p:cNvPr id="18" name="Rounded Rectangle 17"/>
          <p:cNvSpPr/>
          <p:nvPr/>
        </p:nvSpPr>
        <p:spPr>
          <a:xfrm>
            <a:off x="502920" y="478536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4088" y="4876800"/>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Internal package mirror allowlisting</a:t>
            </a:r>
          </a:p>
        </p:txBody>
      </p:sp>
      <p:sp>
        <p:nvSpPr>
          <p:cNvPr id="20" name="TextBox 19"/>
          <p:cNvSpPr txBox="1"/>
          <p:nvPr/>
        </p:nvSpPr>
        <p:spPr>
          <a:xfrm>
            <a:off x="3474720" y="4876800"/>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Resolve AI suggestions only against a pre-vetted internal namespace where feasible</a:t>
            </a:r>
          </a:p>
        </p:txBody>
      </p:sp>
      <p:sp>
        <p:nvSpPr>
          <p:cNvPr id="21" name="TextBox 20"/>
          <p:cNvSpPr txBox="1"/>
          <p:nvPr/>
        </p:nvSpPr>
        <p:spPr>
          <a:xfrm>
            <a:off x="9722815" y="4876800"/>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LLM03
Manage</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LIFECYCLE STAGE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Stage 6 — Human oversight</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78</a:t>
            </a:r>
          </a:p>
        </p:txBody>
      </p:sp>
      <p:sp>
        <p:nvSpPr>
          <p:cNvPr id="10" name="Rounded Rectangle 9"/>
          <p:cNvSpPr/>
          <p:nvPr/>
        </p:nvSpPr>
        <p:spPr>
          <a:xfrm>
            <a:off x="502920" y="155448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1645919"/>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Defined escalation paths for flagged/uncertain output</a:t>
            </a:r>
          </a:p>
        </p:txBody>
      </p:sp>
      <p:sp>
        <p:nvSpPr>
          <p:cNvPr id="12" name="TextBox 11"/>
          <p:cNvSpPr txBox="1"/>
          <p:nvPr/>
        </p:nvSpPr>
        <p:spPr>
          <a:xfrm>
            <a:off x="3474720" y="1645919"/>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Route low-confidence or high-stakes-category outputs to trained human reviewers with SLA</a:t>
            </a:r>
          </a:p>
        </p:txBody>
      </p:sp>
      <p:sp>
        <p:nvSpPr>
          <p:cNvPr id="13" name="TextBox 12"/>
          <p:cNvSpPr txBox="1"/>
          <p:nvPr/>
        </p:nvSpPr>
        <p:spPr>
          <a:xfrm>
            <a:off x="9722815" y="1645919"/>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LLM06
Manage</a:t>
            </a:r>
          </a:p>
        </p:txBody>
      </p:sp>
      <p:sp>
        <p:nvSpPr>
          <p:cNvPr id="14" name="Rounded Rectangle 13"/>
          <p:cNvSpPr/>
          <p:nvPr/>
        </p:nvSpPr>
        <p:spPr>
          <a:xfrm>
            <a:off x="502920" y="316992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4088" y="3261360"/>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Adverse-event / incident reporting pipeline</a:t>
            </a:r>
          </a:p>
        </p:txBody>
      </p:sp>
      <p:sp>
        <p:nvSpPr>
          <p:cNvPr id="16" name="TextBox 15"/>
          <p:cNvSpPr txBox="1"/>
          <p:nvPr/>
        </p:nvSpPr>
        <p:spPr>
          <a:xfrm>
            <a:off x="3474720" y="3261360"/>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Any user-reported harmful or false output triaged with product-safety-incident urgency</a:t>
            </a:r>
          </a:p>
        </p:txBody>
      </p:sp>
      <p:sp>
        <p:nvSpPr>
          <p:cNvPr id="17" name="TextBox 16"/>
          <p:cNvSpPr txBox="1"/>
          <p:nvPr/>
        </p:nvSpPr>
        <p:spPr>
          <a:xfrm>
            <a:off x="9722815" y="3261360"/>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Govern, Manage</a:t>
            </a:r>
          </a:p>
        </p:txBody>
      </p:sp>
      <p:sp>
        <p:nvSpPr>
          <p:cNvPr id="18" name="Rounded Rectangle 17"/>
          <p:cNvSpPr/>
          <p:nvPr/>
        </p:nvSpPr>
        <p:spPr>
          <a:xfrm>
            <a:off x="502920" y="478536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4088" y="4876800"/>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Recurring compliance/supervisory review of AI-assisted output</a:t>
            </a:r>
          </a:p>
        </p:txBody>
      </p:sp>
      <p:sp>
        <p:nvSpPr>
          <p:cNvPr id="20" name="TextBox 19"/>
          <p:cNvSpPr txBox="1"/>
          <p:nvPr/>
        </p:nvSpPr>
        <p:spPr>
          <a:xfrm>
            <a:off x="3474720" y="4876800"/>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Fold AI-output sampling into existing review programs (e.g. FINRA-style supervisory review)</a:t>
            </a:r>
          </a:p>
        </p:txBody>
      </p:sp>
      <p:sp>
        <p:nvSpPr>
          <p:cNvPr id="21" name="TextBox 20"/>
          <p:cNvSpPr txBox="1"/>
          <p:nvPr/>
        </p:nvSpPr>
        <p:spPr>
          <a:xfrm>
            <a:off x="9722815" y="4876800"/>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Govern, Manage</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LIFECYCLE STAGE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Stage 7 — User communication of limitations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79</a:t>
            </a:r>
          </a:p>
        </p:txBody>
      </p:sp>
      <p:sp>
        <p:nvSpPr>
          <p:cNvPr id="10" name="Rounded Rectangle 9"/>
          <p:cNvSpPr/>
          <p:nvPr/>
        </p:nvSpPr>
        <p:spPr>
          <a:xfrm>
            <a:off x="502920" y="155448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1645919"/>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Persistent, contextual disclaimers (not one-time splash screens)</a:t>
            </a:r>
          </a:p>
        </p:txBody>
      </p:sp>
      <p:sp>
        <p:nvSpPr>
          <p:cNvPr id="12" name="TextBox 11"/>
          <p:cNvSpPr txBox="1"/>
          <p:nvPr/>
        </p:nvSpPr>
        <p:spPr>
          <a:xfrm>
            <a:off x="3474720" y="1645919"/>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Attach scope/limitation disclaimers to the relevant output, not just app launch</a:t>
            </a:r>
          </a:p>
        </p:txBody>
      </p:sp>
      <p:sp>
        <p:nvSpPr>
          <p:cNvPr id="13" name="TextBox 12"/>
          <p:cNvSpPr txBox="1"/>
          <p:nvPr/>
        </p:nvSpPr>
        <p:spPr>
          <a:xfrm>
            <a:off x="9722815" y="1645919"/>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Govern</a:t>
            </a:r>
          </a:p>
        </p:txBody>
      </p:sp>
      <p:sp>
        <p:nvSpPr>
          <p:cNvPr id="14" name="Rounded Rectangle 13"/>
          <p:cNvSpPr/>
          <p:nvPr/>
        </p:nvSpPr>
        <p:spPr>
          <a:xfrm>
            <a:off x="502920" y="316992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4088" y="3261360"/>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Transparent source display</a:t>
            </a:r>
          </a:p>
        </p:txBody>
      </p:sp>
      <p:sp>
        <p:nvSpPr>
          <p:cNvPr id="16" name="TextBox 15"/>
          <p:cNvSpPr txBox="1"/>
          <p:nvPr/>
        </p:nvSpPr>
        <p:spPr>
          <a:xfrm>
            <a:off x="3474720" y="3261360"/>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Show underlying sources for any synthesized answer by default</a:t>
            </a:r>
          </a:p>
        </p:txBody>
      </p:sp>
      <p:sp>
        <p:nvSpPr>
          <p:cNvPr id="17" name="TextBox 16"/>
          <p:cNvSpPr txBox="1"/>
          <p:nvPr/>
        </p:nvSpPr>
        <p:spPr>
          <a:xfrm>
            <a:off x="9722815" y="3261360"/>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Govern</a:t>
            </a:r>
          </a:p>
        </p:txBody>
      </p:sp>
      <p:sp>
        <p:nvSpPr>
          <p:cNvPr id="18" name="Rounded Rectangle 17"/>
          <p:cNvSpPr/>
          <p:nvPr/>
        </p:nvSpPr>
        <p:spPr>
          <a:xfrm>
            <a:off x="502920" y="4785360"/>
            <a:ext cx="11185855" cy="148742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4088" y="4876800"/>
            <a:ext cx="2651760" cy="134112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AI-generation labeling</a:t>
            </a:r>
          </a:p>
        </p:txBody>
      </p:sp>
      <p:sp>
        <p:nvSpPr>
          <p:cNvPr id="20" name="TextBox 19"/>
          <p:cNvSpPr txBox="1"/>
          <p:nvPr/>
        </p:nvSpPr>
        <p:spPr>
          <a:xfrm>
            <a:off x="3474720" y="4876800"/>
            <a:ext cx="6065215" cy="134112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Label AI-generated support/content responses distinctly from human-authored ones</a:t>
            </a:r>
          </a:p>
        </p:txBody>
      </p:sp>
      <p:sp>
        <p:nvSpPr>
          <p:cNvPr id="21" name="TextBox 20"/>
          <p:cNvSpPr txBox="1"/>
          <p:nvPr/>
        </p:nvSpPr>
        <p:spPr>
          <a:xfrm>
            <a:off x="9722815" y="4876800"/>
            <a:ext cx="1965960" cy="134112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Govern</a:t>
            </a:r>
          </a:p>
        </p:txBody>
      </p:sp>
      <p:sp>
        <p:nvSpPr>
          <p:cNvPr id="22" name="TextBox 2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 · ROOT CAUSE 3 OF 4</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Bias, staleness, and knowledge-cutoff gaps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600">
                <a:solidFill>
                  <a:srgbClr val="1A1A1A"/>
                </a:solidFill>
                <a:latin typeface="Calibri"/>
              </a:rPr>
              <a:t>Training corpora carry the demographic, political, linguistic, and temporal biases of their source data, and a model's knowledge is frozen at its training cutoff unless grounded in live retrieval. OWASP explicitly names both “biases” and “incomplete information” as root causes (genai.owasp.org/llmrisk/llm09-overreliance).</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 · LIFECYCLE STAGE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300" b="1" i="0">
                <a:solidFill>
                  <a:srgbClr val="FFFFFF"/>
                </a:solidFill>
                <a:latin typeface="Calibri"/>
              </a:rPr>
              <a:t>Stage 8 — Continuous monitoring and red-teaming</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80</a:t>
            </a:r>
          </a:p>
        </p:txBody>
      </p:sp>
      <p:sp>
        <p:nvSpPr>
          <p:cNvPr id="10" name="Rounded Rectangle 9"/>
          <p:cNvSpPr/>
          <p:nvPr/>
        </p:nvSpPr>
        <p:spPr>
          <a:xfrm>
            <a:off x="502920" y="155448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1645919"/>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Standing adversarial red-team program</a:t>
            </a:r>
          </a:p>
        </p:txBody>
      </p:sp>
      <p:sp>
        <p:nvSpPr>
          <p:cNvPr id="12" name="TextBox 11"/>
          <p:cNvSpPr txBox="1"/>
          <p:nvPr/>
        </p:nvSpPr>
        <p:spPr>
          <a:xfrm>
            <a:off x="3474720" y="1645919"/>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Recurring, not one-time, testing across all 18 taxonomy categories, including injection/poisoning scenarios</a:t>
            </a:r>
          </a:p>
        </p:txBody>
      </p:sp>
      <p:sp>
        <p:nvSpPr>
          <p:cNvPr id="13" name="TextBox 12"/>
          <p:cNvSpPr txBox="1"/>
          <p:nvPr/>
        </p:nvSpPr>
        <p:spPr>
          <a:xfrm>
            <a:off x="9722815" y="1645919"/>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All
Measure, Manage</a:t>
            </a:r>
          </a:p>
        </p:txBody>
      </p:sp>
      <p:sp>
        <p:nvSpPr>
          <p:cNvPr id="14" name="Rounded Rectangle 13"/>
          <p:cNvSpPr/>
          <p:nvPr/>
        </p:nvSpPr>
        <p:spPr>
          <a:xfrm>
            <a:off x="502920" y="276606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4088" y="285750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Production anomaly monitoring</a:t>
            </a:r>
          </a:p>
        </p:txBody>
      </p:sp>
      <p:sp>
        <p:nvSpPr>
          <p:cNvPr id="16" name="TextBox 15"/>
          <p:cNvSpPr txBox="1"/>
          <p:nvPr/>
        </p:nvSpPr>
        <p:spPr>
          <a:xfrm>
            <a:off x="3474720" y="285750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Monitor for answer-distribution shifts, viral/anomalous query patterns, and behavioral drift vs. fixed regression baselines</a:t>
            </a:r>
          </a:p>
        </p:txBody>
      </p:sp>
      <p:sp>
        <p:nvSpPr>
          <p:cNvPr id="17" name="TextBox 16"/>
          <p:cNvSpPr txBox="1"/>
          <p:nvPr/>
        </p:nvSpPr>
        <p:spPr>
          <a:xfrm>
            <a:off x="9722815" y="285750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LLM04
Measure, Manage</a:t>
            </a:r>
          </a:p>
        </p:txBody>
      </p:sp>
      <p:sp>
        <p:nvSpPr>
          <p:cNvPr id="18" name="Rounded Rectangle 17"/>
          <p:cNvSpPr/>
          <p:nvPr/>
        </p:nvSpPr>
        <p:spPr>
          <a:xfrm>
            <a:off x="502920" y="397764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04088" y="406908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Quarterly re-benchmarking against evolving models/vendors</a:t>
            </a:r>
          </a:p>
        </p:txBody>
      </p:sp>
      <p:sp>
        <p:nvSpPr>
          <p:cNvPr id="20" name="TextBox 19"/>
          <p:cNvSpPr txBox="1"/>
          <p:nvPr/>
        </p:nvSpPr>
        <p:spPr>
          <a:xfrm>
            <a:off x="3474720" y="406908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Re-run the full evaluation protocol (RegLab-style, Spracklen et al.-style) after every model/vendor version change</a:t>
            </a:r>
          </a:p>
        </p:txBody>
      </p:sp>
      <p:sp>
        <p:nvSpPr>
          <p:cNvPr id="21" name="TextBox 20"/>
          <p:cNvSpPr txBox="1"/>
          <p:nvPr/>
        </p:nvSpPr>
        <p:spPr>
          <a:xfrm>
            <a:off x="9722815" y="406908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Measure</a:t>
            </a:r>
          </a:p>
        </p:txBody>
      </p:sp>
      <p:sp>
        <p:nvSpPr>
          <p:cNvPr id="22" name="Rounded Rectangle 21"/>
          <p:cNvSpPr/>
          <p:nvPr/>
        </p:nvSpPr>
        <p:spPr>
          <a:xfrm>
            <a:off x="502920" y="5189220"/>
            <a:ext cx="11185855" cy="1083564"/>
          </a:xfrm>
          <a:prstGeom prst="roundRect">
            <a:avLst>
              <a:gd name="adj" fmla="val 4500"/>
            </a:avLst>
          </a:prstGeom>
          <a:solidFill>
            <a:srgbClr val="F4F7FA"/>
          </a:solidFill>
          <a:ln w="9525">
            <a:solidFill>
              <a:srgbClr val="C9D3D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04088" y="5280660"/>
            <a:ext cx="2651760" cy="937260"/>
          </a:xfrm>
          <a:prstGeom prst="rect">
            <a:avLst/>
          </a:prstGeom>
          <a:noFill/>
        </p:spPr>
        <p:txBody>
          <a:bodyPr wrap="square" anchor="ctr" lIns="0" rIns="0" tIns="0" bIns="0">
            <a:normAutofit/>
          </a:bodyPr>
          <a:lstStyle/>
          <a:p>
            <a:pPr algn="l">
              <a:lnSpc>
                <a:spcPct val="110000"/>
              </a:lnSpc>
              <a:spcAft>
                <a:spcPts val="400"/>
              </a:spcAft>
            </a:pPr>
            <a:r>
              <a:rPr sz="1250" b="1" i="0">
                <a:solidFill>
                  <a:srgbClr val="0B1F3A"/>
                </a:solidFill>
                <a:latin typeface="Calibri"/>
              </a:rPr>
              <a:t>Governance reporting cadence</a:t>
            </a:r>
          </a:p>
        </p:txBody>
      </p:sp>
      <p:sp>
        <p:nvSpPr>
          <p:cNvPr id="24" name="TextBox 23"/>
          <p:cNvSpPr txBox="1"/>
          <p:nvPr/>
        </p:nvSpPr>
        <p:spPr>
          <a:xfrm>
            <a:off x="3474720" y="5280660"/>
            <a:ext cx="6065215" cy="937260"/>
          </a:xfrm>
          <a:prstGeom prst="rect">
            <a:avLst/>
          </a:prstGeom>
          <a:noFill/>
        </p:spPr>
        <p:txBody>
          <a:bodyPr wrap="square" anchor="ctr" lIns="0" rIns="0" tIns="0" bIns="0">
            <a:normAutofit/>
          </a:bodyPr>
          <a:lstStyle/>
          <a:p>
            <a:pPr algn="l">
              <a:lnSpc>
                <a:spcPct val="112000"/>
              </a:lnSpc>
              <a:spcAft>
                <a:spcPts val="400"/>
              </a:spcAft>
            </a:pPr>
            <a:r>
              <a:rPr sz="1100" b="0" i="0">
                <a:solidFill>
                  <a:srgbClr val="1A1A1A"/>
                </a:solidFill>
                <a:latin typeface="Calibri"/>
              </a:rPr>
              <a:t>Report hallucination/misinformation incident metrics to an accountable executive/board-level owner on a fixed schedule</a:t>
            </a:r>
          </a:p>
        </p:txBody>
      </p:sp>
      <p:sp>
        <p:nvSpPr>
          <p:cNvPr id="25" name="TextBox 24"/>
          <p:cNvSpPr txBox="1"/>
          <p:nvPr/>
        </p:nvSpPr>
        <p:spPr>
          <a:xfrm>
            <a:off x="9722815" y="5280660"/>
            <a:ext cx="1965960" cy="937260"/>
          </a:xfrm>
          <a:prstGeom prst="rect">
            <a:avLst/>
          </a:prstGeom>
          <a:noFill/>
        </p:spPr>
        <p:txBody>
          <a:bodyPr wrap="square" anchor="ctr" lIns="0" rIns="0" tIns="0" bIns="0">
            <a:normAutofit/>
          </a:bodyPr>
          <a:lstStyle/>
          <a:p>
            <a:pPr algn="l">
              <a:lnSpc>
                <a:spcPct val="115000"/>
              </a:lnSpc>
              <a:spcAft>
                <a:spcPts val="400"/>
              </a:spcAft>
            </a:pPr>
            <a:r>
              <a:rPr sz="950" b="1" i="0">
                <a:solidFill>
                  <a:srgbClr val="0D9488"/>
                </a:solidFill>
                <a:latin typeface="Calibri"/>
              </a:rPr>
              <a:t>LLM09
Govern</a:t>
            </a:r>
          </a:p>
        </p:txBody>
      </p:sp>
      <p:sp>
        <p:nvSpPr>
          <p:cNvPr id="26" name="TextBox 2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5935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828800"/>
            <a:ext cx="10362895" cy="502920"/>
          </a:xfrm>
          <a:prstGeom prst="rect">
            <a:avLst/>
          </a:prstGeom>
          <a:noFill/>
        </p:spPr>
        <p:txBody>
          <a:bodyPr wrap="square" anchor="t" lIns="0" rIns="0" tIns="0" bIns="0">
            <a:normAutofit/>
          </a:bodyPr>
          <a:lstStyle/>
          <a:p>
            <a:pPr algn="l">
              <a:lnSpc>
                <a:spcPct val="112000"/>
              </a:lnSpc>
              <a:spcAft>
                <a:spcPts val="400"/>
              </a:spcAft>
            </a:pPr>
            <a:r>
              <a:rPr sz="1600" b="1" i="0">
                <a:solidFill>
                  <a:srgbClr val="14B8A6"/>
                </a:solidFill>
                <a:latin typeface="Calibri"/>
              </a:rPr>
              <a:t>PART VI</a:t>
            </a:r>
          </a:p>
        </p:txBody>
      </p:sp>
      <p:sp>
        <p:nvSpPr>
          <p:cNvPr id="5" name="TextBox 4"/>
          <p:cNvSpPr txBox="1"/>
          <p:nvPr/>
        </p:nvSpPr>
        <p:spPr>
          <a:xfrm>
            <a:off x="914400" y="2377440"/>
            <a:ext cx="10362895" cy="1554480"/>
          </a:xfrm>
          <a:prstGeom prst="rect">
            <a:avLst/>
          </a:prstGeom>
          <a:noFill/>
        </p:spPr>
        <p:txBody>
          <a:bodyPr wrap="square" anchor="t" lIns="0" rIns="0" tIns="0" bIns="0">
            <a:normAutofit/>
          </a:bodyPr>
          <a:lstStyle/>
          <a:p>
            <a:pPr algn="l">
              <a:lnSpc>
                <a:spcPct val="108000"/>
              </a:lnSpc>
              <a:spcAft>
                <a:spcPts val="400"/>
              </a:spcAft>
            </a:pPr>
            <a:r>
              <a:rPr sz="3200" b="1" i="0">
                <a:solidFill>
                  <a:srgbClr val="FFFFFF"/>
                </a:solidFill>
                <a:latin typeface="Calibri"/>
              </a:rPr>
              <a:t>Employee Training Curriculum</a:t>
            </a:r>
          </a:p>
        </p:txBody>
      </p:sp>
      <p:sp>
        <p:nvSpPr>
          <p:cNvPr id="6" name="TextBox 5"/>
          <p:cNvSpPr txBox="1"/>
          <p:nvPr/>
        </p:nvSpPr>
        <p:spPr>
          <a:xfrm>
            <a:off x="914400" y="3867912"/>
            <a:ext cx="1036289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B9C6DA"/>
                </a:solidFill>
                <a:latin typeface="Calibri"/>
              </a:rPr>
              <a:t>Consolidating the “what employees should be taught” elements from every category into a deployable program.</a:t>
            </a:r>
          </a:p>
        </p:txBody>
      </p:sp>
      <p:sp>
        <p:nvSpPr>
          <p:cNvPr id="7" name="Rectangle 6"/>
          <p:cNvSpPr/>
          <p:nvPr/>
        </p:nvSpPr>
        <p:spPr>
          <a:xfrm>
            <a:off x="0" y="6492240"/>
            <a:ext cx="12191695" cy="10972"/>
          </a:xfrm>
          <a:prstGeom prst="rect">
            <a:avLst/>
          </a:prstGeom>
          <a:solidFill>
            <a:srgbClr val="2A4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8B9CB4"/>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8B9CB4"/>
                </a:solidFill>
                <a:latin typeface="Calibri"/>
              </a:rPr>
              <a:t>81</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VI · TRAINING MODULE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Module 1 — The core mental model</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82</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450">
                <a:solidFill>
                  <a:srgbClr val="1A1A1A"/>
                </a:solidFill>
                <a:latin typeface="Calibri"/>
              </a:rPr>
              <a:t>Fluency is not evidence. AI-generated content that is detailed, confident, and well-formatted is not more likely to be true than sparse, hedged content — hallucinated content is frequently more detailed because the model is filling gaps with plausible-sounding specifics (Categories 1, 4, 5).</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VI · TRAINING MODULE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Module 2 — Domain-specific verification habits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83</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450">
                <a:solidFill>
                  <a:srgbClr val="1A1A1A"/>
                </a:solidFill>
                <a:latin typeface="Calibri"/>
              </a:rPr>
              <a:t>Anyone citing sources externally (legal, research, journalism-adjacent, marketing): open and read the actual source before citing it — post-Mata v. Avianca, this is now an explicit professional/ethical obligation (Categories 3, 10, 17). Anyone publishing numbers: re-derive or independently verify any AI-generated statistic, date, or calculation before it reaches an external audience (Categories 2, 11). Developers: verify any AI-suggested package against the real registry before installing (Category 8).</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VI · TRAINING MODULE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Module 3 — Recognizing manipulation and weaponization</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84</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450">
                <a:solidFill>
                  <a:srgbClr val="1A1A1A"/>
                </a:solidFill>
                <a:latin typeface="Calibri"/>
              </a:rPr>
              <a:t>Voice/video from a recognized-sounding source making an urgent, unusual request should be verified through a separate pre-established channel (Category 16). An AI's agreement with a premise you supplied is not independent corroboration (Category 13, sycophancy).</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VI · TRAINING MODULE</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Module 4 — Reporting protocol</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85</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450">
                <a:solidFill>
                  <a:srgbClr val="1A1A1A"/>
                </a:solidFill>
                <a:latin typeface="Calibri"/>
              </a:rPr>
              <a:t>Every employee should know the specific, low-friction channel for reporting suspected AI-generated misinformation or harmful output, and should understand that reports are treated with product-safety urgency, not routine feedback triage (Categories 9, 16).</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VI · DELIVERY</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Delivery Recommendations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86</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550">
                <a:solidFill>
                  <a:srgbClr val="1A1A1A"/>
                </a:solidFill>
                <a:latin typeface="Calibri"/>
              </a:rPr>
              <a:t>Run this as a recurring (not one-time) program, since model behavior changes with every update (Grok/Category 6 is the cautionary case); include simulated exercises (a deliberately fabricated AI-generated citation or package name planted in a training exercise, mirroring phishing-simulation programs); track completion and, where feasible, a simulated-exercise pass rate as a governance metric reportable under NIST RMF's Govern function.</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995928"/>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828800"/>
            <a:ext cx="10362895" cy="502920"/>
          </a:xfrm>
          <a:prstGeom prst="rect">
            <a:avLst/>
          </a:prstGeom>
          <a:noFill/>
        </p:spPr>
        <p:txBody>
          <a:bodyPr wrap="square" anchor="t" lIns="0" rIns="0" tIns="0" bIns="0">
            <a:normAutofit/>
          </a:bodyPr>
          <a:lstStyle/>
          <a:p>
            <a:pPr algn="l">
              <a:lnSpc>
                <a:spcPct val="112000"/>
              </a:lnSpc>
              <a:spcAft>
                <a:spcPts val="400"/>
              </a:spcAft>
            </a:pPr>
            <a:r>
              <a:rPr sz="1600" b="1" i="0">
                <a:solidFill>
                  <a:srgbClr val="14B8A6"/>
                </a:solidFill>
                <a:latin typeface="Calibri"/>
              </a:rPr>
              <a:t>PART VII</a:t>
            </a:r>
          </a:p>
        </p:txBody>
      </p:sp>
      <p:sp>
        <p:nvSpPr>
          <p:cNvPr id="5" name="TextBox 4"/>
          <p:cNvSpPr txBox="1"/>
          <p:nvPr/>
        </p:nvSpPr>
        <p:spPr>
          <a:xfrm>
            <a:off x="914400" y="2377440"/>
            <a:ext cx="10362895" cy="1554480"/>
          </a:xfrm>
          <a:prstGeom prst="rect">
            <a:avLst/>
          </a:prstGeom>
          <a:noFill/>
        </p:spPr>
        <p:txBody>
          <a:bodyPr wrap="square" anchor="t" lIns="0" rIns="0" tIns="0" bIns="0">
            <a:normAutofit/>
          </a:bodyPr>
          <a:lstStyle/>
          <a:p>
            <a:pPr algn="l">
              <a:lnSpc>
                <a:spcPct val="108000"/>
              </a:lnSpc>
              <a:spcAft>
                <a:spcPts val="400"/>
              </a:spcAft>
            </a:pPr>
            <a:r>
              <a:rPr sz="3200" b="1" i="0">
                <a:solidFill>
                  <a:srgbClr val="FFFFFF"/>
                </a:solidFill>
                <a:latin typeface="Calibri"/>
              </a:rPr>
              <a:t>Open Problems and Where
Defenses Still Fall Short</a:t>
            </a:r>
          </a:p>
        </p:txBody>
      </p:sp>
      <p:sp>
        <p:nvSpPr>
          <p:cNvPr id="6" name="TextBox 5"/>
          <p:cNvSpPr txBox="1"/>
          <p:nvPr/>
        </p:nvSpPr>
        <p:spPr>
          <a:xfrm>
            <a:off x="914400" y="4270248"/>
            <a:ext cx="10362895" cy="822960"/>
          </a:xfrm>
          <a:prstGeom prst="rect">
            <a:avLst/>
          </a:prstGeom>
          <a:noFill/>
        </p:spPr>
        <p:txBody>
          <a:bodyPr wrap="square" anchor="t" lIns="0" rIns="0" tIns="0" bIns="0">
            <a:normAutofit/>
          </a:bodyPr>
          <a:lstStyle/>
          <a:p>
            <a:pPr algn="l">
              <a:lnSpc>
                <a:spcPct val="125000"/>
              </a:lnSpc>
              <a:spcAft>
                <a:spcPts val="400"/>
              </a:spcAft>
            </a:pPr>
            <a:r>
              <a:rPr sz="1450" b="0" i="0">
                <a:solidFill>
                  <a:srgbClr val="B9C6DA"/>
                </a:solidFill>
                <a:latin typeface="Calibri"/>
              </a:rPr>
              <a:t>No category in this guide has a “solved” status. Every fix reduces risk; none eliminates it.</a:t>
            </a:r>
          </a:p>
        </p:txBody>
      </p:sp>
      <p:sp>
        <p:nvSpPr>
          <p:cNvPr id="7" name="Rectangle 6"/>
          <p:cNvSpPr/>
          <p:nvPr/>
        </p:nvSpPr>
        <p:spPr>
          <a:xfrm>
            <a:off x="0" y="6492240"/>
            <a:ext cx="12191695" cy="10972"/>
          </a:xfrm>
          <a:prstGeom prst="rect">
            <a:avLst/>
          </a:prstGeom>
          <a:solidFill>
            <a:srgbClr val="2A4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8B9CB4"/>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8B9CB4"/>
                </a:solidFill>
                <a:latin typeface="Calibri"/>
              </a:rPr>
              <a:t>87</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VII · OPEN PROBLEMS</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Where Defenses Still Fall Short (1/3)</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88</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350">
                <a:solidFill>
                  <a:srgbClr val="1A1A1A"/>
                </a:solidFill>
                <a:latin typeface="Calibri"/>
              </a:rPr>
              <a:t>RAG reduces but does not eliminate hallucination, and can introduce new failure modes. Grounding measurably lowers hallucination rates in controlled studies — for example a reported reduction from 68% to 10% in one structured-output evaluation — but RAG pipelines add their own attack surface (Category 15: RAG poisoning, blocker documents) and quality depends entirely on retrieval-corpus quality.</a:t>
            </a:r>
          </a:p>
          <a:p>
            <a:pPr algn="l" marL="228600" indent="-228600">
              <a:lnSpc>
                <a:spcPct val="115000"/>
              </a:lnSpc>
              <a:spcAft>
                <a:spcPts val="1200"/>
              </a:spcAft>
              <a:buClr>
                <a:srgbClr val="0D9488"/>
              </a:buClr>
              <a:buFont typeface="Arial"/>
              <a:buChar char="•"/>
            </a:pPr>
            <a:r>
              <a:rPr sz="1350">
                <a:solidFill>
                  <a:srgbClr val="1A1A1A"/>
                </a:solidFill>
                <a:latin typeface="Calibri"/>
              </a:rPr>
              <a:t>Vendor hallucination-rate marketing claims are not reliable. Stanford RegLab found that even the two largest legal-AI vendors' explicit “hallucination-free” marketing claims were “overstated” when independently, blindly tested — internal, independent, pre-registered benchmarking is necessary, not optional, before trusting any vendor's own accuracy claims.</a:t>
            </a:r>
          </a:p>
          <a:p>
            <a:pPr algn="l" marL="228600" indent="-228600">
              <a:lnSpc>
                <a:spcPct val="115000"/>
              </a:lnSpc>
              <a:spcAft>
                <a:spcPts val="1200"/>
              </a:spcAft>
              <a:buClr>
                <a:srgbClr val="0D9488"/>
              </a:buClr>
              <a:buFont typeface="Arial"/>
              <a:buChar char="•"/>
            </a:pPr>
            <a:r>
              <a:rPr sz="1350">
                <a:solidFill>
                  <a:srgbClr val="1A1A1A"/>
                </a:solidFill>
                <a:latin typeface="Calibri"/>
              </a:rPr>
              <a:t>The scoreboard problem is largely unsolved industry-wide. OpenAI's own research argues the core driver is that benchmarks reward confident guessing over calibrated uncertainty — but most widely used public leaderboards and much internal enterprise evaluation still score exact-match accuracy without calibration credit.</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VII · OPEN PROBLEMS</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Where Defenses Still Fall Short (2/3)</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89</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350">
                <a:solidFill>
                  <a:srgbClr val="1A1A1A"/>
                </a:solidFill>
                <a:latin typeface="Calibri"/>
              </a:rPr>
              <a:t>Sycophancy gets worse, not better, with scale under standard RLHF — an inverse-scaling result that cuts against the common assumption that newer, larger, more heavily aligned models are strictly more trustworthy. “Upgrade to the latest model” is not a reliable mitigation for this specific failure mode on its own.</a:t>
            </a:r>
          </a:p>
          <a:p>
            <a:pPr algn="l" marL="228600" indent="-228600">
              <a:lnSpc>
                <a:spcPct val="115000"/>
              </a:lnSpc>
              <a:spcAft>
                <a:spcPts val="1200"/>
              </a:spcAft>
              <a:buClr>
                <a:srgbClr val="0D9488"/>
              </a:buClr>
              <a:buFont typeface="Arial"/>
              <a:buChar char="•"/>
            </a:pPr>
            <a:r>
              <a:rPr sz="1350">
                <a:solidFill>
                  <a:srgbClr val="1A1A1A"/>
                </a:solidFill>
                <a:latin typeface="Calibri"/>
              </a:rPr>
              <a:t>Slopsquatting defenses are reactive at the ecosystem level. Registry-level detection and takedown still lag AI-driven package-name generation; the finding that a large fraction of hallucinated names are reproducible across repeated generations means the attack surface is effectively pre-computable by adversaries faster than registries can pre-emptively block it.</a:t>
            </a:r>
          </a:p>
          <a:p>
            <a:pPr algn="l" marL="228600" indent="-228600">
              <a:lnSpc>
                <a:spcPct val="115000"/>
              </a:lnSpc>
              <a:spcAft>
                <a:spcPts val="1200"/>
              </a:spcAft>
              <a:buClr>
                <a:srgbClr val="0D9488"/>
              </a:buClr>
              <a:buFont typeface="Arial"/>
              <a:buChar char="•"/>
            </a:pPr>
            <a:r>
              <a:rPr sz="1350">
                <a:solidFill>
                  <a:srgbClr val="1A1A1A"/>
                </a:solidFill>
                <a:latin typeface="Calibri"/>
              </a:rPr>
              <a:t>AI-slop volume is degrading human review capacity as a systemic effect, not just an individual-company problem. The curl case shows a well-resourced, well-known open-source project's security-review pipeline defeated not by a sophisticated exploit but by sheer AI-generated submission volume.</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I · ROOT CAUSE 4 OF 4</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Overreliance — the human half of the failure</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9</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600">
                <a:solidFill>
                  <a:srgbClr val="1A1A1A"/>
                </a:solidFill>
                <a:latin typeface="Calibri"/>
              </a:rPr>
              <a:t>Every documented incident in this guide required a human (or an automated downstream system) to accept model output without independent verification. OWASP frames overreliance as a root cause in its own right, and Microsoft Research's “A Framework for Exploring the Consequences of AI-Mediated Enterprise Knowledge Access” (cited directly by OWASP) analyzes how enterprise knowledge workers' critical-evaluation skills atrophy as AI assistants become the default first source of “truth.” This is why LLM09 cannot be solved by model teams alone — it requires a paired workforce-behavior intervention.</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PART VII · OPEN PROBLEMS</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500" b="1" i="0">
                <a:solidFill>
                  <a:srgbClr val="FFFFFF"/>
                </a:solidFill>
                <a:latin typeface="Calibri"/>
              </a:rPr>
              <a:t>Where Defenses Still Fall Short (3/3)</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90</a:t>
            </a:r>
          </a:p>
        </p:txBody>
      </p:sp>
      <p:sp>
        <p:nvSpPr>
          <p:cNvPr id="10" name="TextBox 9"/>
          <p:cNvSpPr txBox="1"/>
          <p:nvPr/>
        </p:nvSpPr>
        <p:spPr>
          <a:xfrm>
            <a:off x="502920" y="1508760"/>
            <a:ext cx="11185855" cy="4846320"/>
          </a:xfrm>
          <a:prstGeom prst="rect">
            <a:avLst/>
          </a:prstGeom>
          <a:noFill/>
        </p:spPr>
        <p:txBody>
          <a:bodyPr wrap="square" anchor="t" lIns="0" rIns="0" tIns="0" bIns="0">
            <a:normAutofit/>
          </a:bodyPr>
          <a:lstStyle/>
          <a:p>
            <a:pPr algn="l" marL="228600" indent="-228600">
              <a:lnSpc>
                <a:spcPct val="115000"/>
              </a:lnSpc>
              <a:spcAft>
                <a:spcPts val="1200"/>
              </a:spcAft>
              <a:buClr>
                <a:srgbClr val="0D9488"/>
              </a:buClr>
              <a:buFont typeface="Arial"/>
              <a:buChar char="•"/>
            </a:pPr>
            <a:r>
              <a:rPr sz="1350">
                <a:solidFill>
                  <a:srgbClr val="1A1A1A"/>
                </a:solidFill>
                <a:latin typeface="Calibri"/>
              </a:rPr>
              <a:t>Liability law is still unsettled and jurisdiction-dependent. Moffatt v. Air Canada establishes chatbot-statement liability clearly under Canadian consumer-protection/negligent-misrepresentation law; Walters v. OpenAI shows a U.S. defamation claim against a model developer can survive an initial motion to dismiss but ultimately failed on summary judgment on its specific facts — organizations cannot assume either outcome generalizes.</a:t>
            </a:r>
          </a:p>
          <a:p>
            <a:pPr algn="l" marL="228600" indent="-228600">
              <a:lnSpc>
                <a:spcPct val="115000"/>
              </a:lnSpc>
              <a:spcAft>
                <a:spcPts val="1200"/>
              </a:spcAft>
              <a:buClr>
                <a:srgbClr val="0D9488"/>
              </a:buClr>
              <a:buFont typeface="Arial"/>
              <a:buChar char="•"/>
            </a:pPr>
            <a:r>
              <a:rPr sz="1350">
                <a:solidFill>
                  <a:srgbClr val="1A1A1A"/>
                </a:solidFill>
                <a:latin typeface="Calibri"/>
              </a:rPr>
              <a:t>Content-provenance standards (C2PA) are not yet universal or tamper-proof end-to-end, and depend on adoption by the full content pipeline to be meaningful — a gap attackers using non-compliant tools or platforms can currently route around entirely.</a:t>
            </a:r>
          </a:p>
          <a:p>
            <a:pPr algn="l" marL="228600" indent="-228600">
              <a:lnSpc>
                <a:spcPct val="115000"/>
              </a:lnSpc>
              <a:spcAft>
                <a:spcPts val="1200"/>
              </a:spcAft>
              <a:buClr>
                <a:srgbClr val="0D9488"/>
              </a:buClr>
              <a:buFont typeface="Arial"/>
              <a:buChar char="•"/>
            </a:pPr>
            <a:r>
              <a:rPr sz="1350">
                <a:solidFill>
                  <a:srgbClr val="1A1A1A"/>
                </a:solidFill>
                <a:latin typeface="Calibri"/>
              </a:rPr>
              <a:t>No category in this guide has a “solved” status. Every fix listed in Part V reduces risk; none eliminates it. The correct organizational posture is continuous, layered defense-in-depth combined with an assumption that both model behavior and attacker technique will continue to shift, requiring the Part V monitoring/re-benchmarking cadence to be sustained indefinitely rather than treated as a one-time launch gate.</a:t>
            </a:r>
          </a:p>
        </p:txBody>
      </p:sp>
      <p:sp>
        <p:nvSpPr>
          <p:cNvPr id="11" name="TextBox 1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EVIDENCE LEDGER (1/5)</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700" b="1" i="0">
                <a:solidFill>
                  <a:srgbClr val="FFFFFF"/>
                </a:solidFill>
                <a:latin typeface="Calibri"/>
              </a:rPr>
              <a:t>Sources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91</a:t>
            </a:r>
          </a:p>
        </p:txBody>
      </p:sp>
      <p:sp>
        <p:nvSpPr>
          <p:cNvPr id="10" name="TextBox 9"/>
          <p:cNvSpPr txBox="1"/>
          <p:nvPr/>
        </p:nvSpPr>
        <p:spPr>
          <a:xfrm>
            <a:off x="502920" y="150876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a:t>
            </a:r>
          </a:p>
        </p:txBody>
      </p:sp>
      <p:sp>
        <p:nvSpPr>
          <p:cNvPr id="11" name="TextBox 10"/>
          <p:cNvSpPr txBox="1"/>
          <p:nvPr/>
        </p:nvSpPr>
        <p:spPr>
          <a:xfrm>
            <a:off x="960120" y="150876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Official LLM09:2025 definition, root causes, examples, mitigations, attack scenarios</a:t>
            </a:r>
          </a:p>
        </p:txBody>
      </p:sp>
      <p:sp>
        <p:nvSpPr>
          <p:cNvPr id="12" name="TextBox 11"/>
          <p:cNvSpPr txBox="1"/>
          <p:nvPr/>
        </p:nvSpPr>
        <p:spPr>
          <a:xfrm>
            <a:off x="8305495" y="150876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2"/>
              </a:rPr>
              <a:t>OWASP GenAI Security Project</a:t>
            </a:r>
          </a:p>
        </p:txBody>
      </p:sp>
      <p:sp>
        <p:nvSpPr>
          <p:cNvPr id="13" name="TextBox 12"/>
          <p:cNvSpPr txBox="1"/>
          <p:nvPr/>
        </p:nvSpPr>
        <p:spPr>
          <a:xfrm>
            <a:off x="502920" y="204724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a:t>
            </a:r>
          </a:p>
        </p:txBody>
      </p:sp>
      <p:sp>
        <p:nvSpPr>
          <p:cNvPr id="14" name="TextBox 13"/>
          <p:cNvSpPr txBox="1"/>
          <p:nvPr/>
        </p:nvSpPr>
        <p:spPr>
          <a:xfrm>
            <a:off x="960120" y="204724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Full OWASP Top 10 for LLM Applications 2025 list and report</a:t>
            </a:r>
          </a:p>
        </p:txBody>
      </p:sp>
      <p:sp>
        <p:nvSpPr>
          <p:cNvPr id="15" name="TextBox 14"/>
          <p:cNvSpPr txBox="1"/>
          <p:nvPr/>
        </p:nvSpPr>
        <p:spPr>
          <a:xfrm>
            <a:off x="8305495" y="204724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3"/>
              </a:rPr>
              <a:t>OWASP GenAI Security Project</a:t>
            </a:r>
          </a:p>
        </p:txBody>
      </p:sp>
      <p:sp>
        <p:nvSpPr>
          <p:cNvPr id="16" name="TextBox 15"/>
          <p:cNvSpPr txBox="1"/>
          <p:nvPr/>
        </p:nvSpPr>
        <p:spPr>
          <a:xfrm>
            <a:off x="502920" y="258572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a:t>
            </a:r>
          </a:p>
        </p:txBody>
      </p:sp>
      <p:sp>
        <p:nvSpPr>
          <p:cNvPr id="17" name="TextBox 16"/>
          <p:cNvSpPr txBox="1"/>
          <p:nvPr/>
        </p:nvSpPr>
        <p:spPr>
          <a:xfrm>
            <a:off x="960120" y="258572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LLM04:2025 Data and Model Poisoning definition</a:t>
            </a:r>
          </a:p>
        </p:txBody>
      </p:sp>
      <p:sp>
        <p:nvSpPr>
          <p:cNvPr id="18" name="TextBox 17"/>
          <p:cNvSpPr txBox="1"/>
          <p:nvPr/>
        </p:nvSpPr>
        <p:spPr>
          <a:xfrm>
            <a:off x="8305495" y="258572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4"/>
              </a:rPr>
              <a:t>OWASP GenAI Security Project</a:t>
            </a:r>
          </a:p>
        </p:txBody>
      </p:sp>
      <p:sp>
        <p:nvSpPr>
          <p:cNvPr id="19" name="TextBox 18"/>
          <p:cNvSpPr txBox="1"/>
          <p:nvPr/>
        </p:nvSpPr>
        <p:spPr>
          <a:xfrm>
            <a:off x="502920" y="312420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4</a:t>
            </a:r>
          </a:p>
        </p:txBody>
      </p:sp>
      <p:sp>
        <p:nvSpPr>
          <p:cNvPr id="20" name="TextBox 19"/>
          <p:cNvSpPr txBox="1"/>
          <p:nvPr/>
        </p:nvSpPr>
        <p:spPr>
          <a:xfrm>
            <a:off x="960120" y="312420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NIST AI RMF four functions (Govern/Map/Measure/Manage)</a:t>
            </a:r>
          </a:p>
        </p:txBody>
      </p:sp>
      <p:sp>
        <p:nvSpPr>
          <p:cNvPr id="21" name="TextBox 20"/>
          <p:cNvSpPr txBox="1"/>
          <p:nvPr/>
        </p:nvSpPr>
        <p:spPr>
          <a:xfrm>
            <a:off x="8305495" y="312420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5"/>
              </a:rPr>
              <a:t>NIST</a:t>
            </a:r>
          </a:p>
        </p:txBody>
      </p:sp>
      <p:sp>
        <p:nvSpPr>
          <p:cNvPr id="22" name="TextBox 21"/>
          <p:cNvSpPr txBox="1"/>
          <p:nvPr/>
        </p:nvSpPr>
        <p:spPr>
          <a:xfrm>
            <a:off x="502920" y="366268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5</a:t>
            </a:r>
          </a:p>
        </p:txBody>
      </p:sp>
      <p:sp>
        <p:nvSpPr>
          <p:cNvPr id="23" name="TextBox 22"/>
          <p:cNvSpPr txBox="1"/>
          <p:nvPr/>
        </p:nvSpPr>
        <p:spPr>
          <a:xfrm>
            <a:off x="960120" y="366268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NIST AI RMF Core functions detail</a:t>
            </a:r>
          </a:p>
        </p:txBody>
      </p:sp>
      <p:sp>
        <p:nvSpPr>
          <p:cNvPr id="24" name="TextBox 23"/>
          <p:cNvSpPr txBox="1"/>
          <p:nvPr/>
        </p:nvSpPr>
        <p:spPr>
          <a:xfrm>
            <a:off x="8305495" y="366268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6"/>
              </a:rPr>
              <a:t>NIST AI Resource Center</a:t>
            </a:r>
          </a:p>
        </p:txBody>
      </p:sp>
      <p:sp>
        <p:nvSpPr>
          <p:cNvPr id="25" name="TextBox 24"/>
          <p:cNvSpPr txBox="1"/>
          <p:nvPr/>
        </p:nvSpPr>
        <p:spPr>
          <a:xfrm>
            <a:off x="502920" y="420116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6</a:t>
            </a:r>
          </a:p>
        </p:txBody>
      </p:sp>
      <p:sp>
        <p:nvSpPr>
          <p:cNvPr id="26" name="TextBox 25"/>
          <p:cNvSpPr txBox="1"/>
          <p:nvPr/>
        </p:nvSpPr>
        <p:spPr>
          <a:xfrm>
            <a:off x="960120" y="420116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NIST AI RMF Playbook</a:t>
            </a:r>
          </a:p>
        </p:txBody>
      </p:sp>
      <p:sp>
        <p:nvSpPr>
          <p:cNvPr id="27" name="TextBox 26"/>
          <p:cNvSpPr txBox="1"/>
          <p:nvPr/>
        </p:nvSpPr>
        <p:spPr>
          <a:xfrm>
            <a:off x="8305495" y="420116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7"/>
              </a:rPr>
              <a:t>NIST AI Resource Center</a:t>
            </a:r>
          </a:p>
        </p:txBody>
      </p:sp>
      <p:sp>
        <p:nvSpPr>
          <p:cNvPr id="28" name="TextBox 27"/>
          <p:cNvSpPr txBox="1"/>
          <p:nvPr/>
        </p:nvSpPr>
        <p:spPr>
          <a:xfrm>
            <a:off x="502920" y="473964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7</a:t>
            </a:r>
          </a:p>
        </p:txBody>
      </p:sp>
      <p:sp>
        <p:nvSpPr>
          <p:cNvPr id="29" name="TextBox 28"/>
          <p:cNvSpPr txBox="1"/>
          <p:nvPr/>
        </p:nvSpPr>
        <p:spPr>
          <a:xfrm>
            <a:off x="960120" y="473964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Hallucination as a statistical/scoreboard consequence of training and evaluation</a:t>
            </a:r>
          </a:p>
        </p:txBody>
      </p:sp>
      <p:sp>
        <p:nvSpPr>
          <p:cNvPr id="30" name="TextBox 29"/>
          <p:cNvSpPr txBox="1"/>
          <p:nvPr/>
        </p:nvSpPr>
        <p:spPr>
          <a:xfrm>
            <a:off x="8305495" y="473964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8"/>
              </a:rPr>
              <a:t>OpenAI (Kalai, Nachum, Vempala, Zhang)</a:t>
            </a:r>
          </a:p>
        </p:txBody>
      </p:sp>
      <p:sp>
        <p:nvSpPr>
          <p:cNvPr id="31" name="TextBox 30"/>
          <p:cNvSpPr txBox="1"/>
          <p:nvPr/>
        </p:nvSpPr>
        <p:spPr>
          <a:xfrm>
            <a:off x="502920" y="527812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8</a:t>
            </a:r>
          </a:p>
        </p:txBody>
      </p:sp>
      <p:sp>
        <p:nvSpPr>
          <p:cNvPr id="32" name="TextBox 31"/>
          <p:cNvSpPr txBox="1"/>
          <p:nvPr/>
        </p:nvSpPr>
        <p:spPr>
          <a:xfrm>
            <a:off x="960120" y="527812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Semantic entropy as a hallucination-detection signal</a:t>
            </a:r>
          </a:p>
        </p:txBody>
      </p:sp>
      <p:sp>
        <p:nvSpPr>
          <p:cNvPr id="33" name="TextBox 32"/>
          <p:cNvSpPr txBox="1"/>
          <p:nvPr/>
        </p:nvSpPr>
        <p:spPr>
          <a:xfrm>
            <a:off x="8305495" y="527812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9"/>
              </a:rPr>
              <a:t>Farquhar, Kossen, Kuhn, Gal / Oxford OATML</a:t>
            </a:r>
          </a:p>
        </p:txBody>
      </p:sp>
      <p:sp>
        <p:nvSpPr>
          <p:cNvPr id="34" name="TextBox 33"/>
          <p:cNvSpPr txBox="1"/>
          <p:nvPr/>
        </p:nvSpPr>
        <p:spPr>
          <a:xfrm>
            <a:off x="502920" y="581660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9</a:t>
            </a:r>
          </a:p>
        </p:txBody>
      </p:sp>
      <p:sp>
        <p:nvSpPr>
          <p:cNvPr id="35" name="TextBox 34"/>
          <p:cNvSpPr txBox="1"/>
          <p:nvPr/>
        </p:nvSpPr>
        <p:spPr>
          <a:xfrm>
            <a:off x="960120" y="581660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Sycophancy in RLHF-trained models, inverse scaling</a:t>
            </a:r>
          </a:p>
        </p:txBody>
      </p:sp>
      <p:sp>
        <p:nvSpPr>
          <p:cNvPr id="36" name="TextBox 35"/>
          <p:cNvSpPr txBox="1"/>
          <p:nvPr/>
        </p:nvSpPr>
        <p:spPr>
          <a:xfrm>
            <a:off x="8305495" y="581660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10"/>
              </a:rPr>
              <a:t>Anthropic (Perez et al.)</a:t>
            </a:r>
          </a:p>
        </p:txBody>
      </p:sp>
      <p:sp>
        <p:nvSpPr>
          <p:cNvPr id="37" name="TextBox 3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EVIDENCE LEDGER (2/5)</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700" b="1" i="0">
                <a:solidFill>
                  <a:srgbClr val="FFFFFF"/>
                </a:solidFill>
                <a:latin typeface="Calibri"/>
              </a:rPr>
              <a:t>Sources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92</a:t>
            </a:r>
          </a:p>
        </p:txBody>
      </p:sp>
      <p:sp>
        <p:nvSpPr>
          <p:cNvPr id="10" name="TextBox 9"/>
          <p:cNvSpPr txBox="1"/>
          <p:nvPr/>
        </p:nvSpPr>
        <p:spPr>
          <a:xfrm>
            <a:off x="502920" y="150876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10</a:t>
            </a:r>
          </a:p>
        </p:txBody>
      </p:sp>
      <p:sp>
        <p:nvSpPr>
          <p:cNvPr id="11" name="TextBox 10"/>
          <p:cNvSpPr txBox="1"/>
          <p:nvPr/>
        </p:nvSpPr>
        <p:spPr>
          <a:xfrm>
            <a:off x="960120" y="150876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AI-mediated enterprise knowledge access risk framework</a:t>
            </a:r>
          </a:p>
        </p:txBody>
      </p:sp>
      <p:sp>
        <p:nvSpPr>
          <p:cNvPr id="12" name="TextBox 11"/>
          <p:cNvSpPr txBox="1"/>
          <p:nvPr/>
        </p:nvSpPr>
        <p:spPr>
          <a:xfrm>
            <a:off x="8305495" y="150876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2"/>
              </a:rPr>
              <a:t>Microsoft Research</a:t>
            </a:r>
          </a:p>
        </p:txBody>
      </p:sp>
      <p:sp>
        <p:nvSpPr>
          <p:cNvPr id="13" name="TextBox 12"/>
          <p:cNvSpPr txBox="1"/>
          <p:nvPr/>
        </p:nvSpPr>
        <p:spPr>
          <a:xfrm>
            <a:off x="502920" y="204724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11</a:t>
            </a:r>
          </a:p>
        </p:txBody>
      </p:sp>
      <p:sp>
        <p:nvSpPr>
          <p:cNvPr id="14" name="TextBox 13"/>
          <p:cNvSpPr txBox="1"/>
          <p:nvPr/>
        </p:nvSpPr>
        <p:spPr>
          <a:xfrm>
            <a:off x="960120" y="204724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Mata v. Avianca fabricated legal citations and sanctions</a:t>
            </a:r>
          </a:p>
        </p:txBody>
      </p:sp>
      <p:sp>
        <p:nvSpPr>
          <p:cNvPr id="15" name="TextBox 14"/>
          <p:cNvSpPr txBox="1"/>
          <p:nvPr/>
        </p:nvSpPr>
        <p:spPr>
          <a:xfrm>
            <a:off x="8305495" y="204724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3"/>
              </a:rPr>
              <a:t>S.D.N.Y. docket via Justia; LegalDive; Wikipedia</a:t>
            </a:r>
          </a:p>
        </p:txBody>
      </p:sp>
      <p:sp>
        <p:nvSpPr>
          <p:cNvPr id="16" name="TextBox 15"/>
          <p:cNvSpPr txBox="1"/>
          <p:nvPr/>
        </p:nvSpPr>
        <p:spPr>
          <a:xfrm>
            <a:off x="502920" y="258572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12</a:t>
            </a:r>
          </a:p>
        </p:txBody>
      </p:sp>
      <p:sp>
        <p:nvSpPr>
          <p:cNvPr id="17" name="TextBox 16"/>
          <p:cNvSpPr txBox="1"/>
          <p:nvPr/>
        </p:nvSpPr>
        <p:spPr>
          <a:xfrm>
            <a:off x="960120" y="258572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Stanford RegLab “Large Legal Fictions” hallucination rates (58–88%)</a:t>
            </a:r>
          </a:p>
        </p:txBody>
      </p:sp>
      <p:sp>
        <p:nvSpPr>
          <p:cNvPr id="18" name="TextBox 17"/>
          <p:cNvSpPr txBox="1"/>
          <p:nvPr/>
        </p:nvSpPr>
        <p:spPr>
          <a:xfrm>
            <a:off x="8305495" y="258572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4"/>
              </a:rPr>
              <a:t>Stanford RegLab (Dahl et al.)</a:t>
            </a:r>
          </a:p>
        </p:txBody>
      </p:sp>
      <p:sp>
        <p:nvSpPr>
          <p:cNvPr id="19" name="TextBox 18"/>
          <p:cNvSpPr txBox="1"/>
          <p:nvPr/>
        </p:nvSpPr>
        <p:spPr>
          <a:xfrm>
            <a:off x="502920" y="312420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13</a:t>
            </a:r>
          </a:p>
        </p:txBody>
      </p:sp>
      <p:sp>
        <p:nvSpPr>
          <p:cNvPr id="20" name="TextBox 19"/>
          <p:cNvSpPr txBox="1"/>
          <p:nvPr/>
        </p:nvSpPr>
        <p:spPr>
          <a:xfrm>
            <a:off x="960120" y="312420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Commercial legal-AI hallucination rates (17–19%) contradicting vendor claims</a:t>
            </a:r>
          </a:p>
        </p:txBody>
      </p:sp>
      <p:sp>
        <p:nvSpPr>
          <p:cNvPr id="21" name="TextBox 20"/>
          <p:cNvSpPr txBox="1"/>
          <p:nvPr/>
        </p:nvSpPr>
        <p:spPr>
          <a:xfrm>
            <a:off x="8305495" y="312420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5"/>
              </a:rPr>
              <a:t>Stanford RegLab</a:t>
            </a:r>
          </a:p>
        </p:txBody>
      </p:sp>
      <p:sp>
        <p:nvSpPr>
          <p:cNvPr id="22" name="TextBox 21"/>
          <p:cNvSpPr txBox="1"/>
          <p:nvPr/>
        </p:nvSpPr>
        <p:spPr>
          <a:xfrm>
            <a:off x="502920" y="366268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14</a:t>
            </a:r>
          </a:p>
        </p:txBody>
      </p:sp>
      <p:sp>
        <p:nvSpPr>
          <p:cNvPr id="23" name="TextBox 22"/>
          <p:cNvSpPr txBox="1"/>
          <p:nvPr/>
        </p:nvSpPr>
        <p:spPr>
          <a:xfrm>
            <a:off x="960120" y="366268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Package hallucination study: 21.7%/5.2% rates, 205,000+ unique names, reproducibility</a:t>
            </a:r>
          </a:p>
        </p:txBody>
      </p:sp>
      <p:sp>
        <p:nvSpPr>
          <p:cNvPr id="24" name="TextBox 23"/>
          <p:cNvSpPr txBox="1"/>
          <p:nvPr/>
        </p:nvSpPr>
        <p:spPr>
          <a:xfrm>
            <a:off x="8305495" y="366268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6"/>
              </a:rPr>
              <a:t>Spracklen et al.</a:t>
            </a:r>
          </a:p>
        </p:txBody>
      </p:sp>
      <p:sp>
        <p:nvSpPr>
          <p:cNvPr id="25" name="TextBox 24"/>
          <p:cNvSpPr txBox="1"/>
          <p:nvPr/>
        </p:nvSpPr>
        <p:spPr>
          <a:xfrm>
            <a:off x="502920" y="420116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15</a:t>
            </a:r>
          </a:p>
        </p:txBody>
      </p:sp>
      <p:sp>
        <p:nvSpPr>
          <p:cNvPr id="26" name="TextBox 25"/>
          <p:cNvSpPr txBox="1"/>
          <p:nvPr/>
        </p:nvSpPr>
        <p:spPr>
          <a:xfrm>
            <a:off x="960120" y="420116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huggingface-cli slopsquatting proof-of-concept, 30,000+ downloads, Alibaba README</a:t>
            </a:r>
          </a:p>
        </p:txBody>
      </p:sp>
      <p:sp>
        <p:nvSpPr>
          <p:cNvPr id="27" name="TextBox 26"/>
          <p:cNvSpPr txBox="1"/>
          <p:nvPr/>
        </p:nvSpPr>
        <p:spPr>
          <a:xfrm>
            <a:off x="8305495" y="420116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7"/>
              </a:rPr>
              <a:t>Lasso Security</a:t>
            </a:r>
          </a:p>
        </p:txBody>
      </p:sp>
      <p:sp>
        <p:nvSpPr>
          <p:cNvPr id="28" name="TextBox 27"/>
          <p:cNvSpPr txBox="1"/>
          <p:nvPr/>
        </p:nvSpPr>
        <p:spPr>
          <a:xfrm>
            <a:off x="502920" y="473964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16</a:t>
            </a:r>
          </a:p>
        </p:txBody>
      </p:sp>
      <p:sp>
        <p:nvSpPr>
          <p:cNvPr id="29" name="TextBox 28"/>
          <p:cNvSpPr txBox="1"/>
          <p:nvPr/>
        </p:nvSpPr>
        <p:spPr>
          <a:xfrm>
            <a:off x="960120" y="473964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Google Bard James Webb Telescope error, $100B market-value drop</a:t>
            </a:r>
          </a:p>
        </p:txBody>
      </p:sp>
      <p:sp>
        <p:nvSpPr>
          <p:cNvPr id="30" name="TextBox 29"/>
          <p:cNvSpPr txBox="1"/>
          <p:nvPr/>
        </p:nvSpPr>
        <p:spPr>
          <a:xfrm>
            <a:off x="8305495" y="473964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8"/>
              </a:rPr>
              <a:t>CNN Business; NPR</a:t>
            </a:r>
          </a:p>
        </p:txBody>
      </p:sp>
      <p:sp>
        <p:nvSpPr>
          <p:cNvPr id="31" name="TextBox 30"/>
          <p:cNvSpPr txBox="1"/>
          <p:nvPr/>
        </p:nvSpPr>
        <p:spPr>
          <a:xfrm>
            <a:off x="502920" y="527812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17</a:t>
            </a:r>
          </a:p>
        </p:txBody>
      </p:sp>
      <p:sp>
        <p:nvSpPr>
          <p:cNvPr id="32" name="TextBox 31"/>
          <p:cNvSpPr txBox="1"/>
          <p:nvPr/>
        </p:nvSpPr>
        <p:spPr>
          <a:xfrm>
            <a:off x="960120" y="527812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Moffatt v. Air Canada full tribunal decision</a:t>
            </a:r>
          </a:p>
        </p:txBody>
      </p:sp>
      <p:sp>
        <p:nvSpPr>
          <p:cNvPr id="33" name="TextBox 32"/>
          <p:cNvSpPr txBox="1"/>
          <p:nvPr/>
        </p:nvSpPr>
        <p:spPr>
          <a:xfrm>
            <a:off x="8305495" y="527812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9"/>
              </a:rPr>
              <a:t>BC Civil Resolution Tribunal via CanLII</a:t>
            </a:r>
          </a:p>
        </p:txBody>
      </p:sp>
      <p:sp>
        <p:nvSpPr>
          <p:cNvPr id="34" name="TextBox 33"/>
          <p:cNvSpPr txBox="1"/>
          <p:nvPr/>
        </p:nvSpPr>
        <p:spPr>
          <a:xfrm>
            <a:off x="502920" y="581660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18</a:t>
            </a:r>
          </a:p>
        </p:txBody>
      </p:sp>
      <p:sp>
        <p:nvSpPr>
          <p:cNvPr id="35" name="TextBox 34"/>
          <p:cNvSpPr txBox="1"/>
          <p:nvPr/>
        </p:nvSpPr>
        <p:spPr>
          <a:xfrm>
            <a:off x="960120" y="581660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Air Canada chatbot case legal analysis</a:t>
            </a:r>
          </a:p>
        </p:txBody>
      </p:sp>
      <p:sp>
        <p:nvSpPr>
          <p:cNvPr id="36" name="TextBox 35"/>
          <p:cNvSpPr txBox="1"/>
          <p:nvPr/>
        </p:nvSpPr>
        <p:spPr>
          <a:xfrm>
            <a:off x="8305495" y="581660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10"/>
              </a:rPr>
              <a:t>American Bar Association; CBC News</a:t>
            </a:r>
          </a:p>
        </p:txBody>
      </p:sp>
      <p:sp>
        <p:nvSpPr>
          <p:cNvPr id="37" name="TextBox 3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EVIDENCE LEDGER (3/5)</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700" b="1" i="0">
                <a:solidFill>
                  <a:srgbClr val="FFFFFF"/>
                </a:solidFill>
                <a:latin typeface="Calibri"/>
              </a:rPr>
              <a:t>Sources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93</a:t>
            </a:r>
          </a:p>
        </p:txBody>
      </p:sp>
      <p:sp>
        <p:nvSpPr>
          <p:cNvPr id="10" name="TextBox 9"/>
          <p:cNvSpPr txBox="1"/>
          <p:nvPr/>
        </p:nvSpPr>
        <p:spPr>
          <a:xfrm>
            <a:off x="502920" y="150876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19</a:t>
            </a:r>
          </a:p>
        </p:txBody>
      </p:sp>
      <p:sp>
        <p:nvSpPr>
          <p:cNvPr id="11" name="TextBox 10"/>
          <p:cNvSpPr txBox="1"/>
          <p:nvPr/>
        </p:nvSpPr>
        <p:spPr>
          <a:xfrm>
            <a:off x="960120" y="150876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Deloitte $440,000 Australian government report fabricated citations</a:t>
            </a:r>
          </a:p>
        </p:txBody>
      </p:sp>
      <p:sp>
        <p:nvSpPr>
          <p:cNvPr id="12" name="TextBox 11"/>
          <p:cNvSpPr txBox="1"/>
          <p:nvPr/>
        </p:nvSpPr>
        <p:spPr>
          <a:xfrm>
            <a:off x="8305495" y="150876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2"/>
              </a:rPr>
              <a:t>AI Incident Database; Accounting Times</a:t>
            </a:r>
          </a:p>
        </p:txBody>
      </p:sp>
      <p:sp>
        <p:nvSpPr>
          <p:cNvPr id="13" name="TextBox 12"/>
          <p:cNvSpPr txBox="1"/>
          <p:nvPr/>
        </p:nvSpPr>
        <p:spPr>
          <a:xfrm>
            <a:off x="502920" y="204724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20</a:t>
            </a:r>
          </a:p>
        </p:txBody>
      </p:sp>
      <p:sp>
        <p:nvSpPr>
          <p:cNvPr id="14" name="TextBox 13"/>
          <p:cNvSpPr txBox="1"/>
          <p:nvPr/>
        </p:nvSpPr>
        <p:spPr>
          <a:xfrm>
            <a:off x="960120" y="204724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EY Canada report withdrawal, 16/27 hallucinated references</a:t>
            </a:r>
          </a:p>
        </p:txBody>
      </p:sp>
      <p:sp>
        <p:nvSpPr>
          <p:cNvPr id="15" name="TextBox 14"/>
          <p:cNvSpPr txBox="1"/>
          <p:nvPr/>
        </p:nvSpPr>
        <p:spPr>
          <a:xfrm>
            <a:off x="8305495" y="204724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3"/>
              </a:rPr>
              <a:t>GPTZero; Computing.co.uk</a:t>
            </a:r>
          </a:p>
        </p:txBody>
      </p:sp>
      <p:sp>
        <p:nvSpPr>
          <p:cNvPr id="16" name="TextBox 15"/>
          <p:cNvSpPr txBox="1"/>
          <p:nvPr/>
        </p:nvSpPr>
        <p:spPr>
          <a:xfrm>
            <a:off x="502920" y="258572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21</a:t>
            </a:r>
          </a:p>
        </p:txBody>
      </p:sp>
      <p:sp>
        <p:nvSpPr>
          <p:cNvPr id="17" name="TextBox 16"/>
          <p:cNvSpPr txBox="1"/>
          <p:nvPr/>
        </p:nvSpPr>
        <p:spPr>
          <a:xfrm>
            <a:off x="960120" y="258572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FINRA 2026 Regulatory Oversight Report GenAI/hallucination guidance</a:t>
            </a:r>
          </a:p>
        </p:txBody>
      </p:sp>
      <p:sp>
        <p:nvSpPr>
          <p:cNvPr id="18" name="TextBox 17"/>
          <p:cNvSpPr txBox="1"/>
          <p:nvPr/>
        </p:nvSpPr>
        <p:spPr>
          <a:xfrm>
            <a:off x="8305495" y="258572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4"/>
              </a:rPr>
              <a:t>FINRA</a:t>
            </a:r>
          </a:p>
        </p:txBody>
      </p:sp>
      <p:sp>
        <p:nvSpPr>
          <p:cNvPr id="19" name="TextBox 18"/>
          <p:cNvSpPr txBox="1"/>
          <p:nvPr/>
        </p:nvSpPr>
        <p:spPr>
          <a:xfrm>
            <a:off x="502920" y="312420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22</a:t>
            </a:r>
          </a:p>
        </p:txBody>
      </p:sp>
      <p:sp>
        <p:nvSpPr>
          <p:cNvPr id="20" name="TextBox 19"/>
          <p:cNvSpPr txBox="1"/>
          <p:nvPr/>
        </p:nvSpPr>
        <p:spPr>
          <a:xfrm>
            <a:off x="960120" y="312420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curl bug-bounty program termination due to AI-slop reports</a:t>
            </a:r>
          </a:p>
        </p:txBody>
      </p:sp>
      <p:sp>
        <p:nvSpPr>
          <p:cNvPr id="21" name="TextBox 20"/>
          <p:cNvSpPr txBox="1"/>
          <p:nvPr/>
        </p:nvSpPr>
        <p:spPr>
          <a:xfrm>
            <a:off x="8305495" y="312420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5"/>
              </a:rPr>
              <a:t>BleepingComputer; The New Stack; IT Pro</a:t>
            </a:r>
          </a:p>
        </p:txBody>
      </p:sp>
      <p:sp>
        <p:nvSpPr>
          <p:cNvPr id="22" name="TextBox 21"/>
          <p:cNvSpPr txBox="1"/>
          <p:nvPr/>
        </p:nvSpPr>
        <p:spPr>
          <a:xfrm>
            <a:off x="502920" y="366268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23</a:t>
            </a:r>
          </a:p>
        </p:txBody>
      </p:sp>
      <p:sp>
        <p:nvSpPr>
          <p:cNvPr id="23" name="TextBox 22"/>
          <p:cNvSpPr txBox="1"/>
          <p:nvPr/>
        </p:nvSpPr>
        <p:spPr>
          <a:xfrm>
            <a:off x="960120" y="366268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“How Secure is Code Generated by ChatGPT?” findings</a:t>
            </a:r>
          </a:p>
        </p:txBody>
      </p:sp>
      <p:sp>
        <p:nvSpPr>
          <p:cNvPr id="24" name="TextBox 23"/>
          <p:cNvSpPr txBox="1"/>
          <p:nvPr/>
        </p:nvSpPr>
        <p:spPr>
          <a:xfrm>
            <a:off x="8305495" y="366268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6"/>
              </a:rPr>
              <a:t>Khoury et al.</a:t>
            </a:r>
          </a:p>
        </p:txBody>
      </p:sp>
      <p:sp>
        <p:nvSpPr>
          <p:cNvPr id="25" name="TextBox 24"/>
          <p:cNvSpPr txBox="1"/>
          <p:nvPr/>
        </p:nvSpPr>
        <p:spPr>
          <a:xfrm>
            <a:off x="502920" y="420116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24</a:t>
            </a:r>
          </a:p>
        </p:txBody>
      </p:sp>
      <p:sp>
        <p:nvSpPr>
          <p:cNvPr id="26" name="TextBox 25"/>
          <p:cNvSpPr txBox="1"/>
          <p:nvPr/>
        </p:nvSpPr>
        <p:spPr>
          <a:xfrm>
            <a:off x="960120" y="420116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NEDA Tessa chatbot harmful eating-disorder advice, shutdown</a:t>
            </a:r>
          </a:p>
        </p:txBody>
      </p:sp>
      <p:sp>
        <p:nvSpPr>
          <p:cNvPr id="27" name="TextBox 26"/>
          <p:cNvSpPr txBox="1"/>
          <p:nvPr/>
        </p:nvSpPr>
        <p:spPr>
          <a:xfrm>
            <a:off x="8305495" y="420116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7"/>
              </a:rPr>
              <a:t>NPR; CNN Business</a:t>
            </a:r>
          </a:p>
        </p:txBody>
      </p:sp>
      <p:sp>
        <p:nvSpPr>
          <p:cNvPr id="28" name="TextBox 27"/>
          <p:cNvSpPr txBox="1"/>
          <p:nvPr/>
        </p:nvSpPr>
        <p:spPr>
          <a:xfrm>
            <a:off x="502920" y="473964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25</a:t>
            </a:r>
          </a:p>
        </p:txBody>
      </p:sp>
      <p:sp>
        <p:nvSpPr>
          <p:cNvPr id="29" name="TextBox 28"/>
          <p:cNvSpPr txBox="1"/>
          <p:nvPr/>
        </p:nvSpPr>
        <p:spPr>
          <a:xfrm>
            <a:off x="960120" y="473964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Med-Gemini “basilar ganglia” fabricated body part</a:t>
            </a:r>
          </a:p>
        </p:txBody>
      </p:sp>
      <p:sp>
        <p:nvSpPr>
          <p:cNvPr id="30" name="TextBox 29"/>
          <p:cNvSpPr txBox="1"/>
          <p:nvPr/>
        </p:nvSpPr>
        <p:spPr>
          <a:xfrm>
            <a:off x="8305495" y="473964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8"/>
              </a:rPr>
              <a:t>Futurism; OECD.AI Incident Monitor</a:t>
            </a:r>
          </a:p>
        </p:txBody>
      </p:sp>
      <p:sp>
        <p:nvSpPr>
          <p:cNvPr id="31" name="TextBox 30"/>
          <p:cNvSpPr txBox="1"/>
          <p:nvPr/>
        </p:nvSpPr>
        <p:spPr>
          <a:xfrm>
            <a:off x="502920" y="527812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26</a:t>
            </a:r>
          </a:p>
        </p:txBody>
      </p:sp>
      <p:sp>
        <p:nvSpPr>
          <p:cNvPr id="32" name="TextBox 31"/>
          <p:cNvSpPr txBox="1"/>
          <p:nvPr/>
        </p:nvSpPr>
        <p:spPr>
          <a:xfrm>
            <a:off x="960120" y="527812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KFF Health Misinformation Monitor on AI chatbots misrepresenting medical expertise</a:t>
            </a:r>
          </a:p>
        </p:txBody>
      </p:sp>
      <p:sp>
        <p:nvSpPr>
          <p:cNvPr id="33" name="TextBox 32"/>
          <p:cNvSpPr txBox="1"/>
          <p:nvPr/>
        </p:nvSpPr>
        <p:spPr>
          <a:xfrm>
            <a:off x="8305495" y="527812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9"/>
              </a:rPr>
              <a:t>Kaiser Family Foundation</a:t>
            </a:r>
          </a:p>
        </p:txBody>
      </p:sp>
      <p:sp>
        <p:nvSpPr>
          <p:cNvPr id="34" name="TextBox 33"/>
          <p:cNvSpPr txBox="1"/>
          <p:nvPr/>
        </p:nvSpPr>
        <p:spPr>
          <a:xfrm>
            <a:off x="502920" y="581660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27</a:t>
            </a:r>
          </a:p>
        </p:txBody>
      </p:sp>
      <p:sp>
        <p:nvSpPr>
          <p:cNvPr id="35" name="TextBox 34"/>
          <p:cNvSpPr txBox="1"/>
          <p:nvPr/>
        </p:nvSpPr>
        <p:spPr>
          <a:xfrm>
            <a:off x="960120" y="581660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Google Gemini historically inaccurate image generation, pause</a:t>
            </a:r>
          </a:p>
        </p:txBody>
      </p:sp>
      <p:sp>
        <p:nvSpPr>
          <p:cNvPr id="36" name="TextBox 35"/>
          <p:cNvSpPr txBox="1"/>
          <p:nvPr/>
        </p:nvSpPr>
        <p:spPr>
          <a:xfrm>
            <a:off x="8305495" y="581660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10"/>
              </a:rPr>
              <a:t>Google; CNBC</a:t>
            </a:r>
          </a:p>
        </p:txBody>
      </p:sp>
      <p:sp>
        <p:nvSpPr>
          <p:cNvPr id="37" name="TextBox 3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EVIDENCE LEDGER (4/5)</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700" b="1" i="0">
                <a:solidFill>
                  <a:srgbClr val="FFFFFF"/>
                </a:solidFill>
                <a:latin typeface="Calibri"/>
              </a:rPr>
              <a:t>Sources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94</a:t>
            </a:r>
          </a:p>
        </p:txBody>
      </p:sp>
      <p:sp>
        <p:nvSpPr>
          <p:cNvPr id="10" name="TextBox 9"/>
          <p:cNvSpPr txBox="1"/>
          <p:nvPr/>
        </p:nvSpPr>
        <p:spPr>
          <a:xfrm>
            <a:off x="502920" y="150876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28</a:t>
            </a:r>
          </a:p>
        </p:txBody>
      </p:sp>
      <p:sp>
        <p:nvSpPr>
          <p:cNvPr id="11" name="TextBox 10"/>
          <p:cNvSpPr txBox="1"/>
          <p:nvPr/>
        </p:nvSpPr>
        <p:spPr>
          <a:xfrm>
            <a:off x="960120" y="150876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Grok “MechaHitler” antisemitic incident and xAI's explanation</a:t>
            </a:r>
          </a:p>
        </p:txBody>
      </p:sp>
      <p:sp>
        <p:nvSpPr>
          <p:cNvPr id="12" name="TextBox 11"/>
          <p:cNvSpPr txBox="1"/>
          <p:nvPr/>
        </p:nvSpPr>
        <p:spPr>
          <a:xfrm>
            <a:off x="8305495" y="150876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2"/>
              </a:rPr>
              <a:t>MediaPost; Rep. Suozzi's office</a:t>
            </a:r>
          </a:p>
        </p:txBody>
      </p:sp>
      <p:sp>
        <p:nvSpPr>
          <p:cNvPr id="13" name="TextBox 12"/>
          <p:cNvSpPr txBox="1"/>
          <p:nvPr/>
        </p:nvSpPr>
        <p:spPr>
          <a:xfrm>
            <a:off x="502920" y="204724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29</a:t>
            </a:r>
          </a:p>
        </p:txBody>
      </p:sp>
      <p:sp>
        <p:nvSpPr>
          <p:cNvPr id="14" name="TextBox 13"/>
          <p:cNvSpPr txBox="1"/>
          <p:nvPr/>
        </p:nvSpPr>
        <p:spPr>
          <a:xfrm>
            <a:off x="960120" y="204724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CNET AI-generated articles, 41/77 error rate, corrections</a:t>
            </a:r>
          </a:p>
        </p:txBody>
      </p:sp>
      <p:sp>
        <p:nvSpPr>
          <p:cNvPr id="15" name="TextBox 14"/>
          <p:cNvSpPr txBox="1"/>
          <p:nvPr/>
        </p:nvSpPr>
        <p:spPr>
          <a:xfrm>
            <a:off x="8305495" y="204724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3"/>
              </a:rPr>
              <a:t>Washington Post; Futurism</a:t>
            </a:r>
          </a:p>
        </p:txBody>
      </p:sp>
      <p:sp>
        <p:nvSpPr>
          <p:cNvPr id="16" name="TextBox 15"/>
          <p:cNvSpPr txBox="1"/>
          <p:nvPr/>
        </p:nvSpPr>
        <p:spPr>
          <a:xfrm>
            <a:off x="502920" y="258572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30</a:t>
            </a:r>
          </a:p>
        </p:txBody>
      </p:sp>
      <p:sp>
        <p:nvSpPr>
          <p:cNvPr id="17" name="TextBox 16"/>
          <p:cNvSpPr txBox="1"/>
          <p:nvPr/>
        </p:nvSpPr>
        <p:spPr>
          <a:xfrm>
            <a:off x="960120" y="258572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Cursor AI support bot fabricated device-limit policy, subscription cancellations</a:t>
            </a:r>
          </a:p>
        </p:txBody>
      </p:sp>
      <p:sp>
        <p:nvSpPr>
          <p:cNvPr id="18" name="TextBox 17"/>
          <p:cNvSpPr txBox="1"/>
          <p:nvPr/>
        </p:nvSpPr>
        <p:spPr>
          <a:xfrm>
            <a:off x="8305495" y="258572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4"/>
              </a:rPr>
              <a:t>The Register; eWeek</a:t>
            </a:r>
          </a:p>
        </p:txBody>
      </p:sp>
      <p:sp>
        <p:nvSpPr>
          <p:cNvPr id="19" name="TextBox 18"/>
          <p:cNvSpPr txBox="1"/>
          <p:nvPr/>
        </p:nvSpPr>
        <p:spPr>
          <a:xfrm>
            <a:off x="502920" y="312420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31</a:t>
            </a:r>
          </a:p>
        </p:txBody>
      </p:sp>
      <p:sp>
        <p:nvSpPr>
          <p:cNvPr id="20" name="TextBox 19"/>
          <p:cNvSpPr txBox="1"/>
          <p:nvPr/>
        </p:nvSpPr>
        <p:spPr>
          <a:xfrm>
            <a:off x="960120" y="312420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NYC MyCity chatbot giving illegal business advice</a:t>
            </a:r>
          </a:p>
        </p:txBody>
      </p:sp>
      <p:sp>
        <p:nvSpPr>
          <p:cNvPr id="21" name="TextBox 20"/>
          <p:cNvSpPr txBox="1"/>
          <p:nvPr/>
        </p:nvSpPr>
        <p:spPr>
          <a:xfrm>
            <a:off x="8305495" y="312420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5"/>
              </a:rPr>
              <a:t>The Markup</a:t>
            </a:r>
          </a:p>
        </p:txBody>
      </p:sp>
      <p:sp>
        <p:nvSpPr>
          <p:cNvPr id="22" name="TextBox 21"/>
          <p:cNvSpPr txBox="1"/>
          <p:nvPr/>
        </p:nvSpPr>
        <p:spPr>
          <a:xfrm>
            <a:off x="502920" y="366268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32</a:t>
            </a:r>
          </a:p>
        </p:txBody>
      </p:sp>
      <p:sp>
        <p:nvSpPr>
          <p:cNvPr id="23" name="TextBox 22"/>
          <p:cNvSpPr txBox="1"/>
          <p:nvPr/>
        </p:nvSpPr>
        <p:spPr>
          <a:xfrm>
            <a:off x="960120" y="366268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Google AI Overviews “glue on pizza” / “eat rocks” errors</a:t>
            </a:r>
          </a:p>
        </p:txBody>
      </p:sp>
      <p:sp>
        <p:nvSpPr>
          <p:cNvPr id="24" name="TextBox 23"/>
          <p:cNvSpPr txBox="1"/>
          <p:nvPr/>
        </p:nvSpPr>
        <p:spPr>
          <a:xfrm>
            <a:off x="8305495" y="366268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6"/>
              </a:rPr>
              <a:t>Forbes; Platformer</a:t>
            </a:r>
          </a:p>
        </p:txBody>
      </p:sp>
      <p:sp>
        <p:nvSpPr>
          <p:cNvPr id="25" name="TextBox 24"/>
          <p:cNvSpPr txBox="1"/>
          <p:nvPr/>
        </p:nvSpPr>
        <p:spPr>
          <a:xfrm>
            <a:off x="502920" y="420116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33</a:t>
            </a:r>
          </a:p>
        </p:txBody>
      </p:sp>
      <p:sp>
        <p:nvSpPr>
          <p:cNvPr id="26" name="TextBox 25"/>
          <p:cNvSpPr txBox="1"/>
          <p:nvPr/>
        </p:nvSpPr>
        <p:spPr>
          <a:xfrm>
            <a:off x="960120" y="420116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New Hampshire AI deepfake robocall, FCC/telecom fines</a:t>
            </a:r>
          </a:p>
        </p:txBody>
      </p:sp>
      <p:sp>
        <p:nvSpPr>
          <p:cNvPr id="27" name="TextBox 26"/>
          <p:cNvSpPr txBox="1"/>
          <p:nvPr/>
        </p:nvSpPr>
        <p:spPr>
          <a:xfrm>
            <a:off x="8305495" y="420116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7"/>
              </a:rPr>
              <a:t>FCC; NPR; Perkins Coie</a:t>
            </a:r>
          </a:p>
        </p:txBody>
      </p:sp>
      <p:sp>
        <p:nvSpPr>
          <p:cNvPr id="28" name="TextBox 27"/>
          <p:cNvSpPr txBox="1"/>
          <p:nvPr/>
        </p:nvSpPr>
        <p:spPr>
          <a:xfrm>
            <a:off x="502920" y="473964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34</a:t>
            </a:r>
          </a:p>
        </p:txBody>
      </p:sp>
      <p:sp>
        <p:nvSpPr>
          <p:cNvPr id="29" name="TextBox 28"/>
          <p:cNvSpPr txBox="1"/>
          <p:nvPr/>
        </p:nvSpPr>
        <p:spPr>
          <a:xfrm>
            <a:off x="960120" y="473964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PoisonGPT model-editing disinformation demonstration</a:t>
            </a:r>
          </a:p>
        </p:txBody>
      </p:sp>
      <p:sp>
        <p:nvSpPr>
          <p:cNvPr id="30" name="TextBox 29"/>
          <p:cNvSpPr txBox="1"/>
          <p:nvPr/>
        </p:nvSpPr>
        <p:spPr>
          <a:xfrm>
            <a:off x="8305495" y="473964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8"/>
              </a:rPr>
              <a:t>Mithril Security</a:t>
            </a:r>
          </a:p>
        </p:txBody>
      </p:sp>
      <p:sp>
        <p:nvSpPr>
          <p:cNvPr id="31" name="TextBox 30"/>
          <p:cNvSpPr txBox="1"/>
          <p:nvPr/>
        </p:nvSpPr>
        <p:spPr>
          <a:xfrm>
            <a:off x="502920" y="527812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35</a:t>
            </a:r>
          </a:p>
        </p:txBody>
      </p:sp>
      <p:sp>
        <p:nvSpPr>
          <p:cNvPr id="32" name="TextBox 31"/>
          <p:cNvSpPr txBox="1"/>
          <p:nvPr/>
        </p:nvSpPr>
        <p:spPr>
          <a:xfrm>
            <a:off x="960120" y="527812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Indirect prompt injection via Perplexity Comet (OTP leak)</a:t>
            </a:r>
          </a:p>
        </p:txBody>
      </p:sp>
      <p:sp>
        <p:nvSpPr>
          <p:cNvPr id="33" name="TextBox 32"/>
          <p:cNvSpPr txBox="1"/>
          <p:nvPr/>
        </p:nvSpPr>
        <p:spPr>
          <a:xfrm>
            <a:off x="8305495" y="527812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9"/>
              </a:rPr>
              <a:t>SentinelOne; Lakera AI</a:t>
            </a:r>
          </a:p>
        </p:txBody>
      </p:sp>
      <p:sp>
        <p:nvSpPr>
          <p:cNvPr id="34" name="TextBox 33"/>
          <p:cNvSpPr txBox="1"/>
          <p:nvPr/>
        </p:nvSpPr>
        <p:spPr>
          <a:xfrm>
            <a:off x="502920" y="5816600"/>
            <a:ext cx="457200" cy="538480"/>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36</a:t>
            </a:r>
          </a:p>
        </p:txBody>
      </p:sp>
      <p:sp>
        <p:nvSpPr>
          <p:cNvPr id="35" name="TextBox 34"/>
          <p:cNvSpPr txBox="1"/>
          <p:nvPr/>
        </p:nvSpPr>
        <p:spPr>
          <a:xfrm>
            <a:off x="960120" y="5816600"/>
            <a:ext cx="7253935" cy="538480"/>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RAG “blocker document” jamming/poisoning attacks</a:t>
            </a:r>
          </a:p>
        </p:txBody>
      </p:sp>
      <p:sp>
        <p:nvSpPr>
          <p:cNvPr id="36" name="TextBox 35"/>
          <p:cNvSpPr txBox="1"/>
          <p:nvPr/>
        </p:nvSpPr>
        <p:spPr>
          <a:xfrm>
            <a:off x="8305495" y="5816600"/>
            <a:ext cx="3383280" cy="538480"/>
          </a:xfrm>
          <a:prstGeom prst="rect">
            <a:avLst/>
          </a:prstGeom>
          <a:noFill/>
        </p:spPr>
        <p:txBody>
          <a:bodyPr wrap="square" anchor="ctr" lIns="0" rIns="0" tIns="0" bIns="0">
            <a:normAutofit/>
          </a:bodyPr>
          <a:lstStyle/>
          <a:p>
            <a:pPr>
              <a:lnSpc>
                <a:spcPct val="105000"/>
              </a:lnSpc>
            </a:pPr>
            <a:r>
              <a:rPr sz="900" i="1" u="sng">
                <a:solidFill>
                  <a:srgbClr val="0D9488"/>
                </a:solidFill>
                <a:hlinkClick r:id="rId10"/>
              </a:rPr>
              <a:t>Shafran et al.</a:t>
            </a:r>
          </a:p>
        </p:txBody>
      </p:sp>
      <p:sp>
        <p:nvSpPr>
          <p:cNvPr id="37" name="TextBox 3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234440"/>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193292"/>
            <a:ext cx="12191695" cy="41148"/>
          </a:xfrm>
          <a:prstGeom prst="rect">
            <a:avLst/>
          </a:prstGeom>
          <a:solidFill>
            <a:srgbClr val="14B8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02920" y="164592"/>
            <a:ext cx="11185855" cy="320040"/>
          </a:xfrm>
          <a:prstGeom prst="rect">
            <a:avLst/>
          </a:prstGeom>
          <a:noFill/>
        </p:spPr>
        <p:txBody>
          <a:bodyPr wrap="square" anchor="ctr" lIns="0" rIns="0" tIns="0" bIns="0">
            <a:normAutofit/>
          </a:bodyPr>
          <a:lstStyle/>
          <a:p>
            <a:pPr algn="l">
              <a:lnSpc>
                <a:spcPct val="112000"/>
              </a:lnSpc>
              <a:spcAft>
                <a:spcPts val="400"/>
              </a:spcAft>
            </a:pPr>
            <a:r>
              <a:rPr sz="1150" b="1" i="0">
                <a:solidFill>
                  <a:srgbClr val="14B8A6"/>
                </a:solidFill>
                <a:latin typeface="Calibri"/>
              </a:rPr>
              <a:t>EVIDENCE LEDGER (5/5)</a:t>
            </a:r>
          </a:p>
        </p:txBody>
      </p:sp>
      <p:sp>
        <p:nvSpPr>
          <p:cNvPr id="6" name="TextBox 5"/>
          <p:cNvSpPr txBox="1"/>
          <p:nvPr/>
        </p:nvSpPr>
        <p:spPr>
          <a:xfrm>
            <a:off x="502920" y="457200"/>
            <a:ext cx="11185855" cy="685800"/>
          </a:xfrm>
          <a:prstGeom prst="rect">
            <a:avLst/>
          </a:prstGeom>
          <a:noFill/>
        </p:spPr>
        <p:txBody>
          <a:bodyPr wrap="square" anchor="ctr" lIns="0" rIns="0" tIns="0" bIns="0">
            <a:normAutofit/>
          </a:bodyPr>
          <a:lstStyle/>
          <a:p>
            <a:pPr algn="l">
              <a:lnSpc>
                <a:spcPct val="102000"/>
              </a:lnSpc>
              <a:spcAft>
                <a:spcPts val="400"/>
              </a:spcAft>
            </a:pPr>
            <a:r>
              <a:rPr sz="2700" b="1" i="0">
                <a:solidFill>
                  <a:srgbClr val="FFFFFF"/>
                </a:solidFill>
                <a:latin typeface="Calibri"/>
              </a:rPr>
              <a:t>Sources</a:t>
            </a:r>
          </a:p>
        </p:txBody>
      </p:sp>
      <p:sp>
        <p:nvSpPr>
          <p:cNvPr id="7" name="Rectangle 6"/>
          <p:cNvSpPr/>
          <p:nvPr/>
        </p:nvSpPr>
        <p:spPr>
          <a:xfrm>
            <a:off x="0" y="6492240"/>
            <a:ext cx="12191695" cy="10972"/>
          </a:xfrm>
          <a:prstGeom prst="rect">
            <a:avLst/>
          </a:prstGeom>
          <a:solidFill>
            <a:srgbClr val="C9D3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547104"/>
            <a:ext cx="9905695" cy="274320"/>
          </a:xfrm>
          <a:prstGeom prst="rect">
            <a:avLst/>
          </a:prstGeom>
          <a:noFill/>
        </p:spPr>
        <p:txBody>
          <a:bodyPr wrap="square" anchor="ctr" lIns="0" rIns="0" tIns="0" bIns="0">
            <a:normAutofit/>
          </a:bodyPr>
          <a:lstStyle/>
          <a:p>
            <a:pPr algn="l">
              <a:lnSpc>
                <a:spcPct val="112000"/>
              </a:lnSpc>
              <a:spcAft>
                <a:spcPts val="400"/>
              </a:spcAft>
            </a:pPr>
            <a:r>
              <a:rPr sz="850" b="0" i="0">
                <a:solidFill>
                  <a:srgbClr val="5B7089"/>
                </a:solidFill>
                <a:latin typeface="Calibri"/>
              </a:rPr>
              <a:t>LLM09:2025 Misinformation — Enterprise Guide</a:t>
            </a:r>
          </a:p>
        </p:txBody>
      </p:sp>
      <p:sp>
        <p:nvSpPr>
          <p:cNvPr id="9" name="TextBox 8"/>
          <p:cNvSpPr txBox="1"/>
          <p:nvPr/>
        </p:nvSpPr>
        <p:spPr>
          <a:xfrm>
            <a:off x="10911535" y="6547104"/>
            <a:ext cx="822960" cy="274320"/>
          </a:xfrm>
          <a:prstGeom prst="rect">
            <a:avLst/>
          </a:prstGeom>
          <a:noFill/>
        </p:spPr>
        <p:txBody>
          <a:bodyPr wrap="square" anchor="ctr" lIns="0" rIns="0" tIns="0" bIns="0">
            <a:normAutofit/>
          </a:bodyPr>
          <a:lstStyle/>
          <a:p>
            <a:pPr algn="r">
              <a:lnSpc>
                <a:spcPct val="112000"/>
              </a:lnSpc>
              <a:spcAft>
                <a:spcPts val="400"/>
              </a:spcAft>
            </a:pPr>
            <a:r>
              <a:rPr sz="850" b="0" i="0">
                <a:solidFill>
                  <a:srgbClr val="5B7089"/>
                </a:solidFill>
                <a:latin typeface="Calibri"/>
              </a:rPr>
              <a:t>95</a:t>
            </a:r>
          </a:p>
        </p:txBody>
      </p:sp>
      <p:sp>
        <p:nvSpPr>
          <p:cNvPr id="10" name="TextBox 9"/>
          <p:cNvSpPr txBox="1"/>
          <p:nvPr/>
        </p:nvSpPr>
        <p:spPr>
          <a:xfrm>
            <a:off x="502920" y="1508760"/>
            <a:ext cx="457200" cy="969264"/>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37</a:t>
            </a:r>
          </a:p>
        </p:txBody>
      </p:sp>
      <p:sp>
        <p:nvSpPr>
          <p:cNvPr id="11" name="TextBox 10"/>
          <p:cNvSpPr txBox="1"/>
          <p:nvPr/>
        </p:nvSpPr>
        <p:spPr>
          <a:xfrm>
            <a:off x="960120" y="1508760"/>
            <a:ext cx="7253935" cy="969264"/>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RAG-based fact-checking knowledge-poisoning attack (ADMIT)</a:t>
            </a:r>
          </a:p>
        </p:txBody>
      </p:sp>
      <p:sp>
        <p:nvSpPr>
          <p:cNvPr id="12" name="TextBox 11"/>
          <p:cNvSpPr txBox="1"/>
          <p:nvPr/>
        </p:nvSpPr>
        <p:spPr>
          <a:xfrm>
            <a:off x="8305495" y="1508760"/>
            <a:ext cx="3383280" cy="969264"/>
          </a:xfrm>
          <a:prstGeom prst="rect">
            <a:avLst/>
          </a:prstGeom>
          <a:noFill/>
        </p:spPr>
        <p:txBody>
          <a:bodyPr wrap="square" anchor="ctr" lIns="0" rIns="0" tIns="0" bIns="0">
            <a:normAutofit/>
          </a:bodyPr>
          <a:lstStyle/>
          <a:p>
            <a:pPr>
              <a:lnSpc>
                <a:spcPct val="105000"/>
              </a:lnSpc>
            </a:pPr>
            <a:r>
              <a:rPr sz="900" i="1" u="sng">
                <a:solidFill>
                  <a:srgbClr val="0D9488"/>
                </a:solidFill>
                <a:hlinkClick r:id="rId2"/>
              </a:rPr>
              <a:t>ADMIT authors</a:t>
            </a:r>
          </a:p>
        </p:txBody>
      </p:sp>
      <p:sp>
        <p:nvSpPr>
          <p:cNvPr id="13" name="TextBox 12"/>
          <p:cNvSpPr txBox="1"/>
          <p:nvPr/>
        </p:nvSpPr>
        <p:spPr>
          <a:xfrm>
            <a:off x="502920" y="2478024"/>
            <a:ext cx="457200" cy="969264"/>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38</a:t>
            </a:r>
          </a:p>
        </p:txBody>
      </p:sp>
      <p:sp>
        <p:nvSpPr>
          <p:cNvPr id="14" name="TextBox 13"/>
          <p:cNvSpPr txBox="1"/>
          <p:nvPr/>
        </p:nvSpPr>
        <p:spPr>
          <a:xfrm>
            <a:off x="960120" y="2478024"/>
            <a:ext cx="7253935" cy="969264"/>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Walters v. OpenAI defamation suit — filing, denial of motion to dismiss, and summary judgment for OpenAI</a:t>
            </a:r>
          </a:p>
        </p:txBody>
      </p:sp>
      <p:sp>
        <p:nvSpPr>
          <p:cNvPr id="15" name="TextBox 14"/>
          <p:cNvSpPr txBox="1"/>
          <p:nvPr/>
        </p:nvSpPr>
        <p:spPr>
          <a:xfrm>
            <a:off x="8305495" y="2478024"/>
            <a:ext cx="3383280" cy="969264"/>
          </a:xfrm>
          <a:prstGeom prst="rect">
            <a:avLst/>
          </a:prstGeom>
          <a:noFill/>
        </p:spPr>
        <p:txBody>
          <a:bodyPr wrap="square" anchor="ctr" lIns="0" rIns="0" tIns="0" bIns="0">
            <a:normAutofit/>
          </a:bodyPr>
          <a:lstStyle/>
          <a:p>
            <a:pPr>
              <a:lnSpc>
                <a:spcPct val="105000"/>
              </a:lnSpc>
            </a:pPr>
            <a:r>
              <a:rPr sz="900" i="1" u="sng">
                <a:solidFill>
                  <a:srgbClr val="0D9488"/>
                </a:solidFill>
                <a:hlinkClick r:id="rId3"/>
              </a:rPr>
              <a:t>Bloomberg Law; Cleary Gottlieb; Loeb &amp; Loeb</a:t>
            </a:r>
          </a:p>
        </p:txBody>
      </p:sp>
      <p:sp>
        <p:nvSpPr>
          <p:cNvPr id="16" name="TextBox 15"/>
          <p:cNvSpPr txBox="1"/>
          <p:nvPr/>
        </p:nvSpPr>
        <p:spPr>
          <a:xfrm>
            <a:off x="502920" y="3447288"/>
            <a:ext cx="457200" cy="969264"/>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39</a:t>
            </a:r>
          </a:p>
        </p:txBody>
      </p:sp>
      <p:sp>
        <p:nvSpPr>
          <p:cNvPr id="17" name="TextBox 16"/>
          <p:cNvSpPr txBox="1"/>
          <p:nvPr/>
        </p:nvSpPr>
        <p:spPr>
          <a:xfrm>
            <a:off x="960120" y="3447288"/>
            <a:ext cx="7253935" cy="969264"/>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MITRE ATLAS AML.T0048.002 Societal Harm technique mapping</a:t>
            </a:r>
          </a:p>
        </p:txBody>
      </p:sp>
      <p:sp>
        <p:nvSpPr>
          <p:cNvPr id="18" name="TextBox 17"/>
          <p:cNvSpPr txBox="1"/>
          <p:nvPr/>
        </p:nvSpPr>
        <p:spPr>
          <a:xfrm>
            <a:off x="8305495" y="3447288"/>
            <a:ext cx="3383280" cy="969264"/>
          </a:xfrm>
          <a:prstGeom prst="rect">
            <a:avLst/>
          </a:prstGeom>
          <a:noFill/>
        </p:spPr>
        <p:txBody>
          <a:bodyPr wrap="square" anchor="ctr" lIns="0" rIns="0" tIns="0" bIns="0">
            <a:normAutofit/>
          </a:bodyPr>
          <a:lstStyle/>
          <a:p>
            <a:pPr>
              <a:lnSpc>
                <a:spcPct val="105000"/>
              </a:lnSpc>
            </a:pPr>
            <a:r>
              <a:rPr sz="900" i="1" u="sng">
                <a:solidFill>
                  <a:srgbClr val="0D9488"/>
                </a:solidFill>
                <a:hlinkClick r:id="rId4"/>
              </a:rPr>
              <a:t>MITRE ATLAS (via referencing analysis)</a:t>
            </a:r>
          </a:p>
        </p:txBody>
      </p:sp>
      <p:sp>
        <p:nvSpPr>
          <p:cNvPr id="19" name="TextBox 18"/>
          <p:cNvSpPr txBox="1"/>
          <p:nvPr/>
        </p:nvSpPr>
        <p:spPr>
          <a:xfrm>
            <a:off x="502920" y="4416552"/>
            <a:ext cx="457200" cy="969264"/>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40</a:t>
            </a:r>
          </a:p>
        </p:txBody>
      </p:sp>
      <p:sp>
        <p:nvSpPr>
          <p:cNvPr id="20" name="TextBox 19"/>
          <p:cNvSpPr txBox="1"/>
          <p:nvPr/>
        </p:nvSpPr>
        <p:spPr>
          <a:xfrm>
            <a:off x="960120" y="4416552"/>
            <a:ext cx="7253935" cy="969264"/>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C2PA / Content Credentials standard and AI-content labeling mechanism</a:t>
            </a:r>
          </a:p>
        </p:txBody>
      </p:sp>
      <p:sp>
        <p:nvSpPr>
          <p:cNvPr id="21" name="TextBox 20"/>
          <p:cNvSpPr txBox="1"/>
          <p:nvPr/>
        </p:nvSpPr>
        <p:spPr>
          <a:xfrm>
            <a:off x="8305495" y="4416552"/>
            <a:ext cx="3383280" cy="969264"/>
          </a:xfrm>
          <a:prstGeom prst="rect">
            <a:avLst/>
          </a:prstGeom>
          <a:noFill/>
        </p:spPr>
        <p:txBody>
          <a:bodyPr wrap="square" anchor="ctr" lIns="0" rIns="0" tIns="0" bIns="0">
            <a:normAutofit/>
          </a:bodyPr>
          <a:lstStyle/>
          <a:p>
            <a:pPr>
              <a:lnSpc>
                <a:spcPct val="105000"/>
              </a:lnSpc>
            </a:pPr>
            <a:r>
              <a:rPr sz="900" i="1" u="sng">
                <a:solidFill>
                  <a:srgbClr val="0D9488"/>
                </a:solidFill>
                <a:hlinkClick r:id="rId5"/>
              </a:rPr>
              <a:t>Coalition for Content Provenance and Authenticity</a:t>
            </a:r>
          </a:p>
        </p:txBody>
      </p:sp>
      <p:sp>
        <p:nvSpPr>
          <p:cNvPr id="22" name="TextBox 21"/>
          <p:cNvSpPr txBox="1"/>
          <p:nvPr/>
        </p:nvSpPr>
        <p:spPr>
          <a:xfrm>
            <a:off x="502920" y="5385816"/>
            <a:ext cx="457200" cy="969264"/>
          </a:xfrm>
          <a:prstGeom prst="rect">
            <a:avLst/>
          </a:prstGeom>
          <a:noFill/>
        </p:spPr>
        <p:txBody>
          <a:bodyPr wrap="square" anchor="ctr" lIns="0" rIns="0" tIns="0" bIns="0">
            <a:normAutofit/>
          </a:bodyPr>
          <a:lstStyle/>
          <a:p>
            <a:pPr algn="l">
              <a:lnSpc>
                <a:spcPct val="112000"/>
              </a:lnSpc>
              <a:spcAft>
                <a:spcPts val="400"/>
              </a:spcAft>
            </a:pPr>
            <a:r>
              <a:rPr sz="1100" b="1" i="0">
                <a:solidFill>
                  <a:srgbClr val="0D9488"/>
                </a:solidFill>
                <a:latin typeface="Calibri"/>
              </a:rPr>
              <a:t>41</a:t>
            </a:r>
          </a:p>
        </p:txBody>
      </p:sp>
      <p:sp>
        <p:nvSpPr>
          <p:cNvPr id="23" name="TextBox 22"/>
          <p:cNvSpPr txBox="1"/>
          <p:nvPr/>
        </p:nvSpPr>
        <p:spPr>
          <a:xfrm>
            <a:off x="960120" y="5385816"/>
            <a:ext cx="7253935" cy="969264"/>
          </a:xfrm>
          <a:prstGeom prst="rect">
            <a:avLst/>
          </a:prstGeom>
          <a:noFill/>
        </p:spPr>
        <p:txBody>
          <a:bodyPr wrap="square" anchor="ctr" lIns="0" rIns="0" tIns="0" bIns="0">
            <a:normAutofit/>
          </a:bodyPr>
          <a:lstStyle/>
          <a:p>
            <a:pPr algn="l">
              <a:lnSpc>
                <a:spcPct val="105000"/>
              </a:lnSpc>
              <a:spcAft>
                <a:spcPts val="400"/>
              </a:spcAft>
            </a:pPr>
            <a:r>
              <a:rPr sz="1050" b="0" i="0">
                <a:solidFill>
                  <a:srgbClr val="1A1A1A"/>
                </a:solidFill>
                <a:latin typeface="Calibri"/>
              </a:rPr>
              <a:t>RAG hallucination-reduction example (68%→10% in structured-output study)</a:t>
            </a:r>
          </a:p>
        </p:txBody>
      </p:sp>
      <p:sp>
        <p:nvSpPr>
          <p:cNvPr id="24" name="TextBox 23"/>
          <p:cNvSpPr txBox="1"/>
          <p:nvPr/>
        </p:nvSpPr>
        <p:spPr>
          <a:xfrm>
            <a:off x="8305495" y="5385816"/>
            <a:ext cx="3383280" cy="969264"/>
          </a:xfrm>
          <a:prstGeom prst="rect">
            <a:avLst/>
          </a:prstGeom>
          <a:noFill/>
        </p:spPr>
        <p:txBody>
          <a:bodyPr wrap="square" anchor="ctr" lIns="0" rIns="0" tIns="0" bIns="0">
            <a:normAutofit/>
          </a:bodyPr>
          <a:lstStyle/>
          <a:p>
            <a:pPr>
              <a:lnSpc>
                <a:spcPct val="105000"/>
              </a:lnSpc>
            </a:pPr>
            <a:r>
              <a:rPr sz="900" i="1" u="sng">
                <a:solidFill>
                  <a:srgbClr val="0D9488"/>
                </a:solidFill>
                <a:hlinkClick r:id="rId6"/>
              </a:rPr>
              <a:t>(public health/structured-output RAG literature)</a:t>
            </a:r>
          </a:p>
        </p:txBody>
      </p:sp>
      <p:sp>
        <p:nvSpPr>
          <p:cNvPr id="25" name="TextBox 24"/>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7"/>
              </a:rPr>
              <a:t>Explore more questions at Ask Anything</a:t>
            </a:r>
          </a:p>
        </p:txBody>
      </p:sp>
      <p:sp>
        <p:nvSpPr>
          <p:cNvPr id="26" name="TextBox 2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