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doi.org/10.6028/NIST.SP.800-40r4" TargetMode="External"/><Relationship Id="rId3" Type="http://schemas.openxmlformats.org/officeDocument/2006/relationships/hyperlink" Target="https://doi.org/10.6028/NIST.SP.800-37r2" TargetMode="External"/><Relationship Id="rId4" Type="http://schemas.openxmlformats.org/officeDocument/2006/relationships/hyperlink" Target="https://csrc.nist.gov/glossary/term/compensating_security_control" TargetMode="External"/><Relationship Id="rId5" Type="http://schemas.openxmlformats.org/officeDocument/2006/relationships/hyperlink" Target="https://pages.nist.gov/OSCAL/learn/concepts/layer/assessment/poam/" TargetMode="External"/><Relationship Id="rId6" Type="http://schemas.openxmlformats.org/officeDocument/2006/relationships/hyperlink" Target="https://pages.nist.gov/OSCAL-Reference/models/v1.2.0/plan-of-action-and-milestones/json-definitions/" TargetMode="External"/><Relationship Id="rId7" Type="http://schemas.openxmlformats.org/officeDocument/2006/relationships/hyperlink" Target="https://www.fedramp.gov/2026/agencies/use/ongoing/poams/" TargetMode="External"/><Relationship Id="rId8" Type="http://schemas.openxmlformats.org/officeDocument/2006/relationships/hyperlink" Target="https://www.pcisecuritystandards.org/faqs/1597/" TargetMode="External"/><Relationship Id="rId9" Type="http://schemas.openxmlformats.org/officeDocument/2006/relationships/hyperlink" Target="https://www.pcisecuritystandards.org/faqs/do-all-pci-dss-requirements-apply-to-every-system-component/" TargetMode="External"/><Relationship Id="rId10" Type="http://schemas.openxmlformats.org/officeDocument/2006/relationships/hyperlink" Target="https://blog.pcisecuritystandards.org/pci-dss-v4-0-compensating-controls-vs-customized-approach" TargetMode="External"/><Relationship Id="rId11" Type="http://schemas.openxmlformats.org/officeDocument/2006/relationships/hyperlink" Target="https://www.pcisecuritystandards.org/documents/PCI-DSS-v4-0-SAQ-D-Merchant.pdf" TargetMode="External"/><Relationship Id="rId12" Type="http://schemas.openxmlformats.org/officeDocument/2006/relationships/hyperlink" Target="https://www.cisa.gov/known-exploited-vulnerabilities-catalog" TargetMode="External"/><Relationship Id="rId13" Type="http://schemas.openxmlformats.org/officeDocument/2006/relationships/hyperlink" Target="https://www.cisa.gov/sites/default/files/2023-04/minimum-requirements-for-vex-508c.pdf" TargetMode="External"/><Relationship Id="rId14" Type="http://schemas.openxmlformats.org/officeDocument/2006/relationships/hyperlink" Target="https://www.cisa.gov/topics/cyber-threats-and-advisories/sbom/sbomresourceslibrary" TargetMode="External"/><Relationship Id="rId15" Type="http://schemas.openxmlformats.org/officeDocument/2006/relationships/hyperlink" Target="https://docs.snyk.io/manage-risk/prioritize-issues-for-fixing/reachability-analysis" TargetMode="External"/><Relationship Id="rId16" Type="http://schemas.openxmlformats.org/officeDocument/2006/relationships/hyperlink" Target="https://oss.anchore.com/docs/architecture/grype/" TargetMode="External"/><Relationship Id="rId17" Type="http://schemas.openxmlformats.org/officeDocument/2006/relationships/hyperlink" Target="https://oss.anchore.com/docs/guides/vulnerability/filter-results/" TargetMode="External"/><Relationship Id="rId18" Type="http://schemas.openxmlformats.org/officeDocument/2006/relationships/hyperlink" Target="https://www.first.org/epss/model" TargetMode="External"/><Relationship Id="rId19" Type="http://schemas.openxmlformats.org/officeDocument/2006/relationships/hyperlink" Target="https://www.first.org/epss/faq" TargetMode="External"/><Relationship Id="rId20" Type="http://schemas.openxmlformats.org/officeDocument/2006/relationships/hyperlink" Target="https://docs.docker.com/build/building/best-practices/" TargetMode="External"/><Relationship Id="rId21" Type="http://schemas.openxmlformats.org/officeDocument/2006/relationships/hyperlink" Target="https://docs.docker.com/build/building/multi-stage/" TargetMode="External"/><Relationship Id="rId22" Type="http://schemas.openxmlformats.org/officeDocument/2006/relationships/hyperlink" Target="https://askanything-app.com" TargetMode="Externa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hyperlink" Target="https://pages.nist.gov/OSCAL/learn/concepts/layer/assessment/poam/" TargetMode="Externa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hyperlink" Target="https://pages.nist.gov/OSCAL/learn/concepts/layer/assessment/poam/" TargetMode="Externa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B5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1143000"/>
            <a:ext cx="10698480" cy="182880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ptos"/>
              </a:rPr>
              <a:t>Managing “Unfixable” CVEs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3154680"/>
            <a:ext cx="9784080" cy="91440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2100" b="0">
                <a:solidFill>
                  <a:srgbClr val="BEE9E7"/>
                </a:solidFill>
                <a:latin typeface="Aptos"/>
              </a:rPr>
              <a:t>A governed operating model for evidence, disposition, controls, and continuous review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5989320"/>
            <a:ext cx="4572000" cy="32004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1100" b="1">
                <a:solidFill>
                  <a:srgbClr val="FFFFFF"/>
                </a:solidFill>
                <a:latin typeface="Aptos"/>
              </a:rPr>
              <a:t>Evidence-led operating model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56032"/>
            <a:ext cx="11155680" cy="50292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2600" b="1">
                <a:solidFill>
                  <a:srgbClr val="173B57"/>
                </a:solidFill>
                <a:latin typeface="Aptos"/>
              </a:rPr>
              <a:t>Regimes constrain the available path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877824"/>
            <a:ext cx="1051560" cy="54864"/>
          </a:xfrm>
          <a:prstGeom prst="rect">
            <a:avLst/>
          </a:prstGeom>
          <a:solidFill>
            <a:srgbClr val="16A6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235440" y="292608"/>
            <a:ext cx="2423160" cy="32004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r"/>
            <a:r>
              <a:rPr sz="900" b="1">
                <a:solidFill>
                  <a:srgbClr val="16A6A1"/>
                </a:solidFill>
                <a:latin typeface="Aptos"/>
              </a:rPr>
              <a:t>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37960"/>
            <a:ext cx="11155680" cy="164592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800" b="0">
                <a:solidFill>
                  <a:srgbClr val="64727A"/>
                </a:solidFill>
                <a:latin typeface="Aptos"/>
              </a:rPr>
              <a:t>Managing “Unfixable” CVEs  •  approved evidence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352" y="1325880"/>
            <a:ext cx="3520440" cy="566928"/>
          </a:xfrm>
          <a:prstGeom prst="rect">
            <a:avLst/>
          </a:prstGeom>
          <a:solidFill>
            <a:srgbClr val="16A6A1"/>
          </a:solidFill>
          <a:ln>
            <a:noFill/>
          </a:ln>
        </p:spPr>
        <p:txBody>
          <a:bodyPr wrap="square" tIns="91440" bIns="91440" anchor="ctr">
            <a:norm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PCI DSS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0352" y="1920240"/>
            <a:ext cx="3520440" cy="35661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201168" rIns="201168" tIns="201168" bIns="201168" anchor="ctr">
            <a:normAutofit/>
          </a:bodyPr>
          <a:lstStyle/>
          <a:p>
            <a:pPr algn="l"/>
            <a:r>
              <a:rPr sz="1800" b="0">
                <a:solidFill>
                  <a:srgbClr val="18232D"/>
                </a:solidFill>
                <a:latin typeface="Aptos"/>
              </a:rPr>
              <a:t>Risk analysis cannot bypass an applicable requirement; compensating controls require documented constraint, rigor, testing, and maintenance.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89120" y="1325880"/>
            <a:ext cx="3520440" cy="566928"/>
          </a:xfrm>
          <a:prstGeom prst="rect">
            <a:avLst/>
          </a:prstGeom>
          <a:solidFill>
            <a:srgbClr val="16A6A1"/>
          </a:solidFill>
          <a:ln>
            <a:noFill/>
          </a:ln>
        </p:spPr>
        <p:txBody>
          <a:bodyPr wrap="square" tIns="91440" bIns="91440" anchor="ctr">
            <a:norm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CISA KEV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0" y="1920240"/>
            <a:ext cx="3520440" cy="35661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201168" rIns="201168" tIns="201168" bIns="201168" anchor="ctr">
            <a:normAutofit/>
          </a:bodyPr>
          <a:lstStyle/>
          <a:p>
            <a:pPr algn="l"/>
            <a:r>
              <a:rPr sz="1800" b="0">
                <a:solidFill>
                  <a:srgbClr val="18232D"/>
                </a:solidFill>
                <a:latin typeface="Aptos"/>
              </a:rPr>
              <a:t>Covered federal agencies must act by catalog due dates; ordinary queueing or generic acceptance cannot supersede them.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47888" y="1325880"/>
            <a:ext cx="3520440" cy="566928"/>
          </a:xfrm>
          <a:prstGeom prst="rect">
            <a:avLst/>
          </a:prstGeom>
          <a:solidFill>
            <a:srgbClr val="16A6A1"/>
          </a:solidFill>
          <a:ln>
            <a:noFill/>
          </a:ln>
        </p:spPr>
        <p:txBody>
          <a:bodyPr wrap="square" tIns="91440" bIns="91440" anchor="ctr">
            <a:norm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NIST / FedRAMP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47888" y="1920240"/>
            <a:ext cx="3520440" cy="35661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201168" rIns="201168" tIns="201168" bIns="201168" anchor="ctr">
            <a:normAutofit/>
          </a:bodyPr>
          <a:lstStyle/>
          <a:p>
            <a:pPr algn="l"/>
            <a:r>
              <a:rPr sz="1800" b="0">
                <a:solidFill>
                  <a:srgbClr val="18232D"/>
                </a:solidFill>
                <a:latin typeface="Aptos"/>
              </a:rPr>
              <a:t>Represent ownership, planned action, risk decisions, and evidence without duplicating every provider record.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56032"/>
            <a:ext cx="11155680" cy="50292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2600" b="1">
                <a:solidFill>
                  <a:srgbClr val="173B57"/>
                </a:solidFill>
                <a:latin typeface="Aptos"/>
              </a:rPr>
              <a:t>Review cadence is derived—not folklore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877824"/>
            <a:ext cx="1051560" cy="54864"/>
          </a:xfrm>
          <a:prstGeom prst="rect">
            <a:avLst/>
          </a:prstGeom>
          <a:solidFill>
            <a:srgbClr val="16A6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235440" y="292608"/>
            <a:ext cx="2423160" cy="32004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r"/>
            <a:r>
              <a:rPr sz="900" b="1">
                <a:solidFill>
                  <a:srgbClr val="16A6A1"/>
                </a:solidFill>
                <a:latin typeface="Aptos"/>
              </a:rPr>
              <a:t>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37960"/>
            <a:ext cx="11155680" cy="164592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800" b="0">
                <a:solidFill>
                  <a:srgbClr val="64727A"/>
                </a:solidFill>
                <a:latin typeface="Aptos"/>
              </a:rPr>
              <a:t>Managing “Unfixable” CVEs  •  approved evidence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234440"/>
            <a:ext cx="10698480" cy="4983480"/>
          </a:xfrm>
          <a:prstGeom prst="rect">
            <a:avLst/>
          </a:prstGeom>
          <a:noFill/>
        </p:spPr>
        <p:txBody>
          <a:bodyPr wrap="square" lIns="109728" rIns="109728">
            <a:normAutofit/>
          </a:bodyPr>
          <a:lstStyle/>
          <a:p>
            <a:pPr>
              <a:spcAft>
                <a:spcPts val="1200"/>
              </a:spcAft>
              <a:defRPr sz="1700">
                <a:solidFill>
                  <a:srgbClr val="18232D"/>
                </a:solidFill>
                <a:latin typeface="Aptos"/>
              </a:defRPr>
            </a:pPr>
            <a:r>
              <a:t>•  External remediation deadline</a:t>
            </a:r>
          </a:p>
          <a:p>
            <a:pPr>
              <a:spcAft>
                <a:spcPts val="1200"/>
              </a:spcAft>
              <a:defRPr sz="1700">
                <a:solidFill>
                  <a:srgbClr val="18232D"/>
                </a:solidFill>
                <a:latin typeface="Aptos"/>
              </a:defRPr>
            </a:pPr>
            <a:r>
              <a:t>•  Exploitation status and speed</a:t>
            </a:r>
          </a:p>
          <a:p>
            <a:pPr>
              <a:spcAft>
                <a:spcPts val="1200"/>
              </a:spcAft>
              <a:defRPr sz="1700">
                <a:solidFill>
                  <a:srgbClr val="18232D"/>
                </a:solidFill>
                <a:latin typeface="Aptos"/>
              </a:defRPr>
            </a:pPr>
            <a:r>
              <a:t>•  Internet/adversary accessibility</a:t>
            </a:r>
          </a:p>
          <a:p>
            <a:pPr>
              <a:spcAft>
                <a:spcPts val="1200"/>
              </a:spcAft>
              <a:defRPr sz="1700">
                <a:solidFill>
                  <a:srgbClr val="18232D"/>
                </a:solidFill>
                <a:latin typeface="Aptos"/>
              </a:defRPr>
            </a:pPr>
            <a:r>
              <a:t>•  Asset and mission impact</a:t>
            </a:r>
          </a:p>
          <a:p>
            <a:pPr>
              <a:spcAft>
                <a:spcPts val="1200"/>
              </a:spcAft>
              <a:defRPr sz="1700">
                <a:solidFill>
                  <a:srgbClr val="18232D"/>
                </a:solidFill>
                <a:latin typeface="Aptos"/>
              </a:defRPr>
            </a:pPr>
            <a:r>
              <a:t>•  Interim-control stability and coverage</a:t>
            </a:r>
          </a:p>
          <a:p>
            <a:pPr>
              <a:spcAft>
                <a:spcPts val="1200"/>
              </a:spcAft>
              <a:defRPr sz="1700">
                <a:solidFill>
                  <a:srgbClr val="18232D"/>
                </a:solidFill>
                <a:latin typeface="Aptos"/>
              </a:defRPr>
            </a:pPr>
            <a:r>
              <a:t>•  Expected release or migration milestone</a:t>
            </a:r>
          </a:p>
          <a:p>
            <a:pPr>
              <a:spcAft>
                <a:spcPts val="1200"/>
              </a:spcAft>
              <a:defRPr sz="1700">
                <a:solidFill>
                  <a:srgbClr val="18232D"/>
                </a:solidFill>
                <a:latin typeface="Aptos"/>
              </a:defRPr>
            </a:pPr>
            <a:r>
              <a:t>•  Approved risk appetite and delegation</a:t>
            </a:r>
          </a:p>
          <a:p>
            <a:pPr>
              <a:spcAft>
                <a:spcPts val="1200"/>
              </a:spcAft>
              <a:defRPr sz="1700">
                <a:solidFill>
                  <a:srgbClr val="18232D"/>
                </a:solidFill>
                <a:latin typeface="Aptos"/>
              </a:defRPr>
            </a:pPr>
            <a:r>
              <a:t>•  Event-driven triggers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B5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1828800"/>
            <a:ext cx="10698480" cy="91440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ptos"/>
              </a:rPr>
              <a:t>A rigorous workflow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3017520"/>
            <a:ext cx="9875520" cy="73152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2200" b="0">
                <a:solidFill>
                  <a:srgbClr val="BEE9E7"/>
                </a:solidFill>
                <a:latin typeface="Aptos"/>
              </a:rPr>
              <a:t>Ten stages from raw finding to monitored disposition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56032"/>
            <a:ext cx="11155680" cy="50292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2600" b="1">
                <a:solidFill>
                  <a:srgbClr val="173B57"/>
                </a:solidFill>
                <a:latin typeface="Aptos"/>
              </a:rPr>
              <a:t>1 — Preserve and normalize the raw finding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877824"/>
            <a:ext cx="1051560" cy="54864"/>
          </a:xfrm>
          <a:prstGeom prst="rect">
            <a:avLst/>
          </a:prstGeom>
          <a:solidFill>
            <a:srgbClr val="16A6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235440" y="292608"/>
            <a:ext cx="2423160" cy="32004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r"/>
            <a:r>
              <a:rPr sz="900" b="1">
                <a:solidFill>
                  <a:srgbClr val="16A6A1"/>
                </a:solidFill>
                <a:latin typeface="Aptos"/>
              </a:rPr>
              <a:t>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37960"/>
            <a:ext cx="11155680" cy="164592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800" b="0">
                <a:solidFill>
                  <a:srgbClr val="64727A"/>
                </a:solidFill>
                <a:latin typeface="Aptos"/>
              </a:rPr>
              <a:t>Managing “Unfixable” CVEs  •  approved evidence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234440"/>
            <a:ext cx="10698480" cy="4983480"/>
          </a:xfrm>
          <a:prstGeom prst="rect">
            <a:avLst/>
          </a:prstGeom>
          <a:noFill/>
        </p:spPr>
        <p:txBody>
          <a:bodyPr wrap="square" lIns="109728" rIns="109728">
            <a:normAutofit/>
          </a:bodyPr>
          <a:lstStyle/>
          <a:p>
            <a:pPr>
              <a:spcAft>
                <a:spcPts val="1200"/>
              </a:spcAft>
              <a:defRPr sz="1700">
                <a:solidFill>
                  <a:srgbClr val="18232D"/>
                </a:solidFill>
                <a:latin typeface="Aptos"/>
              </a:defRPr>
            </a:pPr>
            <a:r>
              <a:t>•  Scanner/database versions and timestamp</a:t>
            </a:r>
          </a:p>
          <a:p>
            <a:pPr>
              <a:spcAft>
                <a:spcPts val="1200"/>
              </a:spcAft>
              <a:defRPr sz="1700">
                <a:solidFill>
                  <a:srgbClr val="18232D"/>
                </a:solidFill>
                <a:latin typeface="Aptos"/>
              </a:defRPr>
            </a:pPr>
            <a:r>
              <a:t>•  CVE aliases, purl/CPE, version, architecture, digest</a:t>
            </a:r>
          </a:p>
          <a:p>
            <a:pPr>
              <a:spcAft>
                <a:spcPts val="1200"/>
              </a:spcAft>
              <a:defRPr sz="1700">
                <a:solidFill>
                  <a:srgbClr val="18232D"/>
                </a:solidFill>
                <a:latin typeface="Aptos"/>
              </a:defRPr>
            </a:pPr>
            <a:r>
              <a:t>•  Dependency path and runtime relevance</a:t>
            </a:r>
          </a:p>
          <a:p>
            <a:pPr>
              <a:spcAft>
                <a:spcPts val="1200"/>
              </a:spcAft>
              <a:defRPr sz="1700">
                <a:solidFill>
                  <a:srgbClr val="18232D"/>
                </a:solidFill>
                <a:latin typeface="Aptos"/>
              </a:defRPr>
            </a:pPr>
            <a:r>
              <a:t>•  Artifact/image digest and deployments</a:t>
            </a:r>
          </a:p>
          <a:p>
            <a:pPr>
              <a:spcAft>
                <a:spcPts val="1200"/>
              </a:spcAft>
              <a:defRPr sz="1700">
                <a:solidFill>
                  <a:srgbClr val="18232D"/>
                </a:solidFill>
                <a:latin typeface="Aptos"/>
              </a:defRPr>
            </a:pPr>
            <a:r>
              <a:t>•  Advisory ranges, severity, CVSS, fix state</a:t>
            </a:r>
          </a:p>
          <a:p>
            <a:pPr>
              <a:spcAft>
                <a:spcPts val="1200"/>
              </a:spcAft>
              <a:defRPr sz="1700">
                <a:solidFill>
                  <a:srgbClr val="18232D"/>
                </a:solidFill>
                <a:latin typeface="Aptos"/>
              </a:defRPr>
            </a:pPr>
            <a:r>
              <a:t>•  First/last seen, owners, data, zone, service</a:t>
            </a:r>
          </a:p>
          <a:p>
            <a:pPr>
              <a:spcAft>
                <a:spcPts val="1200"/>
              </a:spcAft>
              <a:defRPr sz="1700">
                <a:solidFill>
                  <a:srgbClr val="18232D"/>
                </a:solidFill>
                <a:latin typeface="Aptos"/>
              </a:defRPr>
            </a:pPr>
            <a:r>
              <a:t>•  Prior dispositions and authors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56032"/>
            <a:ext cx="11155680" cy="50292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2600" b="1">
                <a:solidFill>
                  <a:srgbClr val="173B57"/>
                </a:solidFill>
                <a:latin typeface="Aptos"/>
              </a:rPr>
              <a:t>2 — Identify the exact obligation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877824"/>
            <a:ext cx="1051560" cy="54864"/>
          </a:xfrm>
          <a:prstGeom prst="rect">
            <a:avLst/>
          </a:prstGeom>
          <a:solidFill>
            <a:srgbClr val="16A6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235440" y="292608"/>
            <a:ext cx="2423160" cy="32004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r"/>
            <a:r>
              <a:rPr sz="900" b="1">
                <a:solidFill>
                  <a:srgbClr val="16A6A1"/>
                </a:solidFill>
                <a:latin typeface="Aptos"/>
              </a:rPr>
              <a:t>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37960"/>
            <a:ext cx="11155680" cy="164592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800" b="0">
                <a:solidFill>
                  <a:srgbClr val="64727A"/>
                </a:solidFill>
                <a:latin typeface="Aptos"/>
              </a:rPr>
              <a:t>Managing “Unfixable” CVEs  •  approved evidence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234440"/>
            <a:ext cx="10698480" cy="4983480"/>
          </a:xfrm>
          <a:prstGeom prst="rect">
            <a:avLst/>
          </a:prstGeom>
          <a:noFill/>
        </p:spPr>
        <p:txBody>
          <a:bodyPr wrap="square" lIns="109728" rIns="109728">
            <a:normAutofit/>
          </a:bodyPr>
          <a:lstStyle/>
          <a:p>
            <a:pPr>
              <a:spcAft>
                <a:spcPts val="1200"/>
              </a:spcAft>
              <a:defRPr sz="2000">
                <a:solidFill>
                  <a:srgbClr val="18232D"/>
                </a:solidFill>
                <a:latin typeface="Aptos"/>
              </a:defRPr>
            </a:pPr>
            <a:r>
              <a:t>•  Framework, control, contract, boundary</a:t>
            </a:r>
          </a:p>
          <a:p>
            <a:pPr>
              <a:spcAft>
                <a:spcPts val="1200"/>
              </a:spcAft>
              <a:defRPr sz="2000">
                <a:solidFill>
                  <a:srgbClr val="18232D"/>
                </a:solidFill>
                <a:latin typeface="Aptos"/>
              </a:defRPr>
            </a:pPr>
            <a:r>
              <a:t>•  Prescriptive, objective-based, or risk-based</a:t>
            </a:r>
          </a:p>
          <a:p>
            <a:pPr>
              <a:spcAft>
                <a:spcPts val="1200"/>
              </a:spcAft>
              <a:defRPr sz="2000">
                <a:solidFill>
                  <a:srgbClr val="18232D"/>
                </a:solidFill>
                <a:latin typeface="Aptos"/>
              </a:defRPr>
            </a:pPr>
            <a:r>
              <a:t>•  Required interval and permitted alternatives</a:t>
            </a:r>
          </a:p>
          <a:p>
            <a:pPr>
              <a:spcAft>
                <a:spcPts val="1200"/>
              </a:spcAft>
              <a:defRPr sz="2000">
                <a:solidFill>
                  <a:srgbClr val="18232D"/>
                </a:solidFill>
                <a:latin typeface="Aptos"/>
              </a:defRPr>
            </a:pPr>
            <a:r>
              <a:t>•  Approver and assessor roles</a:t>
            </a:r>
          </a:p>
          <a:p>
            <a:pPr>
              <a:spcAft>
                <a:spcPts val="1200"/>
              </a:spcAft>
              <a:defRPr sz="2000">
                <a:solidFill>
                  <a:srgbClr val="18232D"/>
                </a:solidFill>
                <a:latin typeface="Aptos"/>
              </a:defRPr>
            </a:pPr>
            <a:r>
              <a:t>•  Evidence and retention requirements</a:t>
            </a:r>
          </a:p>
          <a:p>
            <a:pPr>
              <a:spcAft>
                <a:spcPts val="1200"/>
              </a:spcAft>
              <a:defRPr sz="2000">
                <a:solidFill>
                  <a:srgbClr val="18232D"/>
                </a:solidFill>
                <a:latin typeface="Aptos"/>
              </a:defRPr>
            </a:pPr>
            <a:r>
              <a:t>•  Special handling for KEV and regulated contexts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56032"/>
            <a:ext cx="11155680" cy="50292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2600" b="1">
                <a:solidFill>
                  <a:srgbClr val="173B57"/>
                </a:solidFill>
                <a:latin typeface="Aptos"/>
              </a:rPr>
              <a:t>3 — Validate identity and applicability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877824"/>
            <a:ext cx="1051560" cy="54864"/>
          </a:xfrm>
          <a:prstGeom prst="rect">
            <a:avLst/>
          </a:prstGeom>
          <a:solidFill>
            <a:srgbClr val="16A6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235440" y="292608"/>
            <a:ext cx="2423160" cy="32004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r"/>
            <a:r>
              <a:rPr sz="900" b="1">
                <a:solidFill>
                  <a:srgbClr val="16A6A1"/>
                </a:solidFill>
                <a:latin typeface="Aptos"/>
              </a:rPr>
              <a:t>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37960"/>
            <a:ext cx="11155680" cy="164592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800" b="0">
                <a:solidFill>
                  <a:srgbClr val="64727A"/>
                </a:solidFill>
                <a:latin typeface="Aptos"/>
              </a:rPr>
              <a:t>Managing “Unfixable” CVEs  •  approved evidence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234440"/>
            <a:ext cx="10698480" cy="4983480"/>
          </a:xfrm>
          <a:prstGeom prst="rect">
            <a:avLst/>
          </a:prstGeom>
          <a:noFill/>
        </p:spPr>
        <p:txBody>
          <a:bodyPr wrap="square" lIns="109728" rIns="109728">
            <a:normAutofit/>
          </a:bodyPr>
          <a:lstStyle/>
          <a:p>
            <a:pPr>
              <a:spcAft>
                <a:spcPts val="1200"/>
              </a:spcAft>
              <a:defRPr sz="2000">
                <a:solidFill>
                  <a:srgbClr val="18232D"/>
                </a:solidFill>
                <a:latin typeface="Aptos"/>
              </a:defRPr>
            </a:pPr>
            <a:r>
              <a:t>•  Confirm the component is in the deployable artifact.</a:t>
            </a:r>
          </a:p>
          <a:p>
            <a:pPr>
              <a:spcAft>
                <a:spcPts val="1200"/>
              </a:spcAft>
              <a:defRPr sz="2000">
                <a:solidFill>
                  <a:srgbClr val="18232D"/>
                </a:solidFill>
                <a:latin typeface="Aptos"/>
              </a:defRPr>
            </a:pPr>
            <a:r>
              <a:t>•  Use the ecosystem’s version semantics.</a:t>
            </a:r>
          </a:p>
          <a:p>
            <a:pPr>
              <a:spcAft>
                <a:spcPts val="1200"/>
              </a:spcAft>
              <a:defRPr sz="2000">
                <a:solidFill>
                  <a:srgbClr val="18232D"/>
                </a:solidFill>
                <a:latin typeface="Aptos"/>
              </a:defRPr>
            </a:pPr>
            <a:r>
              <a:t>•  Check distributor backports and supplier advisories.</a:t>
            </a:r>
          </a:p>
          <a:p>
            <a:pPr>
              <a:spcAft>
                <a:spcPts val="1200"/>
              </a:spcAft>
              <a:defRPr sz="2000">
                <a:solidFill>
                  <a:srgbClr val="18232D"/>
                </a:solidFill>
                <a:latin typeface="Aptos"/>
              </a:defRPr>
            </a:pPr>
            <a:r>
              <a:t>•  Separate source, metadata, cache, test fixture, and runtime dependency.</a:t>
            </a:r>
          </a:p>
          <a:p>
            <a:pPr>
              <a:spcAft>
                <a:spcPts val="1200"/>
              </a:spcAft>
              <a:defRPr sz="2000">
                <a:solidFill>
                  <a:srgbClr val="18232D"/>
                </a:solidFill>
                <a:latin typeface="Aptos"/>
              </a:defRPr>
            </a:pPr>
            <a:r>
              <a:t>•  False positive ≠ not affected ≠ accepted risk.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56032"/>
            <a:ext cx="11155680" cy="50292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2600" b="1">
                <a:solidFill>
                  <a:srgbClr val="173B57"/>
                </a:solidFill>
                <a:latin typeface="Aptos"/>
              </a:rPr>
              <a:t>4 — Map the actual attack path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877824"/>
            <a:ext cx="1051560" cy="54864"/>
          </a:xfrm>
          <a:prstGeom prst="rect">
            <a:avLst/>
          </a:prstGeom>
          <a:solidFill>
            <a:srgbClr val="16A6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235440" y="292608"/>
            <a:ext cx="2423160" cy="32004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r"/>
            <a:r>
              <a:rPr sz="900" b="1">
                <a:solidFill>
                  <a:srgbClr val="16A6A1"/>
                </a:solidFill>
                <a:latin typeface="Aptos"/>
              </a:rPr>
              <a:t>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37960"/>
            <a:ext cx="11155680" cy="164592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800" b="0">
                <a:solidFill>
                  <a:srgbClr val="64727A"/>
                </a:solidFill>
                <a:latin typeface="Aptos"/>
              </a:rPr>
              <a:t>Managing “Unfixable” CVEs  •  approved evidence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371600"/>
            <a:ext cx="3489960" cy="1737360"/>
          </a:xfrm>
          <a:prstGeom prst="rect">
            <a:avLst/>
          </a:prstGeom>
          <a:solidFill>
            <a:srgbClr val="DDECEE"/>
          </a:solidFill>
          <a:ln>
            <a:noFill/>
          </a:ln>
        </p:spPr>
        <p:txBody>
          <a:bodyPr wrap="square" lIns="146304" rIns="146304" tIns="146304" bIns="146304" anchor="ctr">
            <a:normAutofit/>
          </a:bodyPr>
          <a:lstStyle/>
          <a:p>
            <a:pPr algn="ctr"/>
            <a:r>
              <a:rPr sz="1600" b="1">
                <a:solidFill>
                  <a:srgbClr val="18232D"/>
                </a:solidFill>
                <a:latin typeface="Aptos"/>
              </a:rPr>
              <a:t>01</a:t>
            </a:r>
            <a:br/>
            <a:r>
              <a:rPr sz="1600" b="1">
                <a:solidFill>
                  <a:srgbClr val="18232D"/>
                </a:solidFill>
                <a:latin typeface="Aptos"/>
              </a:rPr>
              <a:t>Untrusted boundary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67200" y="1371600"/>
            <a:ext cx="3489960" cy="1737360"/>
          </a:xfrm>
          <a:prstGeom prst="rect">
            <a:avLst/>
          </a:prstGeom>
          <a:solidFill>
            <a:srgbClr val="F4E7C6"/>
          </a:solidFill>
          <a:ln>
            <a:noFill/>
          </a:ln>
        </p:spPr>
        <p:txBody>
          <a:bodyPr wrap="square" lIns="146304" rIns="146304" tIns="146304" bIns="146304" anchor="ctr">
            <a:normAutofit/>
          </a:bodyPr>
          <a:lstStyle/>
          <a:p>
            <a:pPr algn="ctr"/>
            <a:r>
              <a:rPr sz="1600" b="1">
                <a:solidFill>
                  <a:srgbClr val="18232D"/>
                </a:solidFill>
                <a:latin typeface="Aptos"/>
              </a:rPr>
              <a:t>02</a:t>
            </a:r>
            <a:br/>
            <a:r>
              <a:rPr sz="1600" b="1">
                <a:solidFill>
                  <a:srgbClr val="18232D"/>
                </a:solidFill>
                <a:latin typeface="Aptos"/>
              </a:rPr>
              <a:t>Reachable interface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40040" y="1371600"/>
            <a:ext cx="3489960" cy="1737360"/>
          </a:xfrm>
          <a:prstGeom prst="rect">
            <a:avLst/>
          </a:prstGeom>
          <a:solidFill>
            <a:srgbClr val="DDECEE"/>
          </a:solidFill>
          <a:ln>
            <a:noFill/>
          </a:ln>
        </p:spPr>
        <p:txBody>
          <a:bodyPr wrap="square" lIns="146304" rIns="146304" tIns="146304" bIns="146304" anchor="ctr">
            <a:normAutofit/>
          </a:bodyPr>
          <a:lstStyle/>
          <a:p>
            <a:pPr algn="ctr"/>
            <a:r>
              <a:rPr sz="1600" b="1">
                <a:solidFill>
                  <a:srgbClr val="18232D"/>
                </a:solidFill>
                <a:latin typeface="Aptos"/>
              </a:rPr>
              <a:t>03</a:t>
            </a:r>
            <a:br/>
            <a:r>
              <a:rPr sz="1600" b="1">
                <a:solidFill>
                  <a:srgbClr val="18232D"/>
                </a:solidFill>
                <a:latin typeface="Aptos"/>
              </a:rPr>
              <a:t>Identity / tenant gate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3520440"/>
            <a:ext cx="3489960" cy="1737360"/>
          </a:xfrm>
          <a:prstGeom prst="rect">
            <a:avLst/>
          </a:prstGeom>
          <a:solidFill>
            <a:srgbClr val="F4E7C6"/>
          </a:solidFill>
          <a:ln>
            <a:noFill/>
          </a:ln>
        </p:spPr>
        <p:txBody>
          <a:bodyPr wrap="square" lIns="146304" rIns="146304" tIns="146304" bIns="146304" anchor="ctr">
            <a:normAutofit/>
          </a:bodyPr>
          <a:lstStyle/>
          <a:p>
            <a:pPr algn="ctr"/>
            <a:r>
              <a:rPr sz="1600" b="1">
                <a:solidFill>
                  <a:srgbClr val="18232D"/>
                </a:solidFill>
                <a:latin typeface="Aptos"/>
              </a:rPr>
              <a:t>04</a:t>
            </a:r>
            <a:br/>
            <a:r>
              <a:rPr sz="1600" b="1">
                <a:solidFill>
                  <a:srgbClr val="18232D"/>
                </a:solidFill>
                <a:latin typeface="Aptos"/>
              </a:rPr>
              <a:t>Effective configuration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67200" y="3520440"/>
            <a:ext cx="3489960" cy="1737360"/>
          </a:xfrm>
          <a:prstGeom prst="rect">
            <a:avLst/>
          </a:prstGeom>
          <a:solidFill>
            <a:srgbClr val="DDECEE"/>
          </a:solidFill>
          <a:ln>
            <a:noFill/>
          </a:ln>
        </p:spPr>
        <p:txBody>
          <a:bodyPr wrap="square" lIns="146304" rIns="146304" tIns="146304" bIns="146304" anchor="ctr">
            <a:normAutofit/>
          </a:bodyPr>
          <a:lstStyle/>
          <a:p>
            <a:pPr algn="ctr"/>
            <a:r>
              <a:rPr sz="1600" b="1">
                <a:solidFill>
                  <a:srgbClr val="18232D"/>
                </a:solidFill>
                <a:latin typeface="Aptos"/>
              </a:rPr>
              <a:t>05</a:t>
            </a:r>
            <a:br/>
            <a:r>
              <a:rPr sz="1600" b="1">
                <a:solidFill>
                  <a:srgbClr val="18232D"/>
                </a:solidFill>
                <a:latin typeface="Aptos"/>
              </a:rPr>
              <a:t>Application call path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940040" y="3520440"/>
            <a:ext cx="3489960" cy="1737360"/>
          </a:xfrm>
          <a:prstGeom prst="rect">
            <a:avLst/>
          </a:prstGeom>
          <a:solidFill>
            <a:srgbClr val="F4E7C6"/>
          </a:solidFill>
          <a:ln>
            <a:noFill/>
          </a:ln>
        </p:spPr>
        <p:txBody>
          <a:bodyPr wrap="square" lIns="146304" rIns="146304" tIns="146304" bIns="146304" anchor="ctr">
            <a:normAutofit/>
          </a:bodyPr>
          <a:lstStyle/>
          <a:p>
            <a:pPr algn="ctr"/>
            <a:r>
              <a:rPr sz="1600" b="1">
                <a:solidFill>
                  <a:srgbClr val="18232D"/>
                </a:solidFill>
                <a:latin typeface="Aptos"/>
              </a:rPr>
              <a:t>06</a:t>
            </a:r>
            <a:br/>
            <a:r>
              <a:rPr sz="1600" b="1">
                <a:solidFill>
                  <a:srgbClr val="18232D"/>
                </a:solidFill>
                <a:latin typeface="Aptos"/>
              </a:rPr>
              <a:t>Sandbox + consequence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56032"/>
            <a:ext cx="11155680" cy="50292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2600" b="1">
                <a:solidFill>
                  <a:srgbClr val="173B57"/>
                </a:solidFill>
                <a:latin typeface="Aptos"/>
              </a:rPr>
              <a:t>5 — Layer reachability evidence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877824"/>
            <a:ext cx="1051560" cy="54864"/>
          </a:xfrm>
          <a:prstGeom prst="rect">
            <a:avLst/>
          </a:prstGeom>
          <a:solidFill>
            <a:srgbClr val="16A6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235440" y="292608"/>
            <a:ext cx="2423160" cy="32004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r"/>
            <a:r>
              <a:rPr sz="900" b="1">
                <a:solidFill>
                  <a:srgbClr val="16A6A1"/>
                </a:solidFill>
                <a:latin typeface="Aptos"/>
              </a:rPr>
              <a:t>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37960"/>
            <a:ext cx="11155680" cy="164592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800" b="0">
                <a:solidFill>
                  <a:srgbClr val="64727A"/>
                </a:solidFill>
                <a:latin typeface="Aptos"/>
              </a:rPr>
              <a:t>Managing “Unfixable” CVEs  •  approved evidence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234440"/>
            <a:ext cx="10698480" cy="4983480"/>
          </a:xfrm>
          <a:prstGeom prst="rect">
            <a:avLst/>
          </a:prstGeom>
          <a:noFill/>
        </p:spPr>
        <p:txBody>
          <a:bodyPr wrap="square" lIns="109728" rIns="109728">
            <a:normAutofit/>
          </a:bodyPr>
          <a:lstStyle/>
          <a:p>
            <a:pPr>
              <a:spcAft>
                <a:spcPts val="1200"/>
              </a:spcAft>
              <a:defRPr sz="2000">
                <a:solidFill>
                  <a:srgbClr val="18232D"/>
                </a:solidFill>
                <a:latin typeface="Aptos"/>
              </a:defRPr>
            </a:pPr>
            <a:r>
              <a:t>•  Source/call graph: positive path is strong; negative result is limited.</a:t>
            </a:r>
          </a:p>
          <a:p>
            <a:pPr>
              <a:spcAft>
                <a:spcPts val="1200"/>
              </a:spcAft>
              <a:defRPr sz="2000">
                <a:solidFill>
                  <a:srgbClr val="18232D"/>
                </a:solidFill>
                <a:latin typeface="Aptos"/>
              </a:defRPr>
            </a:pPr>
            <a:r>
              <a:t>•  Build/artifact: prove what enters the final immutable artifact.</a:t>
            </a:r>
          </a:p>
          <a:p>
            <a:pPr>
              <a:spcAft>
                <a:spcPts val="1200"/>
              </a:spcAft>
              <a:defRPr sz="2000">
                <a:solidFill>
                  <a:srgbClr val="18232D"/>
                </a:solidFill>
                <a:latin typeface="Aptos"/>
              </a:defRPr>
            </a:pPr>
            <a:r>
              <a:t>•  Runtime: observed execution does not cover every adversarial input.</a:t>
            </a:r>
          </a:p>
          <a:p>
            <a:pPr>
              <a:spcAft>
                <a:spcPts val="1200"/>
              </a:spcAft>
              <a:defRPr sz="2000">
                <a:solidFill>
                  <a:srgbClr val="18232D"/>
                </a:solidFill>
                <a:latin typeface="Aptos"/>
              </a:defRPr>
            </a:pPr>
            <a:r>
              <a:t>•  Network + identity: test deployed routes and required principals.</a:t>
            </a:r>
          </a:p>
          <a:p>
            <a:pPr>
              <a:spcAft>
                <a:spcPts val="1200"/>
              </a:spcAft>
              <a:defRPr sz="2000">
                <a:solidFill>
                  <a:srgbClr val="18232D"/>
                </a:solidFill>
                <a:latin typeface="Aptos"/>
              </a:defRPr>
            </a:pPr>
            <a:r>
              <a:t>•  Configuration: capture effective runtime settings and overlays.</a:t>
            </a:r>
          </a:p>
          <a:p>
            <a:pPr>
              <a:spcAft>
                <a:spcPts val="1200"/>
              </a:spcAft>
              <a:defRPr sz="2000">
                <a:solidFill>
                  <a:srgbClr val="18232D"/>
                </a:solidFill>
                <a:latin typeface="Aptos"/>
              </a:defRPr>
            </a:pPr>
            <a:r>
              <a:t>•  Keep threat, exploitability, exposure, asset value, and impact distinct.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56032"/>
            <a:ext cx="11155680" cy="50292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2600" b="1">
                <a:solidFill>
                  <a:srgbClr val="173B57"/>
                </a:solidFill>
                <a:latin typeface="Aptos"/>
              </a:rPr>
              <a:t>Reachability tools are not interchangeable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877824"/>
            <a:ext cx="1051560" cy="54864"/>
          </a:xfrm>
          <a:prstGeom prst="rect">
            <a:avLst/>
          </a:prstGeom>
          <a:solidFill>
            <a:srgbClr val="16A6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235440" y="292608"/>
            <a:ext cx="2423160" cy="32004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r"/>
            <a:r>
              <a:rPr sz="900" b="1">
                <a:solidFill>
                  <a:srgbClr val="16A6A1"/>
                </a:solidFill>
                <a:latin typeface="Aptos"/>
              </a:rPr>
              <a:t>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37960"/>
            <a:ext cx="11155680" cy="164592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800" b="0">
                <a:solidFill>
                  <a:srgbClr val="64727A"/>
                </a:solidFill>
                <a:latin typeface="Aptos"/>
              </a:rPr>
              <a:t>Managing “Unfixable” CVEs  •  approved evidence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352" y="1325880"/>
            <a:ext cx="3520440" cy="566928"/>
          </a:xfrm>
          <a:prstGeom prst="rect">
            <a:avLst/>
          </a:prstGeom>
          <a:solidFill>
            <a:srgbClr val="16A6A1"/>
          </a:solidFill>
          <a:ln>
            <a:noFill/>
          </a:ln>
        </p:spPr>
        <p:txBody>
          <a:bodyPr wrap="square" tIns="91440" bIns="91440" anchor="ctr">
            <a:norm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SNYK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0352" y="1920240"/>
            <a:ext cx="3520440" cy="35661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201168" rIns="201168" tIns="201168" bIns="201168" anchor="ctr">
            <a:normAutofit/>
          </a:bodyPr>
          <a:lstStyle/>
          <a:p>
            <a:pPr algn="l"/>
            <a:r>
              <a:rPr sz="1800" b="0">
                <a:solidFill>
                  <a:srgbClr val="18232D"/>
                </a:solidFill>
                <a:latin typeface="Aptos"/>
              </a:rPr>
              <a:t>Documents source/call-graph reachability for supported cases and says NO PATH FOUND is not proof.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89120" y="1325880"/>
            <a:ext cx="3520440" cy="566928"/>
          </a:xfrm>
          <a:prstGeom prst="rect">
            <a:avLst/>
          </a:prstGeom>
          <a:solidFill>
            <a:srgbClr val="16A6A1"/>
          </a:solidFill>
          <a:ln>
            <a:noFill/>
          </a:ln>
        </p:spPr>
        <p:txBody>
          <a:bodyPr wrap="square" tIns="91440" bIns="91440" anchor="ctr">
            <a:norm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GRYPE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0" y="1920240"/>
            <a:ext cx="3520440" cy="35661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201168" rIns="201168" tIns="201168" bIns="201168" anchor="ctr">
            <a:normAutofit/>
          </a:bodyPr>
          <a:lstStyle/>
          <a:p>
            <a:pPr algn="l"/>
            <a:r>
              <a:rPr sz="1800" b="0">
                <a:solidFill>
                  <a:srgbClr val="18232D"/>
                </a:solidFill>
                <a:latin typeface="Aptos"/>
              </a:rPr>
              <a:t>Matches package identity/version to vulnerability data and can consume VEX; it does not prove a call path.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47888" y="1325880"/>
            <a:ext cx="3520440" cy="566928"/>
          </a:xfrm>
          <a:prstGeom prst="rect">
            <a:avLst/>
          </a:prstGeom>
          <a:solidFill>
            <a:srgbClr val="16A6A1"/>
          </a:solidFill>
          <a:ln>
            <a:noFill/>
          </a:ln>
        </p:spPr>
        <p:txBody>
          <a:bodyPr wrap="square" tIns="91440" bIns="91440" anchor="ctr">
            <a:norm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EPSS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47888" y="1920240"/>
            <a:ext cx="3520440" cy="35661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201168" rIns="201168" tIns="201168" bIns="201168" anchor="ctr">
            <a:normAutofit/>
          </a:bodyPr>
          <a:lstStyle/>
          <a:p>
            <a:pPr algn="l"/>
            <a:r>
              <a:rPr sz="1800" b="0">
                <a:solidFill>
                  <a:srgbClr val="18232D"/>
                </a:solidFill>
                <a:latin typeface="Aptos"/>
              </a:rPr>
              <a:t>Estimates near-term exploitation activity; it excludes the local environment, controls, and impact.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56032"/>
            <a:ext cx="11155680" cy="50292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2600" b="1">
                <a:solidFill>
                  <a:srgbClr val="173B57"/>
                </a:solidFill>
                <a:latin typeface="Aptos"/>
              </a:rPr>
              <a:t>6 — Express the conclusion with VEX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877824"/>
            <a:ext cx="1051560" cy="54864"/>
          </a:xfrm>
          <a:prstGeom prst="rect">
            <a:avLst/>
          </a:prstGeom>
          <a:solidFill>
            <a:srgbClr val="16A6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235440" y="292608"/>
            <a:ext cx="2423160" cy="32004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r"/>
            <a:r>
              <a:rPr sz="900" b="1">
                <a:solidFill>
                  <a:srgbClr val="16A6A1"/>
                </a:solidFill>
                <a:latin typeface="Aptos"/>
              </a:rPr>
              <a:t>19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37960"/>
            <a:ext cx="11155680" cy="164592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800" b="0">
                <a:solidFill>
                  <a:srgbClr val="64727A"/>
                </a:solidFill>
                <a:latin typeface="Aptos"/>
              </a:rPr>
              <a:t>Managing “Unfixable” CVEs  •  approved evidence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234440"/>
            <a:ext cx="10698480" cy="4983480"/>
          </a:xfrm>
          <a:prstGeom prst="rect">
            <a:avLst/>
          </a:prstGeom>
          <a:noFill/>
        </p:spPr>
        <p:txBody>
          <a:bodyPr wrap="square" lIns="109728" rIns="109728">
            <a:normAutofit/>
          </a:bodyPr>
          <a:lstStyle/>
          <a:p>
            <a:pPr>
              <a:spcAft>
                <a:spcPts val="1200"/>
              </a:spcAft>
              <a:defRPr sz="2000">
                <a:solidFill>
                  <a:srgbClr val="18232D"/>
                </a:solidFill>
                <a:latin typeface="Aptos"/>
              </a:defRPr>
            </a:pPr>
            <a:r>
              <a:t>•  Scope the exact product, version, artifact, and vulnerability.</a:t>
            </a:r>
          </a:p>
          <a:p>
            <a:pPr>
              <a:spcAft>
                <a:spcPts val="1200"/>
              </a:spcAft>
              <a:defRPr sz="2000">
                <a:solidFill>
                  <a:srgbClr val="18232D"/>
                </a:solidFill>
                <a:latin typeface="Aptos"/>
              </a:defRPr>
            </a:pPr>
            <a:r>
              <a:t>•  Use not_affected only when evidence supports it.</a:t>
            </a:r>
          </a:p>
          <a:p>
            <a:pPr>
              <a:spcAft>
                <a:spcPts val="1200"/>
              </a:spcAft>
              <a:defRPr sz="2000">
                <a:solidFill>
                  <a:srgbClr val="18232D"/>
                </a:solidFill>
                <a:latin typeface="Aptos"/>
              </a:defRPr>
            </a:pPr>
            <a:r>
              <a:t>•  Preserve provenance, approval, reasoning, and conditions.</a:t>
            </a:r>
          </a:p>
          <a:p>
            <a:pPr>
              <a:spcAft>
                <a:spcPts val="1200"/>
              </a:spcAft>
              <a:defRPr sz="2000">
                <a:solidFill>
                  <a:srgbClr val="18232D"/>
                </a:solidFill>
                <a:latin typeface="Aptos"/>
              </a:defRPr>
            </a:pPr>
            <a:r>
              <a:t>•  Distribute one disposition to scanners, dashboards, tickets, and assurance.</a:t>
            </a:r>
          </a:p>
          <a:p>
            <a:pPr>
              <a:spcAft>
                <a:spcPts val="1200"/>
              </a:spcAft>
              <a:defRPr sz="2000">
                <a:solidFill>
                  <a:srgbClr val="18232D"/>
                </a:solidFill>
                <a:latin typeface="Aptos"/>
              </a:defRPr>
            </a:pPr>
            <a:r>
              <a:t>•  Expire or supersede it when assumptions change.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56032"/>
            <a:ext cx="11155680" cy="50292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2600" b="1">
                <a:solidFill>
                  <a:srgbClr val="173B57"/>
                </a:solidFill>
                <a:latin typeface="Aptos"/>
              </a:rPr>
              <a:t>The executive conclusion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877824"/>
            <a:ext cx="1051560" cy="54864"/>
          </a:xfrm>
          <a:prstGeom prst="rect">
            <a:avLst/>
          </a:prstGeom>
          <a:solidFill>
            <a:srgbClr val="16A6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235440" y="292608"/>
            <a:ext cx="2423160" cy="32004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r"/>
            <a:r>
              <a:rPr sz="900" b="1">
                <a:solidFill>
                  <a:srgbClr val="16A6A1"/>
                </a:solidFill>
                <a:latin typeface="Aptos"/>
              </a:rPr>
              <a:t>02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37960"/>
            <a:ext cx="11155680" cy="164592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800" b="0">
                <a:solidFill>
                  <a:srgbClr val="64727A"/>
                </a:solidFill>
                <a:latin typeface="Aptos"/>
              </a:rPr>
              <a:t>Managing “Unfixable” CVEs  •  approved evidence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1417320"/>
            <a:ext cx="10652760" cy="4297680"/>
          </a:xfrm>
          <a:prstGeom prst="rect">
            <a:avLst/>
          </a:prstGeom>
          <a:solidFill>
            <a:srgbClr val="EAF1F4"/>
          </a:solidFill>
          <a:ln>
            <a:noFill/>
          </a:ln>
        </p:spPr>
        <p:txBody>
          <a:bodyPr wrap="square" lIns="292608" rIns="292608" tIns="292608" bIns="292608" anchor="ctr">
            <a:normAutofit/>
          </a:bodyPr>
          <a:lstStyle/>
          <a:p>
            <a:pPr algn="l"/>
            <a:r>
              <a:rPr sz="2700" b="0">
                <a:solidFill>
                  <a:srgbClr val="18232D"/>
                </a:solidFill>
                <a:latin typeface="Aptos"/>
              </a:rPr>
              <a:t>Formal disposition, contextual exploitability analysis, and structural reduction are directionally sound—but neither “90 days” nor “no path found” is a universal safe harbor.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56032"/>
            <a:ext cx="11155680" cy="50292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2600" b="1">
                <a:solidFill>
                  <a:srgbClr val="173B57"/>
                </a:solidFill>
                <a:latin typeface="Aptos"/>
              </a:rPr>
              <a:t>7 — Prefer structural reduction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877824"/>
            <a:ext cx="1051560" cy="54864"/>
          </a:xfrm>
          <a:prstGeom prst="rect">
            <a:avLst/>
          </a:prstGeom>
          <a:solidFill>
            <a:srgbClr val="16A6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235440" y="292608"/>
            <a:ext cx="2423160" cy="32004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r"/>
            <a:r>
              <a:rPr sz="900" b="1">
                <a:solidFill>
                  <a:srgbClr val="16A6A1"/>
                </a:solidFill>
                <a:latin typeface="Aptos"/>
              </a:rPr>
              <a:t>20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37960"/>
            <a:ext cx="11155680" cy="164592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800" b="0">
                <a:solidFill>
                  <a:srgbClr val="64727A"/>
                </a:solidFill>
                <a:latin typeface="Aptos"/>
              </a:rPr>
              <a:t>Managing “Unfixable” CVEs  •  approved evidence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234440"/>
            <a:ext cx="10698480" cy="4983480"/>
          </a:xfrm>
          <a:prstGeom prst="rect">
            <a:avLst/>
          </a:prstGeom>
          <a:noFill/>
        </p:spPr>
        <p:txBody>
          <a:bodyPr wrap="square" lIns="109728" rIns="109728">
            <a:normAutofit/>
          </a:bodyPr>
          <a:lstStyle/>
          <a:p>
            <a:pPr>
              <a:spcAft>
                <a:spcPts val="1200"/>
              </a:spcAft>
              <a:defRPr sz="2000">
                <a:solidFill>
                  <a:srgbClr val="18232D"/>
                </a:solidFill>
                <a:latin typeface="Aptos"/>
              </a:defRPr>
            </a:pPr>
            <a:r>
              <a:t>•  Remove packages, features, endpoints, services, or assets.</a:t>
            </a:r>
          </a:p>
          <a:p>
            <a:pPr>
              <a:spcAft>
                <a:spcPts val="1200"/>
              </a:spcAft>
              <a:defRPr sz="2000">
                <a:solidFill>
                  <a:srgbClr val="18232D"/>
                </a:solidFill>
                <a:latin typeface="Aptos"/>
              </a:defRPr>
            </a:pPr>
            <a:r>
              <a:t>•  Use multi-stage builds and copy only required runtime artifacts.</a:t>
            </a:r>
          </a:p>
          <a:p>
            <a:pPr>
              <a:spcAft>
                <a:spcPts val="1200"/>
              </a:spcAft>
              <a:defRPr sz="2000">
                <a:solidFill>
                  <a:srgbClr val="18232D"/>
                </a:solidFill>
                <a:latin typeface="Aptos"/>
              </a:defRPr>
            </a:pPr>
            <a:r>
              <a:t>•  Favor minimal trusted bases and rebuild frequently.</a:t>
            </a:r>
          </a:p>
          <a:p>
            <a:pPr>
              <a:spcAft>
                <a:spcPts val="1200"/>
              </a:spcAft>
              <a:defRPr sz="2000">
                <a:solidFill>
                  <a:srgbClr val="18232D"/>
                </a:solidFill>
                <a:latin typeface="Aptos"/>
              </a:defRPr>
            </a:pPr>
            <a:r>
              <a:t>•  Scan and deploy by immutable digest.</a:t>
            </a:r>
          </a:p>
          <a:p>
            <a:pPr>
              <a:spcAft>
                <a:spcPts val="1200"/>
              </a:spcAft>
              <a:defRPr sz="2000">
                <a:solidFill>
                  <a:srgbClr val="18232D"/>
                </a:solidFill>
                <a:latin typeface="Aptos"/>
              </a:defRPr>
            </a:pPr>
            <a:r>
              <a:t>•  Verify the final artifact—not merely the Dockerfile or build stage.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56032"/>
            <a:ext cx="11155680" cy="50292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2600" b="1">
                <a:solidFill>
                  <a:srgbClr val="173B57"/>
                </a:solidFill>
                <a:latin typeface="Aptos"/>
              </a:rPr>
              <a:t>Minimal images: benefit with trade-offs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877824"/>
            <a:ext cx="1051560" cy="54864"/>
          </a:xfrm>
          <a:prstGeom prst="rect">
            <a:avLst/>
          </a:prstGeom>
          <a:solidFill>
            <a:srgbClr val="16A6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235440" y="292608"/>
            <a:ext cx="2423160" cy="32004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r"/>
            <a:r>
              <a:rPr sz="900" b="1">
                <a:solidFill>
                  <a:srgbClr val="16A6A1"/>
                </a:solidFill>
                <a:latin typeface="Aptos"/>
              </a:rPr>
              <a:t>21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37960"/>
            <a:ext cx="11155680" cy="164592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800" b="0">
                <a:solidFill>
                  <a:srgbClr val="64727A"/>
                </a:solidFill>
                <a:latin typeface="Aptos"/>
              </a:rPr>
              <a:t>Managing “Unfixable” CVEs  •  approved evidence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352" y="1325880"/>
            <a:ext cx="3520440" cy="566928"/>
          </a:xfrm>
          <a:prstGeom prst="rect">
            <a:avLst/>
          </a:prstGeom>
          <a:solidFill>
            <a:srgbClr val="16A6A1"/>
          </a:solidFill>
          <a:ln>
            <a:noFill/>
          </a:ln>
        </p:spPr>
        <p:txBody>
          <a:bodyPr wrap="square" tIns="91440" bIns="91440" anchor="ctr">
            <a:norm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BENEFIT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0352" y="1920240"/>
            <a:ext cx="3520440" cy="35661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201168" rIns="201168" tIns="201168" bIns="201168" anchor="ctr">
            <a:normAutofit/>
          </a:bodyPr>
          <a:lstStyle/>
          <a:p>
            <a:pPr algn="l"/>
            <a:r>
              <a:rPr sz="1800" b="0">
                <a:solidFill>
                  <a:srgbClr val="18232D"/>
                </a:solidFill>
                <a:latin typeface="Aptos"/>
              </a:rPr>
              <a:t>Omitting software removes associated attack surface and findings.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89120" y="1325880"/>
            <a:ext cx="3520440" cy="566928"/>
          </a:xfrm>
          <a:prstGeom prst="rect">
            <a:avLst/>
          </a:prstGeom>
          <a:solidFill>
            <a:srgbClr val="16A6A1"/>
          </a:solidFill>
          <a:ln>
            <a:noFill/>
          </a:ln>
        </p:spPr>
        <p:txBody>
          <a:bodyPr wrap="square" tIns="91440" bIns="91440" anchor="ctr">
            <a:norm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TRADE-OFF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0" y="1920240"/>
            <a:ext cx="3520440" cy="35661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201168" rIns="201168" tIns="201168" bIns="201168" anchor="ctr">
            <a:normAutofit/>
          </a:bodyPr>
          <a:lstStyle/>
          <a:p>
            <a:pPr algn="l"/>
            <a:r>
              <a:rPr sz="1800" b="0">
                <a:solidFill>
                  <a:srgbClr val="18232D"/>
                </a:solidFill>
                <a:latin typeface="Aptos"/>
              </a:rPr>
              <a:t>Diagnostics, forensics, libc behavior, certificates, time zones, and runtime assumptions may change.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47888" y="1325880"/>
            <a:ext cx="3520440" cy="566928"/>
          </a:xfrm>
          <a:prstGeom prst="rect">
            <a:avLst/>
          </a:prstGeom>
          <a:solidFill>
            <a:srgbClr val="16A6A1"/>
          </a:solidFill>
          <a:ln>
            <a:noFill/>
          </a:ln>
        </p:spPr>
        <p:txBody>
          <a:bodyPr wrap="square" tIns="91440" bIns="91440" anchor="ctr">
            <a:norm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VERIFY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47888" y="1920240"/>
            <a:ext cx="3520440" cy="35661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201168" rIns="201168" tIns="201168" bIns="201168" anchor="ctr">
            <a:normAutofit/>
          </a:bodyPr>
          <a:lstStyle/>
          <a:p>
            <a:pPr algn="l"/>
            <a:r>
              <a:rPr sz="1800" b="0">
                <a:solidFill>
                  <a:srgbClr val="18232D"/>
                </a:solidFill>
                <a:latin typeface="Aptos"/>
              </a:rPr>
              <a:t>Test startup, TLS, DNS, health, signals, observability, crash handling, and incident response.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56032"/>
            <a:ext cx="11155680" cy="50292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2600" b="1">
                <a:solidFill>
                  <a:srgbClr val="173B57"/>
                </a:solidFill>
                <a:latin typeface="Aptos"/>
              </a:rPr>
              <a:t>8 — Test controls against the exploit chain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877824"/>
            <a:ext cx="1051560" cy="54864"/>
          </a:xfrm>
          <a:prstGeom prst="rect">
            <a:avLst/>
          </a:prstGeom>
          <a:solidFill>
            <a:srgbClr val="16A6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235440" y="292608"/>
            <a:ext cx="2423160" cy="32004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r"/>
            <a:r>
              <a:rPr sz="900" b="1">
                <a:solidFill>
                  <a:srgbClr val="16A6A1"/>
                </a:solidFill>
                <a:latin typeface="Aptos"/>
              </a:rPr>
              <a:t>22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37960"/>
            <a:ext cx="11155680" cy="164592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800" b="0">
                <a:solidFill>
                  <a:srgbClr val="64727A"/>
                </a:solidFill>
                <a:latin typeface="Aptos"/>
              </a:rPr>
              <a:t>Managing “Unfixable” CVEs  •  approved evidence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66928" y="1234440"/>
          <a:ext cx="11018520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4114800"/>
                <a:gridCol w="4160520"/>
              </a:tblGrid>
              <a:tr h="628650">
                <a:tc>
                  <a:txBody>
                    <a:bodyPr wrap="square" anchor="ctr"/>
                    <a:lstStyle/>
                    <a:p>
                      <a:pPr>
                        <a:defRPr sz="12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t>Prerequisite</a:t>
                      </a:r>
                    </a:p>
                  </a:txBody>
                  <a:tcPr marL="73152" marR="73152" marT="36576" marB="36576">
                    <a:solidFill>
                      <a:srgbClr val="173B57"/>
                    </a:solidFill>
                  </a:tcPr>
                </a:tc>
                <a:tc>
                  <a:txBody>
                    <a:bodyPr wrap="square" anchor="ctr"/>
                    <a:lstStyle/>
                    <a:p>
                      <a:pPr>
                        <a:defRPr sz="12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t>Candidate control</a:t>
                      </a:r>
                    </a:p>
                  </a:txBody>
                  <a:tcPr marL="73152" marR="73152" marT="36576" marB="36576">
                    <a:solidFill>
                      <a:srgbClr val="173B57"/>
                    </a:solidFill>
                  </a:tcPr>
                </a:tc>
                <a:tc>
                  <a:txBody>
                    <a:bodyPr wrap="square" anchor="ctr"/>
                    <a:lstStyle/>
                    <a:p>
                      <a:pPr>
                        <a:defRPr sz="12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t>Retained evidence</a:t>
                      </a:r>
                    </a:p>
                  </a:txBody>
                  <a:tcPr marL="73152" marR="73152" marT="36576" marB="36576">
                    <a:solidFill>
                      <a:srgbClr val="173B57"/>
                    </a:solidFill>
                  </a:tcPr>
                </a:tc>
              </a:tr>
              <a:tr h="628650">
                <a:tc>
                  <a:txBody>
                    <a:bodyPr wrap="square" anchor="ctr"/>
                    <a:lstStyle/>
                    <a:p>
                      <a:pPr>
                        <a:defRPr sz="1200" b="0">
                          <a:solidFill>
                            <a:srgbClr val="18232D"/>
                          </a:solidFill>
                          <a:latin typeface="Aptos"/>
                        </a:defRPr>
                      </a:pPr>
                      <a:r>
                        <a:t>Request reaches endpoint</a:t>
                      </a:r>
                    </a:p>
                  </a:txBody>
                  <a:tcPr marL="73152" marR="73152" marT="36576" marB="36576">
                    <a:solidFill>
                      <a:srgbClr val="EAF1F4"/>
                    </a:solidFill>
                  </a:tcPr>
                </a:tc>
                <a:tc>
                  <a:txBody>
                    <a:bodyPr wrap="square" anchor="ctr"/>
                    <a:lstStyle/>
                    <a:p>
                      <a:pPr>
                        <a:defRPr sz="1200" b="0">
                          <a:solidFill>
                            <a:srgbClr val="18232D"/>
                          </a:solidFill>
                          <a:latin typeface="Aptos"/>
                        </a:defRPr>
                      </a:pPr>
                      <a:r>
                        <a:t>Route/WAF/gateway deny</a:t>
                      </a:r>
                    </a:p>
                  </a:txBody>
                  <a:tcPr marL="73152" marR="73152" marT="36576" marB="36576">
                    <a:solidFill>
                      <a:srgbClr val="EAF1F4"/>
                    </a:solidFill>
                  </a:tcPr>
                </a:tc>
                <a:tc>
                  <a:txBody>
                    <a:bodyPr wrap="square" anchor="ctr"/>
                    <a:lstStyle/>
                    <a:p>
                      <a:pPr>
                        <a:defRPr sz="1200" b="0">
                          <a:solidFill>
                            <a:srgbClr val="18232D"/>
                          </a:solidFill>
                          <a:latin typeface="Aptos"/>
                        </a:defRPr>
                      </a:pPr>
                      <a:r>
                        <a:t>Config + external/bypass test</a:t>
                      </a:r>
                    </a:p>
                  </a:txBody>
                  <a:tcPr marL="73152" marR="73152" marT="36576" marB="36576">
                    <a:solidFill>
                      <a:srgbClr val="EAF1F4"/>
                    </a:solidFill>
                  </a:tcPr>
                </a:tc>
              </a:tr>
              <a:tr h="628650">
                <a:tc>
                  <a:txBody>
                    <a:bodyPr wrap="square" anchor="ctr"/>
                    <a:lstStyle/>
                    <a:p>
                      <a:pPr>
                        <a:defRPr sz="1200" b="0">
                          <a:solidFill>
                            <a:srgbClr val="18232D"/>
                          </a:solidFill>
                          <a:latin typeface="Aptos"/>
                        </a:defRPr>
                      </a:pPr>
                      <a:r>
                        <a:t>Untrusted file reaches parser</a:t>
                      </a:r>
                    </a:p>
                  </a:txBody>
                  <a:tcPr marL="73152" marR="73152" marT="36576" marB="36576">
                    <a:solidFill>
                      <a:srgbClr val="FFFFFF"/>
                    </a:solidFill>
                  </a:tcPr>
                </a:tc>
                <a:tc>
                  <a:txBody>
                    <a:bodyPr wrap="square" anchor="ctr"/>
                    <a:lstStyle/>
                    <a:p>
                      <a:pPr>
                        <a:defRPr sz="1200" b="0">
                          <a:solidFill>
                            <a:srgbClr val="18232D"/>
                          </a:solidFill>
                          <a:latin typeface="Aptos"/>
                        </a:defRPr>
                      </a:pPr>
                      <a:r>
                        <a:t>Allowlist/CDR/sandbox</a:t>
                      </a:r>
                    </a:p>
                  </a:txBody>
                  <a:tcPr marL="73152" marR="73152" marT="36576" marB="36576">
                    <a:solidFill>
                      <a:srgbClr val="FFFFFF"/>
                    </a:solidFill>
                  </a:tcPr>
                </a:tc>
                <a:tc>
                  <a:txBody>
                    <a:bodyPr wrap="square" anchor="ctr"/>
                    <a:lstStyle/>
                    <a:p>
                      <a:pPr>
                        <a:defRPr sz="1200" b="0">
                          <a:solidFill>
                            <a:srgbClr val="18232D"/>
                          </a:solidFill>
                          <a:latin typeface="Aptos"/>
                        </a:defRPr>
                      </a:pPr>
                      <a:r>
                        <a:t>Corpus + policy + alerts</a:t>
                      </a:r>
                    </a:p>
                  </a:txBody>
                  <a:tcPr marL="73152" marR="73152" marT="36576" marB="36576">
                    <a:solidFill>
                      <a:srgbClr val="FFFFFF"/>
                    </a:solidFill>
                  </a:tcPr>
                </a:tc>
              </a:tr>
              <a:tr h="628650">
                <a:tc>
                  <a:txBody>
                    <a:bodyPr wrap="square" anchor="ctr"/>
                    <a:lstStyle/>
                    <a:p>
                      <a:pPr>
                        <a:defRPr sz="1200" b="0">
                          <a:solidFill>
                            <a:srgbClr val="18232D"/>
                          </a:solidFill>
                          <a:latin typeface="Aptos"/>
                        </a:defRPr>
                      </a:pPr>
                      <a:r>
                        <a:t>Feature enabled</a:t>
                      </a:r>
                    </a:p>
                  </a:txBody>
                  <a:tcPr marL="73152" marR="73152" marT="36576" marB="36576">
                    <a:solidFill>
                      <a:srgbClr val="EAF1F4"/>
                    </a:solidFill>
                  </a:tcPr>
                </a:tc>
                <a:tc>
                  <a:txBody>
                    <a:bodyPr wrap="square" anchor="ctr"/>
                    <a:lstStyle/>
                    <a:p>
                      <a:pPr>
                        <a:defRPr sz="1200" b="0">
                          <a:solidFill>
                            <a:srgbClr val="18232D"/>
                          </a:solidFill>
                          <a:latin typeface="Aptos"/>
                        </a:defRPr>
                      </a:pPr>
                      <a:r>
                        <a:t>Disable + config lock</a:t>
                      </a:r>
                    </a:p>
                  </a:txBody>
                  <a:tcPr marL="73152" marR="73152" marT="36576" marB="36576">
                    <a:solidFill>
                      <a:srgbClr val="EAF1F4"/>
                    </a:solidFill>
                  </a:tcPr>
                </a:tc>
                <a:tc>
                  <a:txBody>
                    <a:bodyPr wrap="square" anchor="ctr"/>
                    <a:lstStyle/>
                    <a:p>
                      <a:pPr>
                        <a:defRPr sz="1200" b="0">
                          <a:solidFill>
                            <a:srgbClr val="18232D"/>
                          </a:solidFill>
                          <a:latin typeface="Aptos"/>
                        </a:defRPr>
                      </a:pPr>
                      <a:r>
                        <a:t>Effective config + drift alert</a:t>
                      </a:r>
                    </a:p>
                  </a:txBody>
                  <a:tcPr marL="73152" marR="73152" marT="36576" marB="36576">
                    <a:solidFill>
                      <a:srgbClr val="EAF1F4"/>
                    </a:solidFill>
                  </a:tcPr>
                </a:tc>
              </a:tr>
              <a:tr h="628650">
                <a:tc>
                  <a:txBody>
                    <a:bodyPr wrap="square" anchor="ctr"/>
                    <a:lstStyle/>
                    <a:p>
                      <a:pPr>
                        <a:defRPr sz="1200" b="0">
                          <a:solidFill>
                            <a:srgbClr val="18232D"/>
                          </a:solidFill>
                          <a:latin typeface="Aptos"/>
                        </a:defRPr>
                      </a:pPr>
                      <a:r>
                        <a:t>Privileged identity required</a:t>
                      </a:r>
                    </a:p>
                  </a:txBody>
                  <a:tcPr marL="73152" marR="73152" marT="36576" marB="36576">
                    <a:solidFill>
                      <a:srgbClr val="FFFFFF"/>
                    </a:solidFill>
                  </a:tcPr>
                </a:tc>
                <a:tc>
                  <a:txBody>
                    <a:bodyPr wrap="square" anchor="ctr"/>
                    <a:lstStyle/>
                    <a:p>
                      <a:pPr>
                        <a:defRPr sz="1200" b="0">
                          <a:solidFill>
                            <a:srgbClr val="18232D"/>
                          </a:solidFill>
                          <a:latin typeface="Aptos"/>
                        </a:defRPr>
                      </a:pPr>
                      <a:r>
                        <a:t>Strong auth + least privilege</a:t>
                      </a:r>
                    </a:p>
                  </a:txBody>
                  <a:tcPr marL="73152" marR="73152" marT="36576" marB="36576">
                    <a:solidFill>
                      <a:srgbClr val="FFFFFF"/>
                    </a:solidFill>
                  </a:tcPr>
                </a:tc>
                <a:tc>
                  <a:txBody>
                    <a:bodyPr wrap="square" anchor="ctr"/>
                    <a:lstStyle/>
                    <a:p>
                      <a:pPr>
                        <a:defRPr sz="1200" b="0">
                          <a:solidFill>
                            <a:srgbClr val="18232D"/>
                          </a:solidFill>
                          <a:latin typeface="Aptos"/>
                        </a:defRPr>
                      </a:pPr>
                      <a:r>
                        <a:t>Export + review + simulation</a:t>
                      </a:r>
                    </a:p>
                  </a:txBody>
                  <a:tcPr marL="73152" marR="73152" marT="36576" marB="36576">
                    <a:solidFill>
                      <a:srgbClr val="FFFFFF"/>
                    </a:solidFill>
                  </a:tcPr>
                </a:tc>
              </a:tr>
              <a:tr h="628650">
                <a:tc>
                  <a:txBody>
                    <a:bodyPr wrap="square" anchor="ctr"/>
                    <a:lstStyle/>
                    <a:p>
                      <a:pPr>
                        <a:defRPr sz="1200" b="0">
                          <a:solidFill>
                            <a:srgbClr val="18232D"/>
                          </a:solidFill>
                          <a:latin typeface="Aptos"/>
                        </a:defRPr>
                      </a:pPr>
                      <a:r>
                        <a:t>Lateral movement</a:t>
                      </a:r>
                    </a:p>
                  </a:txBody>
                  <a:tcPr marL="73152" marR="73152" marT="36576" marB="36576">
                    <a:solidFill>
                      <a:srgbClr val="EAF1F4"/>
                    </a:solidFill>
                  </a:tcPr>
                </a:tc>
                <a:tc>
                  <a:txBody>
                    <a:bodyPr wrap="square" anchor="ctr"/>
                    <a:lstStyle/>
                    <a:p>
                      <a:pPr>
                        <a:defRPr sz="1200" b="0">
                          <a:solidFill>
                            <a:srgbClr val="18232D"/>
                          </a:solidFill>
                          <a:latin typeface="Aptos"/>
                        </a:defRPr>
                      </a:pPr>
                      <a:r>
                        <a:t>Segmentation + workload identity</a:t>
                      </a:r>
                    </a:p>
                  </a:txBody>
                  <a:tcPr marL="73152" marR="73152" marT="36576" marB="36576">
                    <a:solidFill>
                      <a:srgbClr val="EAF1F4"/>
                    </a:solidFill>
                  </a:tcPr>
                </a:tc>
                <a:tc>
                  <a:txBody>
                    <a:bodyPr wrap="square" anchor="ctr"/>
                    <a:lstStyle/>
                    <a:p>
                      <a:pPr>
                        <a:defRPr sz="1200" b="0">
                          <a:solidFill>
                            <a:srgbClr val="18232D"/>
                          </a:solidFill>
                          <a:latin typeface="Aptos"/>
                        </a:defRPr>
                      </a:pPr>
                      <a:r>
                        <a:t>Reachability matrix + denied logs</a:t>
                      </a:r>
                    </a:p>
                  </a:txBody>
                  <a:tcPr marL="73152" marR="73152" marT="36576" marB="36576">
                    <a:solidFill>
                      <a:srgbClr val="EAF1F4"/>
                    </a:solidFill>
                  </a:tcPr>
                </a:tc>
              </a:tr>
              <a:tr h="628650">
                <a:tc>
                  <a:txBody>
                    <a:bodyPr wrap="square" anchor="ctr"/>
                    <a:lstStyle/>
                    <a:p>
                      <a:pPr>
                        <a:defRPr sz="1200" b="0">
                          <a:solidFill>
                            <a:srgbClr val="18232D"/>
                          </a:solidFill>
                          <a:latin typeface="Aptos"/>
                        </a:defRPr>
                      </a:pPr>
                      <a:r>
                        <a:t>Code execution consequence</a:t>
                      </a:r>
                    </a:p>
                  </a:txBody>
                  <a:tcPr marL="73152" marR="73152" marT="36576" marB="36576">
                    <a:solidFill>
                      <a:srgbClr val="FFFFFF"/>
                    </a:solidFill>
                  </a:tcPr>
                </a:tc>
                <a:tc>
                  <a:txBody>
                    <a:bodyPr wrap="square" anchor="ctr"/>
                    <a:lstStyle/>
                    <a:p>
                      <a:pPr>
                        <a:defRPr sz="1200" b="0">
                          <a:solidFill>
                            <a:srgbClr val="18232D"/>
                          </a:solidFill>
                          <a:latin typeface="Aptos"/>
                        </a:defRPr>
                      </a:pPr>
                      <a:r>
                        <a:t>Non-root + RO FS + LSM</a:t>
                      </a:r>
                    </a:p>
                  </a:txBody>
                  <a:tcPr marL="73152" marR="73152" marT="36576" marB="36576">
                    <a:solidFill>
                      <a:srgbClr val="FFFFFF"/>
                    </a:solidFill>
                  </a:tcPr>
                </a:tc>
                <a:tc>
                  <a:txBody>
                    <a:bodyPr wrap="square" anchor="ctr"/>
                    <a:lstStyle/>
                    <a:p>
                      <a:pPr>
                        <a:defRPr sz="1200" b="0">
                          <a:solidFill>
                            <a:srgbClr val="18232D"/>
                          </a:solidFill>
                          <a:latin typeface="Aptos"/>
                        </a:defRPr>
                      </a:pPr>
                      <a:r>
                        <a:t>Runtime spec + enforcement test</a:t>
                      </a:r>
                    </a:p>
                  </a:txBody>
                  <a:tcPr marL="73152" marR="73152" marT="36576" marB="36576">
                    <a:solidFill>
                      <a:srgbClr val="FFFFFF"/>
                    </a:solidFill>
                  </a:tcPr>
                </a:tc>
              </a:tr>
              <a:tr h="628650">
                <a:tc>
                  <a:txBody>
                    <a:bodyPr wrap="square" anchor="ctr"/>
                    <a:lstStyle/>
                    <a:p>
                      <a:pPr>
                        <a:defRPr sz="1200" b="0">
                          <a:solidFill>
                            <a:srgbClr val="18232D"/>
                          </a:solidFill>
                          <a:latin typeface="Aptos"/>
                        </a:defRPr>
                      </a:pPr>
                      <a:r>
                        <a:t>Command-and-control</a:t>
                      </a:r>
                    </a:p>
                  </a:txBody>
                  <a:tcPr marL="73152" marR="73152" marT="36576" marB="36576">
                    <a:solidFill>
                      <a:srgbClr val="EAF1F4"/>
                    </a:solidFill>
                  </a:tcPr>
                </a:tc>
                <a:tc>
                  <a:txBody>
                    <a:bodyPr wrap="square" anchor="ctr"/>
                    <a:lstStyle/>
                    <a:p>
                      <a:pPr>
                        <a:defRPr sz="1200" b="0">
                          <a:solidFill>
                            <a:srgbClr val="18232D"/>
                          </a:solidFill>
                          <a:latin typeface="Aptos"/>
                        </a:defRPr>
                      </a:pPr>
                      <a:r>
                        <a:t>Default-deny egress</a:t>
                      </a:r>
                    </a:p>
                  </a:txBody>
                  <a:tcPr marL="73152" marR="73152" marT="36576" marB="36576">
                    <a:solidFill>
                      <a:srgbClr val="EAF1F4"/>
                    </a:solidFill>
                  </a:tcPr>
                </a:tc>
                <a:tc>
                  <a:txBody>
                    <a:bodyPr wrap="square" anchor="ctr"/>
                    <a:lstStyle/>
                    <a:p>
                      <a:pPr>
                        <a:defRPr sz="1200" b="0">
                          <a:solidFill>
                            <a:srgbClr val="18232D"/>
                          </a:solidFill>
                          <a:latin typeface="Aptos"/>
                        </a:defRPr>
                      </a:pPr>
                      <a:r>
                        <a:t>Policy + denied-domain test</a:t>
                      </a:r>
                    </a:p>
                  </a:txBody>
                  <a:tcPr marL="73152" marR="73152" marT="36576" marB="36576">
                    <a:solidFill>
                      <a:srgbClr val="EAF1F4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56032"/>
            <a:ext cx="11155680" cy="50292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2600" b="1">
                <a:solidFill>
                  <a:srgbClr val="173B57"/>
                </a:solidFill>
                <a:latin typeface="Aptos"/>
              </a:rPr>
              <a:t>9 — Make the decision reproducible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877824"/>
            <a:ext cx="1051560" cy="54864"/>
          </a:xfrm>
          <a:prstGeom prst="rect">
            <a:avLst/>
          </a:prstGeom>
          <a:solidFill>
            <a:srgbClr val="16A6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235440" y="292608"/>
            <a:ext cx="2423160" cy="32004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r"/>
            <a:r>
              <a:rPr sz="900" b="1">
                <a:solidFill>
                  <a:srgbClr val="16A6A1"/>
                </a:solidFill>
                <a:latin typeface="Aptos"/>
              </a:rPr>
              <a:t>23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37960"/>
            <a:ext cx="11155680" cy="164592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800" b="0">
                <a:solidFill>
                  <a:srgbClr val="64727A"/>
                </a:solidFill>
                <a:latin typeface="Aptos"/>
              </a:rPr>
              <a:t>Managing “Unfixable” CVEs  •  approved evidence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234440"/>
            <a:ext cx="10698480" cy="4983480"/>
          </a:xfrm>
          <a:prstGeom prst="rect">
            <a:avLst/>
          </a:prstGeom>
          <a:noFill/>
        </p:spPr>
        <p:txBody>
          <a:bodyPr wrap="square" lIns="109728" rIns="109728">
            <a:normAutofit/>
          </a:bodyPr>
          <a:lstStyle/>
          <a:p>
            <a:pPr>
              <a:spcAft>
                <a:spcPts val="1200"/>
              </a:spcAft>
              <a:defRPr sz="1700">
                <a:solidFill>
                  <a:srgbClr val="18232D"/>
                </a:solidFill>
                <a:latin typeface="Aptos"/>
              </a:defRPr>
            </a:pPr>
            <a:r>
              <a:t>•  Identity and immutable scope</a:t>
            </a:r>
          </a:p>
          <a:p>
            <a:pPr>
              <a:spcAft>
                <a:spcPts val="1200"/>
              </a:spcAft>
              <a:defRPr sz="1700">
                <a:solidFill>
                  <a:srgbClr val="18232D"/>
                </a:solidFill>
                <a:latin typeface="Aptos"/>
              </a:defRPr>
            </a:pPr>
            <a:r>
              <a:t>•  Finding validation and authoritative advisory</a:t>
            </a:r>
          </a:p>
          <a:p>
            <a:pPr>
              <a:spcAft>
                <a:spcPts val="1200"/>
              </a:spcAft>
              <a:defRPr sz="1700">
                <a:solidFill>
                  <a:srgbClr val="18232D"/>
                </a:solidFill>
                <a:latin typeface="Aptos"/>
              </a:defRPr>
            </a:pPr>
            <a:r>
              <a:t>•  Threat and layered attack-path evidence</a:t>
            </a:r>
          </a:p>
          <a:p>
            <a:pPr>
              <a:spcAft>
                <a:spcPts val="1200"/>
              </a:spcAft>
              <a:defRPr sz="1700">
                <a:solidFill>
                  <a:srgbClr val="18232D"/>
                </a:solidFill>
                <a:latin typeface="Aptos"/>
              </a:defRPr>
            </a:pPr>
            <a:r>
              <a:t>•  Response, alternatives, controls, residual risk</a:t>
            </a:r>
          </a:p>
          <a:p>
            <a:pPr>
              <a:spcAft>
                <a:spcPts val="1200"/>
              </a:spcAft>
              <a:defRPr sz="1700">
                <a:solidFill>
                  <a:srgbClr val="18232D"/>
                </a:solidFill>
                <a:latin typeface="Aptos"/>
              </a:defRPr>
            </a:pPr>
            <a:r>
              <a:t>•  Owner, funding, milestones, approval, expiration</a:t>
            </a:r>
          </a:p>
          <a:p>
            <a:pPr>
              <a:spcAft>
                <a:spcPts val="1200"/>
              </a:spcAft>
              <a:defRPr sz="1700">
                <a:solidFill>
                  <a:srgbClr val="18232D"/>
                </a:solidFill>
                <a:latin typeface="Aptos"/>
              </a:defRPr>
            </a:pPr>
            <a:r>
              <a:t>•  VEX/suppression lifecycle and audit log</a:t>
            </a:r>
          </a:p>
          <a:p>
            <a:pPr>
              <a:spcAft>
                <a:spcPts val="1200"/>
              </a:spcAft>
              <a:defRPr sz="1700">
                <a:solidFill>
                  <a:srgbClr val="18232D"/>
                </a:solidFill>
                <a:latin typeface="Aptos"/>
              </a:defRPr>
            </a:pPr>
            <a:r>
              <a:t>•  Re-scan, tests, and closure evidence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56032"/>
            <a:ext cx="11155680" cy="50292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2600" b="1">
                <a:solidFill>
                  <a:srgbClr val="173B57"/>
                </a:solidFill>
                <a:latin typeface="Aptos"/>
              </a:rPr>
              <a:t>10 — Review by time and event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877824"/>
            <a:ext cx="1051560" cy="54864"/>
          </a:xfrm>
          <a:prstGeom prst="rect">
            <a:avLst/>
          </a:prstGeom>
          <a:solidFill>
            <a:srgbClr val="16A6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235440" y="292608"/>
            <a:ext cx="2423160" cy="32004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r"/>
            <a:r>
              <a:rPr sz="900" b="1">
                <a:solidFill>
                  <a:srgbClr val="16A6A1"/>
                </a:solidFill>
                <a:latin typeface="Aptos"/>
              </a:rPr>
              <a:t>24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37960"/>
            <a:ext cx="11155680" cy="164592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800" b="0">
                <a:solidFill>
                  <a:srgbClr val="64727A"/>
                </a:solidFill>
                <a:latin typeface="Aptos"/>
              </a:rPr>
              <a:t>Managing “Unfixable” CVEs  •  approved evidence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234440"/>
            <a:ext cx="10698480" cy="4983480"/>
          </a:xfrm>
          <a:prstGeom prst="rect">
            <a:avLst/>
          </a:prstGeom>
          <a:noFill/>
        </p:spPr>
        <p:txBody>
          <a:bodyPr wrap="square" lIns="109728" rIns="109728">
            <a:normAutofit/>
          </a:bodyPr>
          <a:lstStyle/>
          <a:p>
            <a:pPr>
              <a:spcAft>
                <a:spcPts val="1200"/>
              </a:spcAft>
              <a:defRPr sz="1700">
                <a:solidFill>
                  <a:srgbClr val="18232D"/>
                </a:solidFill>
                <a:latin typeface="Aptos"/>
              </a:defRPr>
            </a:pPr>
            <a:r>
              <a:t>•  Patch, supported release, or mitigation appears</a:t>
            </a:r>
          </a:p>
          <a:p>
            <a:pPr>
              <a:spcAft>
                <a:spcPts val="1200"/>
              </a:spcAft>
              <a:defRPr sz="1700">
                <a:solidFill>
                  <a:srgbClr val="18232D"/>
                </a:solidFill>
                <a:latin typeface="Aptos"/>
              </a:defRPr>
            </a:pPr>
            <a:r>
              <a:t>•  Component, code, configuration, or zone changes</a:t>
            </a:r>
          </a:p>
          <a:p>
            <a:pPr>
              <a:spcAft>
                <a:spcPts val="1200"/>
              </a:spcAft>
              <a:defRPr sz="1700">
                <a:solidFill>
                  <a:srgbClr val="18232D"/>
                </a:solidFill>
                <a:latin typeface="Aptos"/>
              </a:defRPr>
            </a:pPr>
            <a:r>
              <a:t>•  Sensitive-data use changes</a:t>
            </a:r>
          </a:p>
          <a:p>
            <a:pPr>
              <a:spcAft>
                <a:spcPts val="1200"/>
              </a:spcAft>
              <a:defRPr sz="1700">
                <a:solidFill>
                  <a:srgbClr val="18232D"/>
                </a:solidFill>
                <a:latin typeface="Aptos"/>
              </a:defRPr>
            </a:pPr>
            <a:r>
              <a:t>•  KEV or exploit intelligence changes</a:t>
            </a:r>
          </a:p>
          <a:p>
            <a:pPr>
              <a:spcAft>
                <a:spcPts val="1200"/>
              </a:spcAft>
              <a:defRPr sz="1700">
                <a:solidFill>
                  <a:srgbClr val="18232D"/>
                </a:solidFill>
                <a:latin typeface="Aptos"/>
              </a:defRPr>
            </a:pPr>
            <a:r>
              <a:t>•  EPSS moves materially</a:t>
            </a:r>
          </a:p>
          <a:p>
            <a:pPr>
              <a:spcAft>
                <a:spcPts val="1200"/>
              </a:spcAft>
              <a:defRPr sz="1700">
                <a:solidFill>
                  <a:srgbClr val="18232D"/>
                </a:solidFill>
                <a:latin typeface="Aptos"/>
              </a:defRPr>
            </a:pPr>
            <a:r>
              <a:t>•  Control drifts or fails</a:t>
            </a:r>
          </a:p>
          <a:p>
            <a:pPr>
              <a:spcAft>
                <a:spcPts val="1200"/>
              </a:spcAft>
              <a:defRPr sz="1700">
                <a:solidFill>
                  <a:srgbClr val="18232D"/>
                </a:solidFill>
                <a:latin typeface="Aptos"/>
              </a:defRPr>
            </a:pPr>
            <a:r>
              <a:t>•  Risk owner, tolerance, framework, or contract changes</a:t>
            </a:r>
          </a:p>
          <a:p>
            <a:pPr>
              <a:spcAft>
                <a:spcPts val="1200"/>
              </a:spcAft>
              <a:defRPr sz="1700">
                <a:solidFill>
                  <a:srgbClr val="18232D"/>
                </a:solidFill>
                <a:latin typeface="Aptos"/>
              </a:defRPr>
            </a:pPr>
            <a:r>
              <a:t>•  Expiration is reached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56032"/>
            <a:ext cx="11155680" cy="50292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2600" b="1">
                <a:solidFill>
                  <a:srgbClr val="173B57"/>
                </a:solidFill>
                <a:latin typeface="Aptos"/>
              </a:rPr>
              <a:t>Evidence hierarchy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877824"/>
            <a:ext cx="1051560" cy="54864"/>
          </a:xfrm>
          <a:prstGeom prst="rect">
            <a:avLst/>
          </a:prstGeom>
          <a:solidFill>
            <a:srgbClr val="16A6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235440" y="292608"/>
            <a:ext cx="2423160" cy="32004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r"/>
            <a:r>
              <a:rPr sz="900" b="1">
                <a:solidFill>
                  <a:srgbClr val="16A6A1"/>
                </a:solidFill>
                <a:latin typeface="Aptos"/>
              </a:rPr>
              <a:t>25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37960"/>
            <a:ext cx="11155680" cy="164592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800" b="0">
                <a:solidFill>
                  <a:srgbClr val="64727A"/>
                </a:solidFill>
                <a:latin typeface="Aptos"/>
              </a:rPr>
              <a:t>Managing “Unfixable” CVEs  •  approved evidence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371600"/>
            <a:ext cx="3489960" cy="1737360"/>
          </a:xfrm>
          <a:prstGeom prst="rect">
            <a:avLst/>
          </a:prstGeom>
          <a:solidFill>
            <a:srgbClr val="DDECEE"/>
          </a:solidFill>
          <a:ln>
            <a:noFill/>
          </a:ln>
        </p:spPr>
        <p:txBody>
          <a:bodyPr wrap="square" lIns="146304" rIns="146304" tIns="146304" bIns="146304" anchor="ctr">
            <a:normAutofit/>
          </a:bodyPr>
          <a:lstStyle/>
          <a:p>
            <a:pPr algn="ctr"/>
            <a:r>
              <a:rPr sz="1600" b="1">
                <a:solidFill>
                  <a:srgbClr val="18232D"/>
                </a:solidFill>
                <a:latin typeface="Aptos"/>
              </a:rPr>
              <a:t>01</a:t>
            </a:r>
            <a:br/>
            <a:r>
              <a:rPr sz="1600" b="1">
                <a:solidFill>
                  <a:srgbClr val="18232D"/>
                </a:solidFill>
                <a:latin typeface="Aptos"/>
              </a:rPr>
              <a:t>Direct remediation / removal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67200" y="1371600"/>
            <a:ext cx="3489960" cy="1737360"/>
          </a:xfrm>
          <a:prstGeom prst="rect">
            <a:avLst/>
          </a:prstGeom>
          <a:solidFill>
            <a:srgbClr val="F4E7C6"/>
          </a:solidFill>
          <a:ln>
            <a:noFill/>
          </a:ln>
        </p:spPr>
        <p:txBody>
          <a:bodyPr wrap="square" lIns="146304" rIns="146304" tIns="146304" bIns="146304" anchor="ctr">
            <a:normAutofit/>
          </a:bodyPr>
          <a:lstStyle/>
          <a:p>
            <a:pPr algn="ctr"/>
            <a:r>
              <a:rPr sz="1600" b="1">
                <a:solidFill>
                  <a:srgbClr val="18232D"/>
                </a:solidFill>
                <a:latin typeface="Aptos"/>
              </a:rPr>
              <a:t>02</a:t>
            </a:r>
            <a:br/>
            <a:r>
              <a:rPr sz="1600" b="1">
                <a:solidFill>
                  <a:srgbClr val="18232D"/>
                </a:solidFill>
                <a:latin typeface="Aptos"/>
              </a:rPr>
              <a:t>Product-specific supplier evidence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40040" y="1371600"/>
            <a:ext cx="3489960" cy="1737360"/>
          </a:xfrm>
          <a:prstGeom prst="rect">
            <a:avLst/>
          </a:prstGeom>
          <a:solidFill>
            <a:srgbClr val="DDECEE"/>
          </a:solidFill>
          <a:ln>
            <a:noFill/>
          </a:ln>
        </p:spPr>
        <p:txBody>
          <a:bodyPr wrap="square" lIns="146304" rIns="146304" tIns="146304" bIns="146304" anchor="ctr">
            <a:normAutofit/>
          </a:bodyPr>
          <a:lstStyle/>
          <a:p>
            <a:pPr algn="ctr"/>
            <a:r>
              <a:rPr sz="1600" b="1">
                <a:solidFill>
                  <a:srgbClr val="18232D"/>
                </a:solidFill>
                <a:latin typeface="Aptos"/>
              </a:rPr>
              <a:t>03</a:t>
            </a:r>
            <a:br/>
            <a:r>
              <a:rPr sz="1600" b="1">
                <a:solidFill>
                  <a:srgbClr val="18232D"/>
                </a:solidFill>
                <a:latin typeface="Aptos"/>
              </a:rPr>
              <a:t>Reproducible technical evidence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3520440"/>
            <a:ext cx="3489960" cy="1737360"/>
          </a:xfrm>
          <a:prstGeom prst="rect">
            <a:avLst/>
          </a:prstGeom>
          <a:solidFill>
            <a:srgbClr val="F4E7C6"/>
          </a:solidFill>
          <a:ln>
            <a:noFill/>
          </a:ln>
        </p:spPr>
        <p:txBody>
          <a:bodyPr wrap="square" lIns="146304" rIns="146304" tIns="146304" bIns="146304" anchor="ctr">
            <a:normAutofit/>
          </a:bodyPr>
          <a:lstStyle/>
          <a:p>
            <a:pPr algn="ctr"/>
            <a:r>
              <a:rPr sz="1600" b="1">
                <a:solidFill>
                  <a:srgbClr val="18232D"/>
                </a:solidFill>
                <a:latin typeface="Aptos"/>
              </a:rPr>
              <a:t>04</a:t>
            </a:r>
            <a:br/>
            <a:r>
              <a:rPr sz="1600" b="1">
                <a:solidFill>
                  <a:srgbClr val="18232D"/>
                </a:solidFill>
                <a:latin typeface="Aptos"/>
              </a:rPr>
              <a:t>Control-effectiveness evidence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67200" y="3520440"/>
            <a:ext cx="3489960" cy="1737360"/>
          </a:xfrm>
          <a:prstGeom prst="rect">
            <a:avLst/>
          </a:prstGeom>
          <a:solidFill>
            <a:srgbClr val="DDECEE"/>
          </a:solidFill>
          <a:ln>
            <a:noFill/>
          </a:ln>
        </p:spPr>
        <p:txBody>
          <a:bodyPr wrap="square" lIns="146304" rIns="146304" tIns="146304" bIns="146304" anchor="ctr">
            <a:normAutofit/>
          </a:bodyPr>
          <a:lstStyle/>
          <a:p>
            <a:pPr algn="ctr"/>
            <a:r>
              <a:rPr sz="1600" b="1">
                <a:solidFill>
                  <a:srgbClr val="18232D"/>
                </a:solidFill>
                <a:latin typeface="Aptos"/>
              </a:rPr>
              <a:t>05</a:t>
            </a:r>
            <a:br/>
            <a:r>
              <a:rPr sz="1600" b="1">
                <a:solidFill>
                  <a:srgbClr val="18232D"/>
                </a:solidFill>
                <a:latin typeface="Aptos"/>
              </a:rPr>
              <a:t>Reasoned analysis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940040" y="3520440"/>
            <a:ext cx="3489960" cy="1737360"/>
          </a:xfrm>
          <a:prstGeom prst="rect">
            <a:avLst/>
          </a:prstGeom>
          <a:solidFill>
            <a:srgbClr val="F4E7C6"/>
          </a:solidFill>
          <a:ln>
            <a:noFill/>
          </a:ln>
        </p:spPr>
        <p:txBody>
          <a:bodyPr wrap="square" lIns="146304" rIns="146304" tIns="146304" bIns="146304" anchor="ctr">
            <a:normAutofit/>
          </a:bodyPr>
          <a:lstStyle/>
          <a:p>
            <a:pPr algn="ctr"/>
            <a:r>
              <a:rPr sz="1600" b="1">
                <a:solidFill>
                  <a:srgbClr val="18232D"/>
                </a:solidFill>
                <a:latin typeface="Aptos"/>
              </a:rPr>
              <a:t>06</a:t>
            </a:r>
            <a:br/>
            <a:r>
              <a:rPr sz="1600" b="1">
                <a:solidFill>
                  <a:srgbClr val="18232D"/>
                </a:solidFill>
                <a:latin typeface="Aptos"/>
              </a:rPr>
              <a:t>Unsupported assertion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56032"/>
            <a:ext cx="11155680" cy="50292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2600" b="1">
                <a:solidFill>
                  <a:srgbClr val="173B57"/>
                </a:solidFill>
                <a:latin typeface="Aptos"/>
              </a:rPr>
              <a:t>The original three steps: keep, but qualify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877824"/>
            <a:ext cx="1051560" cy="54864"/>
          </a:xfrm>
          <a:prstGeom prst="rect">
            <a:avLst/>
          </a:prstGeom>
          <a:solidFill>
            <a:srgbClr val="16A6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235440" y="292608"/>
            <a:ext cx="2423160" cy="32004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r"/>
            <a:r>
              <a:rPr sz="900" b="1">
                <a:solidFill>
                  <a:srgbClr val="16A6A1"/>
                </a:solidFill>
                <a:latin typeface="Aptos"/>
              </a:rPr>
              <a:t>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37960"/>
            <a:ext cx="11155680" cy="164592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800" b="0">
                <a:solidFill>
                  <a:srgbClr val="64727A"/>
                </a:solidFill>
                <a:latin typeface="Aptos"/>
              </a:rPr>
              <a:t>Managing “Unfixable” CVEs  •  approved evidence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352" y="1325880"/>
            <a:ext cx="3520440" cy="566928"/>
          </a:xfrm>
          <a:prstGeom prst="rect">
            <a:avLst/>
          </a:prstGeom>
          <a:solidFill>
            <a:srgbClr val="16A6A1"/>
          </a:solidFill>
          <a:ln>
            <a:noFill/>
          </a:ln>
        </p:spPr>
        <p:txBody>
          <a:bodyPr wrap="square" tIns="91440" bIns="91440" anchor="ctr">
            <a:norm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FORMAL ACCEPTANCE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0352" y="1920240"/>
            <a:ext cx="3520440" cy="35661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201168" rIns="201168" tIns="201168" bIns="201168" anchor="ctr">
            <a:normAutofit/>
          </a:bodyPr>
          <a:lstStyle/>
          <a:p>
            <a:pPr algn="l"/>
            <a:r>
              <a:rPr sz="1800" b="0">
                <a:solidFill>
                  <a:srgbClr val="18232D"/>
                </a:solidFill>
                <a:latin typeface="Aptos"/>
              </a:rPr>
              <a:t>Use authorized ownership, residual risk, controls, end condition, and applicable cadence.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89120" y="1325880"/>
            <a:ext cx="3520440" cy="566928"/>
          </a:xfrm>
          <a:prstGeom prst="rect">
            <a:avLst/>
          </a:prstGeom>
          <a:solidFill>
            <a:srgbClr val="16A6A1"/>
          </a:solidFill>
          <a:ln>
            <a:noFill/>
          </a:ln>
        </p:spPr>
        <p:txBody>
          <a:bodyPr wrap="square" tIns="91440" bIns="91440" anchor="ctr">
            <a:norm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CONTEXTUAL REACHABILITY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0" y="1920240"/>
            <a:ext cx="3520440" cy="35661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201168" rIns="201168" tIns="201168" bIns="201168" anchor="ctr">
            <a:normAutofit/>
          </a:bodyPr>
          <a:lstStyle/>
          <a:p>
            <a:pPr algn="l"/>
            <a:r>
              <a:rPr sz="1800" b="0">
                <a:solidFill>
                  <a:srgbClr val="18232D"/>
                </a:solidFill>
                <a:latin typeface="Aptos"/>
              </a:rPr>
              <a:t>Use layered evidence; do not turn NO PATH FOUND into proof.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47888" y="1325880"/>
            <a:ext cx="3520440" cy="566928"/>
          </a:xfrm>
          <a:prstGeom prst="rect">
            <a:avLst/>
          </a:prstGeom>
          <a:solidFill>
            <a:srgbClr val="16A6A1"/>
          </a:solidFill>
          <a:ln>
            <a:noFill/>
          </a:ln>
        </p:spPr>
        <p:txBody>
          <a:bodyPr wrap="square" tIns="91440" bIns="91440" anchor="ctr">
            <a:norm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STRUCTURAL REDUCTION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47888" y="1920240"/>
            <a:ext cx="3520440" cy="35661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201168" rIns="201168" tIns="201168" bIns="201168" anchor="ctr">
            <a:normAutofit/>
          </a:bodyPr>
          <a:lstStyle/>
          <a:p>
            <a:pPr algn="l"/>
            <a:r>
              <a:rPr sz="1800" b="0">
                <a:solidFill>
                  <a:srgbClr val="18232D"/>
                </a:solidFill>
                <a:latin typeface="Aptos"/>
              </a:rPr>
              <a:t>Remove exposure and verify the final deployed artifact; CVE count alone is not risk.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B5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1828800"/>
            <a:ext cx="10698480" cy="91440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ptos"/>
              </a:rPr>
              <a:t>Scale the model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3017520"/>
            <a:ext cx="9875520" cy="73152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2200" b="0">
                <a:solidFill>
                  <a:srgbClr val="BEE9E7"/>
                </a:solidFill>
                <a:latin typeface="Aptos"/>
              </a:rPr>
              <a:t>Policy, data, and automation replace endless manual exceptions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56032"/>
            <a:ext cx="11155680" cy="50292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2600" b="1">
                <a:solidFill>
                  <a:srgbClr val="173B57"/>
                </a:solidFill>
                <a:latin typeface="Aptos"/>
              </a:rPr>
              <a:t>Implementation blueprint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877824"/>
            <a:ext cx="1051560" cy="54864"/>
          </a:xfrm>
          <a:prstGeom prst="rect">
            <a:avLst/>
          </a:prstGeom>
          <a:solidFill>
            <a:srgbClr val="16A6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235440" y="292608"/>
            <a:ext cx="2423160" cy="32004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r"/>
            <a:r>
              <a:rPr sz="900" b="1">
                <a:solidFill>
                  <a:srgbClr val="16A6A1"/>
                </a:solidFill>
                <a:latin typeface="Aptos"/>
              </a:rPr>
              <a:t>28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37960"/>
            <a:ext cx="11155680" cy="164592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800" b="0">
                <a:solidFill>
                  <a:srgbClr val="64727A"/>
                </a:solidFill>
                <a:latin typeface="Aptos"/>
              </a:rPr>
              <a:t>Managing “Unfixable” CVEs  •  approved evidence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352" y="1325880"/>
            <a:ext cx="3520440" cy="566928"/>
          </a:xfrm>
          <a:prstGeom prst="rect">
            <a:avLst/>
          </a:prstGeom>
          <a:solidFill>
            <a:srgbClr val="16A6A1"/>
          </a:solidFill>
          <a:ln>
            <a:noFill/>
          </a:ln>
        </p:spPr>
        <p:txBody>
          <a:bodyPr wrap="square" tIns="91440" bIns="91440" anchor="ctr">
            <a:norm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POLICY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0352" y="1920240"/>
            <a:ext cx="3520440" cy="35661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201168" rIns="201168" tIns="201168" bIns="201168" anchor="ctr">
            <a:normAutofit/>
          </a:bodyPr>
          <a:lstStyle/>
          <a:p>
            <a:pPr algn="l"/>
            <a:r>
              <a:rPr sz="1800" b="0">
                <a:solidFill>
                  <a:srgbClr val="18232D"/>
                </a:solidFill>
                <a:latin typeface="Aptos"/>
              </a:rPr>
              <a:t>Taxonomy, evidence rules, approval matrix, duration, triggers, and raw audit view.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89120" y="1325880"/>
            <a:ext cx="3520440" cy="566928"/>
          </a:xfrm>
          <a:prstGeom prst="rect">
            <a:avLst/>
          </a:prstGeom>
          <a:solidFill>
            <a:srgbClr val="16A6A1"/>
          </a:solidFill>
          <a:ln>
            <a:noFill/>
          </a:ln>
        </p:spPr>
        <p:txBody>
          <a:bodyPr wrap="square" tIns="91440" bIns="91440" anchor="ctr">
            <a:norm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DATA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0" y="1920240"/>
            <a:ext cx="3520440" cy="35661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201168" rIns="201168" tIns="201168" bIns="201168" anchor="ctr">
            <a:normAutofit/>
          </a:bodyPr>
          <a:lstStyle/>
          <a:p>
            <a:pPr algn="l"/>
            <a:r>
              <a:rPr sz="1800" b="0">
                <a:solidFill>
                  <a:srgbClr val="18232D"/>
                </a:solidFill>
                <a:latin typeface="Aptos"/>
              </a:rPr>
              <a:t>CVE aliases, purl, SBOM, digests, commit, deployment, controls, and risk IDs.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47888" y="1325880"/>
            <a:ext cx="3520440" cy="566928"/>
          </a:xfrm>
          <a:prstGeom prst="rect">
            <a:avLst/>
          </a:prstGeom>
          <a:solidFill>
            <a:srgbClr val="16A6A1"/>
          </a:solidFill>
          <a:ln>
            <a:noFill/>
          </a:ln>
        </p:spPr>
        <p:txBody>
          <a:bodyPr wrap="square" tIns="91440" bIns="91440" anchor="ctr">
            <a:norm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AUTOMATION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47888" y="1920240"/>
            <a:ext cx="3520440" cy="35661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201168" rIns="201168" tIns="201168" bIns="201168" anchor="ctr">
            <a:normAutofit/>
          </a:bodyPr>
          <a:lstStyle/>
          <a:p>
            <a:pPr algn="l"/>
            <a:r>
              <a:rPr sz="1800" b="0">
                <a:solidFill>
                  <a:srgbClr val="18232D"/>
                </a:solidFill>
                <a:latin typeface="Aptos"/>
              </a:rPr>
              <a:t>Generate, scan, enrich, analyze, apply approved VEX, route, re-evaluate, revoke, retain.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56032"/>
            <a:ext cx="11155680" cy="50292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2600" b="1">
                <a:solidFill>
                  <a:srgbClr val="173B57"/>
                </a:solidFill>
                <a:latin typeface="Aptos"/>
              </a:rPr>
              <a:t>Metrics that reward real reduction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877824"/>
            <a:ext cx="1051560" cy="54864"/>
          </a:xfrm>
          <a:prstGeom prst="rect">
            <a:avLst/>
          </a:prstGeom>
          <a:solidFill>
            <a:srgbClr val="16A6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235440" y="292608"/>
            <a:ext cx="2423160" cy="32004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r"/>
            <a:r>
              <a:rPr sz="900" b="1">
                <a:solidFill>
                  <a:srgbClr val="16A6A1"/>
                </a:solidFill>
                <a:latin typeface="Aptos"/>
              </a:rPr>
              <a:t>29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37960"/>
            <a:ext cx="11155680" cy="164592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800" b="0">
                <a:solidFill>
                  <a:srgbClr val="64727A"/>
                </a:solidFill>
                <a:latin typeface="Aptos"/>
              </a:rPr>
              <a:t>Managing “Unfixable” CVEs  •  approved evidence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234440"/>
            <a:ext cx="10698480" cy="4983480"/>
          </a:xfrm>
          <a:prstGeom prst="rect">
            <a:avLst/>
          </a:prstGeom>
          <a:noFill/>
        </p:spPr>
        <p:txBody>
          <a:bodyPr wrap="square" lIns="109728" rIns="109728">
            <a:normAutofit/>
          </a:bodyPr>
          <a:lstStyle/>
          <a:p>
            <a:pPr>
              <a:spcAft>
                <a:spcPts val="1200"/>
              </a:spcAft>
              <a:defRPr sz="1700">
                <a:solidFill>
                  <a:srgbClr val="18232D"/>
                </a:solidFill>
                <a:latin typeface="Aptos"/>
              </a:defRPr>
            </a:pPr>
            <a:r>
              <a:t>•  Affected findings by asset criticality</a:t>
            </a:r>
          </a:p>
          <a:p>
            <a:pPr>
              <a:spcAft>
                <a:spcPts val="1200"/>
              </a:spcAft>
              <a:defRPr sz="1700">
                <a:solidFill>
                  <a:srgbClr val="18232D"/>
                </a:solidFill>
                <a:latin typeface="Aptos"/>
              </a:defRPr>
            </a:pPr>
            <a:r>
              <a:t>•  KEV exposure and time to required action</a:t>
            </a:r>
          </a:p>
          <a:p>
            <a:pPr>
              <a:spcAft>
                <a:spcPts val="1200"/>
              </a:spcAft>
              <a:defRPr sz="1700">
                <a:solidFill>
                  <a:srgbClr val="18232D"/>
                </a:solidFill>
                <a:latin typeface="Aptos"/>
              </a:defRPr>
            </a:pPr>
            <a:r>
              <a:t>•  Fix availability to verified deployment</a:t>
            </a:r>
          </a:p>
          <a:p>
            <a:pPr>
              <a:spcAft>
                <a:spcPts val="1200"/>
              </a:spcAft>
              <a:defRPr sz="1700">
                <a:solidFill>
                  <a:srgbClr val="18232D"/>
                </a:solidFill>
                <a:latin typeface="Aptos"/>
              </a:defRPr>
            </a:pPr>
            <a:r>
              <a:t>•  Exception age and renewal count</a:t>
            </a:r>
          </a:p>
          <a:p>
            <a:pPr>
              <a:spcAft>
                <a:spcPts val="1200"/>
              </a:spcAft>
              <a:defRPr sz="1700">
                <a:solidFill>
                  <a:srgbClr val="18232D"/>
                </a:solidFill>
                <a:latin typeface="Aptos"/>
              </a:defRPr>
            </a:pPr>
            <a:r>
              <a:t>•  Unsupported/EOL components</a:t>
            </a:r>
          </a:p>
          <a:p>
            <a:pPr>
              <a:spcAft>
                <a:spcPts val="1200"/>
              </a:spcAft>
              <a:defRPr sz="1700">
                <a:solidFill>
                  <a:srgbClr val="18232D"/>
                </a:solidFill>
                <a:latin typeface="Aptos"/>
              </a:defRPr>
            </a:pPr>
            <a:r>
              <a:t>•  Immutable artifact scope coverage</a:t>
            </a:r>
          </a:p>
          <a:p>
            <a:pPr>
              <a:spcAft>
                <a:spcPts val="1200"/>
              </a:spcAft>
              <a:defRPr sz="1700">
                <a:solidFill>
                  <a:srgbClr val="18232D"/>
                </a:solidFill>
                <a:latin typeface="Aptos"/>
              </a:defRPr>
            </a:pPr>
            <a:r>
              <a:t>•  Control tests and drift</a:t>
            </a:r>
          </a:p>
          <a:p>
            <a:pPr>
              <a:spcAft>
                <a:spcPts val="1200"/>
              </a:spcAft>
              <a:defRPr sz="1700">
                <a:solidFill>
                  <a:srgbClr val="18232D"/>
                </a:solidFill>
                <a:latin typeface="Aptos"/>
              </a:defRPr>
            </a:pPr>
            <a:r>
              <a:t>•  Revalidation after change</a:t>
            </a:r>
          </a:p>
          <a:p>
            <a:pPr>
              <a:spcAft>
                <a:spcPts val="1200"/>
              </a:spcAft>
              <a:defRPr sz="1700">
                <a:solidFill>
                  <a:srgbClr val="18232D"/>
                </a:solidFill>
                <a:latin typeface="Aptos"/>
              </a:defRPr>
            </a:pPr>
            <a:r>
              <a:t>•  Components removed and attack paths closed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56032"/>
            <a:ext cx="11155680" cy="50292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2600" b="1">
                <a:solidFill>
                  <a:srgbClr val="173B57"/>
                </a:solidFill>
                <a:latin typeface="Aptos"/>
              </a:rPr>
              <a:t>Two corrections before calling it compliance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877824"/>
            <a:ext cx="1051560" cy="54864"/>
          </a:xfrm>
          <a:prstGeom prst="rect">
            <a:avLst/>
          </a:prstGeom>
          <a:solidFill>
            <a:srgbClr val="16A6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235440" y="292608"/>
            <a:ext cx="2423160" cy="32004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r"/>
            <a:r>
              <a:rPr sz="900" b="1">
                <a:solidFill>
                  <a:srgbClr val="16A6A1"/>
                </a:solidFill>
                <a:latin typeface="Aptos"/>
              </a:rPr>
              <a:t>03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37960"/>
            <a:ext cx="11155680" cy="164592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800" b="0">
                <a:solidFill>
                  <a:srgbClr val="64727A"/>
                </a:solidFill>
                <a:latin typeface="Aptos"/>
              </a:rPr>
              <a:t>Managing “Unfixable” CVEs  •  approved evidence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352" y="1325880"/>
            <a:ext cx="3520440" cy="566928"/>
          </a:xfrm>
          <a:prstGeom prst="rect">
            <a:avLst/>
          </a:prstGeom>
          <a:solidFill>
            <a:srgbClr val="16A6A1"/>
          </a:solidFill>
          <a:ln>
            <a:noFill/>
          </a:ln>
        </p:spPr>
        <p:txBody>
          <a:bodyPr wrap="square" tIns="91440" bIns="91440" anchor="ctr">
            <a:norm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NO UNIVERSAL 90 DAYS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0352" y="1920240"/>
            <a:ext cx="3520440" cy="35661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201168" rIns="201168" tIns="201168" bIns="201168" anchor="ctr">
            <a:normAutofit/>
          </a:bodyPr>
          <a:lstStyle/>
          <a:p>
            <a:pPr algn="l"/>
            <a:r>
              <a:rPr sz="1800" b="0">
                <a:solidFill>
                  <a:srgbClr val="18232D"/>
                </a:solidFill>
                <a:latin typeface="Aptos"/>
              </a:rPr>
              <a:t>The controlling interval comes from the applicable obligation and risk policy.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89120" y="1325880"/>
            <a:ext cx="3520440" cy="566928"/>
          </a:xfrm>
          <a:prstGeom prst="rect">
            <a:avLst/>
          </a:prstGeom>
          <a:solidFill>
            <a:srgbClr val="16A6A1"/>
          </a:solidFill>
          <a:ln>
            <a:noFill/>
          </a:ln>
        </p:spPr>
        <p:txBody>
          <a:bodyPr wrap="square" tIns="91440" bIns="91440" anchor="ctr">
            <a:norm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REACHABILITY IS LAYERED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0" y="1920240"/>
            <a:ext cx="3520440" cy="35661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201168" rIns="201168" tIns="201168" bIns="201168" anchor="ctr">
            <a:normAutofit/>
          </a:bodyPr>
          <a:lstStyle/>
          <a:p>
            <a:pPr algn="l"/>
            <a:r>
              <a:rPr sz="1800" b="0">
                <a:solidFill>
                  <a:srgbClr val="18232D"/>
                </a:solidFill>
                <a:latin typeface="Aptos"/>
              </a:rPr>
              <a:t>Call graphs, artifact inclusion, runtime, configuration, network, identity, and VEX answer different questions.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47888" y="1325880"/>
            <a:ext cx="3520440" cy="566928"/>
          </a:xfrm>
          <a:prstGeom prst="rect">
            <a:avLst/>
          </a:prstGeom>
          <a:solidFill>
            <a:srgbClr val="16A6A1"/>
          </a:solidFill>
          <a:ln>
            <a:noFill/>
          </a:ln>
        </p:spPr>
        <p:txBody>
          <a:bodyPr wrap="square" tIns="91440" bIns="91440" anchor="ctr">
            <a:norm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KEEP THE FINDING VISIBLE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47888" y="1920240"/>
            <a:ext cx="3520440" cy="35661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201168" rIns="201168" tIns="201168" bIns="201168" anchor="ctr">
            <a:normAutofit/>
          </a:bodyPr>
          <a:lstStyle/>
          <a:p>
            <a:pPr algn="l"/>
            <a:r>
              <a:rPr sz="1800" b="0">
                <a:solidFill>
                  <a:srgbClr val="18232D"/>
                </a:solidFill>
                <a:latin typeface="Aptos"/>
              </a:rPr>
              <a:t>A disposition explains the finding; it must not erase the raw observation.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56032"/>
            <a:ext cx="11155680" cy="50292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2600" b="1">
                <a:solidFill>
                  <a:srgbClr val="173B57"/>
                </a:solidFill>
                <a:latin typeface="Aptos"/>
              </a:rPr>
              <a:t>Concise decision procedure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877824"/>
            <a:ext cx="1051560" cy="54864"/>
          </a:xfrm>
          <a:prstGeom prst="rect">
            <a:avLst/>
          </a:prstGeom>
          <a:solidFill>
            <a:srgbClr val="16A6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235440" y="292608"/>
            <a:ext cx="2423160" cy="32004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r"/>
            <a:r>
              <a:rPr sz="900" b="1">
                <a:solidFill>
                  <a:srgbClr val="16A6A1"/>
                </a:solidFill>
                <a:latin typeface="Aptos"/>
              </a:rPr>
              <a:t>30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37960"/>
            <a:ext cx="11155680" cy="164592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800" b="0">
                <a:solidFill>
                  <a:srgbClr val="64727A"/>
                </a:solidFill>
                <a:latin typeface="Aptos"/>
              </a:rPr>
              <a:t>Managing “Unfixable” CVEs  •  approved evidence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371600"/>
            <a:ext cx="2617470" cy="1737360"/>
          </a:xfrm>
          <a:prstGeom prst="rect">
            <a:avLst/>
          </a:prstGeom>
          <a:solidFill>
            <a:srgbClr val="DDECEE"/>
          </a:solidFill>
          <a:ln>
            <a:noFill/>
          </a:ln>
        </p:spPr>
        <p:txBody>
          <a:bodyPr wrap="square" lIns="146304" rIns="146304" tIns="146304" bIns="146304" anchor="ctr">
            <a:normAutofit/>
          </a:bodyPr>
          <a:lstStyle/>
          <a:p>
            <a:pPr algn="ctr"/>
            <a:r>
              <a:rPr sz="1600" b="1">
                <a:solidFill>
                  <a:srgbClr val="18232D"/>
                </a:solidFill>
                <a:latin typeface="Aptos"/>
              </a:rPr>
              <a:t>01</a:t>
            </a:r>
            <a:br/>
            <a:r>
              <a:rPr sz="1600" b="1">
                <a:solidFill>
                  <a:srgbClr val="18232D"/>
                </a:solidFill>
                <a:latin typeface="Aptos"/>
              </a:rPr>
              <a:t>Wrong match? → false_positive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48990" y="1371600"/>
            <a:ext cx="2617470" cy="1737360"/>
          </a:xfrm>
          <a:prstGeom prst="rect">
            <a:avLst/>
          </a:prstGeom>
          <a:solidFill>
            <a:srgbClr val="F4E7C6"/>
          </a:solidFill>
          <a:ln>
            <a:noFill/>
          </a:ln>
        </p:spPr>
        <p:txBody>
          <a:bodyPr wrap="square" lIns="146304" rIns="146304" tIns="146304" bIns="146304" anchor="ctr">
            <a:normAutofit/>
          </a:bodyPr>
          <a:lstStyle/>
          <a:p>
            <a:pPr algn="ctr"/>
            <a:r>
              <a:rPr sz="1600" b="1">
                <a:solidFill>
                  <a:srgbClr val="18232D"/>
                </a:solidFill>
                <a:latin typeface="Aptos"/>
              </a:rPr>
              <a:t>02</a:t>
            </a:r>
            <a:br/>
            <a:r>
              <a:rPr sz="1600" b="1">
                <a:solidFill>
                  <a:srgbClr val="18232D"/>
                </a:solidFill>
                <a:latin typeface="Aptos"/>
              </a:rPr>
              <a:t>Conditions absent? → not_affected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03620" y="1371600"/>
            <a:ext cx="2617470" cy="1737360"/>
          </a:xfrm>
          <a:prstGeom prst="rect">
            <a:avLst/>
          </a:prstGeom>
          <a:solidFill>
            <a:srgbClr val="DDECEE"/>
          </a:solidFill>
          <a:ln>
            <a:noFill/>
          </a:ln>
        </p:spPr>
        <p:txBody>
          <a:bodyPr wrap="square" lIns="146304" rIns="146304" tIns="146304" bIns="146304" anchor="ctr">
            <a:normAutofit/>
          </a:bodyPr>
          <a:lstStyle/>
          <a:p>
            <a:pPr algn="ctr"/>
            <a:r>
              <a:rPr sz="1600" b="1">
                <a:solidFill>
                  <a:srgbClr val="18232D"/>
                </a:solidFill>
                <a:latin typeface="Aptos"/>
              </a:rPr>
              <a:t>03</a:t>
            </a:r>
            <a:br/>
            <a:r>
              <a:rPr sz="1600" b="1">
                <a:solidFill>
                  <a:srgbClr val="18232D"/>
                </a:solidFill>
                <a:latin typeface="Aptos"/>
              </a:rPr>
              <a:t>Can remove/disable? → avoid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858250" y="1371600"/>
            <a:ext cx="2617470" cy="1737360"/>
          </a:xfrm>
          <a:prstGeom prst="rect">
            <a:avLst/>
          </a:prstGeom>
          <a:solidFill>
            <a:srgbClr val="F4E7C6"/>
          </a:solidFill>
          <a:ln>
            <a:noFill/>
          </a:ln>
        </p:spPr>
        <p:txBody>
          <a:bodyPr wrap="square" lIns="146304" rIns="146304" tIns="146304" bIns="146304" anchor="ctr">
            <a:normAutofit/>
          </a:bodyPr>
          <a:lstStyle/>
          <a:p>
            <a:pPr algn="ctr"/>
            <a:r>
              <a:rPr sz="1600" b="1">
                <a:solidFill>
                  <a:srgbClr val="18232D"/>
                </a:solidFill>
                <a:latin typeface="Aptos"/>
              </a:rPr>
              <a:t>04</a:t>
            </a:r>
            <a:br/>
            <a:r>
              <a:rPr sz="1600" b="1">
                <a:solidFill>
                  <a:srgbClr val="18232D"/>
                </a:solidFill>
                <a:latin typeface="Aptos"/>
              </a:rPr>
              <a:t>Fix/mitigation? → implement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3520440"/>
            <a:ext cx="2617470" cy="1737360"/>
          </a:xfrm>
          <a:prstGeom prst="rect">
            <a:avLst/>
          </a:prstGeom>
          <a:solidFill>
            <a:srgbClr val="DDECEE"/>
          </a:solidFill>
          <a:ln>
            <a:noFill/>
          </a:ln>
        </p:spPr>
        <p:txBody>
          <a:bodyPr wrap="square" lIns="146304" rIns="146304" tIns="146304" bIns="146304" anchor="ctr">
            <a:normAutofit/>
          </a:bodyPr>
          <a:lstStyle/>
          <a:p>
            <a:pPr algn="ctr"/>
            <a:r>
              <a:rPr sz="1600" b="1">
                <a:solidFill>
                  <a:srgbClr val="18232D"/>
                </a:solidFill>
                <a:latin typeface="Aptos"/>
              </a:rPr>
              <a:t>05</a:t>
            </a:r>
            <a:br/>
            <a:r>
              <a:rPr sz="1600" b="1">
                <a:solidFill>
                  <a:srgbClr val="18232D"/>
                </a:solidFill>
                <a:latin typeface="Aptos"/>
              </a:rPr>
              <a:t>Mandatory deadline? → follow it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48990" y="3520440"/>
            <a:ext cx="2617470" cy="1737360"/>
          </a:xfrm>
          <a:prstGeom prst="rect">
            <a:avLst/>
          </a:prstGeom>
          <a:solidFill>
            <a:srgbClr val="F4E7C6"/>
          </a:solidFill>
          <a:ln>
            <a:noFill/>
          </a:ln>
        </p:spPr>
        <p:txBody>
          <a:bodyPr wrap="square" lIns="146304" rIns="146304" tIns="146304" bIns="146304" anchor="ctr">
            <a:normAutofit/>
          </a:bodyPr>
          <a:lstStyle/>
          <a:p>
            <a:pPr algn="ctr"/>
            <a:r>
              <a:rPr sz="1600" b="1">
                <a:solidFill>
                  <a:srgbClr val="18232D"/>
                </a:solidFill>
                <a:latin typeface="Aptos"/>
              </a:rPr>
              <a:t>06</a:t>
            </a:r>
            <a:br/>
            <a:r>
              <a:rPr sz="1600" b="1">
                <a:solidFill>
                  <a:srgbClr val="18232D"/>
                </a:solidFill>
                <a:latin typeface="Aptos"/>
              </a:rPr>
              <a:t>Controls sufficient? → mitigate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03620" y="3520440"/>
            <a:ext cx="2617470" cy="1737360"/>
          </a:xfrm>
          <a:prstGeom prst="rect">
            <a:avLst/>
          </a:prstGeom>
          <a:solidFill>
            <a:srgbClr val="DDECEE"/>
          </a:solidFill>
          <a:ln>
            <a:noFill/>
          </a:ln>
        </p:spPr>
        <p:txBody>
          <a:bodyPr wrap="square" lIns="146304" rIns="146304" tIns="146304" bIns="146304" anchor="ctr">
            <a:normAutofit/>
          </a:bodyPr>
          <a:lstStyle/>
          <a:p>
            <a:pPr algn="ctr"/>
            <a:r>
              <a:rPr sz="1600" b="1">
                <a:solidFill>
                  <a:srgbClr val="18232D"/>
                </a:solidFill>
                <a:latin typeface="Aptos"/>
              </a:rPr>
              <a:t>07</a:t>
            </a:r>
            <a:br/>
            <a:r>
              <a:rPr sz="1600" b="1">
                <a:solidFill>
                  <a:srgbClr val="18232D"/>
                </a:solidFill>
                <a:latin typeface="Aptos"/>
              </a:rPr>
              <a:t>Acceptance permitted? → authorize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58250" y="3520440"/>
            <a:ext cx="2617470" cy="1737360"/>
          </a:xfrm>
          <a:prstGeom prst="rect">
            <a:avLst/>
          </a:prstGeom>
          <a:solidFill>
            <a:srgbClr val="F4E7C6"/>
          </a:solidFill>
          <a:ln>
            <a:noFill/>
          </a:ln>
        </p:spPr>
        <p:txBody>
          <a:bodyPr wrap="square" lIns="146304" rIns="146304" tIns="146304" bIns="146304" anchor="ctr">
            <a:normAutofit/>
          </a:bodyPr>
          <a:lstStyle/>
          <a:p>
            <a:pPr algn="ctr"/>
            <a:r>
              <a:rPr sz="1600" b="1">
                <a:solidFill>
                  <a:srgbClr val="18232D"/>
                </a:solidFill>
                <a:latin typeface="Aptos"/>
              </a:rPr>
              <a:t>08</a:t>
            </a:r>
            <a:br/>
            <a:r>
              <a:rPr sz="1600" b="1">
                <a:solidFill>
                  <a:srgbClr val="18232D"/>
                </a:solidFill>
                <a:latin typeface="Aptos"/>
              </a:rPr>
              <a:t>Otherwise → isolate / replace / deny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56032"/>
            <a:ext cx="11155680" cy="50292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2600" b="1">
                <a:solidFill>
                  <a:srgbClr val="173B57"/>
                </a:solidFill>
                <a:latin typeface="Aptos"/>
              </a:rPr>
              <a:t>The trustworthy chain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877824"/>
            <a:ext cx="1051560" cy="54864"/>
          </a:xfrm>
          <a:prstGeom prst="rect">
            <a:avLst/>
          </a:prstGeom>
          <a:solidFill>
            <a:srgbClr val="16A6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235440" y="292608"/>
            <a:ext cx="2423160" cy="32004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r"/>
            <a:r>
              <a:rPr sz="900" b="1">
                <a:solidFill>
                  <a:srgbClr val="16A6A1"/>
                </a:solidFill>
                <a:latin typeface="Aptos"/>
              </a:rPr>
              <a:t>31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37960"/>
            <a:ext cx="11155680" cy="164592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800" b="0">
                <a:solidFill>
                  <a:srgbClr val="64727A"/>
                </a:solidFill>
                <a:latin typeface="Aptos"/>
              </a:rPr>
              <a:t>Managing “Unfixable” CVEs  •  approved evidence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1417320"/>
            <a:ext cx="10652760" cy="4297680"/>
          </a:xfrm>
          <a:prstGeom prst="rect">
            <a:avLst/>
          </a:prstGeom>
          <a:solidFill>
            <a:srgbClr val="EAF1F4"/>
          </a:solidFill>
          <a:ln>
            <a:noFill/>
          </a:ln>
        </p:spPr>
        <p:txBody>
          <a:bodyPr wrap="square" lIns="292608" rIns="292608" tIns="292608" bIns="292608" anchor="ctr">
            <a:normAutofit/>
          </a:bodyPr>
          <a:lstStyle/>
          <a:p>
            <a:pPr algn="l"/>
            <a:r>
              <a:rPr sz="2700" b="0">
                <a:solidFill>
                  <a:srgbClr val="18232D"/>
                </a:solidFill>
                <a:latin typeface="Aptos"/>
              </a:rPr>
              <a:t>finding → validated identity → affected conditions → deployment context → exploitability / threat / impact → response → tested residual risk → accountable approval → continuous review → verified closure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56032"/>
            <a:ext cx="11155680" cy="50292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2600" b="1">
                <a:solidFill>
                  <a:srgbClr val="173B57"/>
                </a:solidFill>
                <a:latin typeface="Aptos"/>
              </a:rPr>
              <a:t>Ownership makes the model work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877824"/>
            <a:ext cx="1051560" cy="54864"/>
          </a:xfrm>
          <a:prstGeom prst="rect">
            <a:avLst/>
          </a:prstGeom>
          <a:solidFill>
            <a:srgbClr val="16A6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235440" y="292608"/>
            <a:ext cx="2423160" cy="32004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r"/>
            <a:r>
              <a:rPr sz="900" b="1">
                <a:solidFill>
                  <a:srgbClr val="16A6A1"/>
                </a:solidFill>
                <a:latin typeface="Aptos"/>
              </a:rPr>
              <a:t>32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37960"/>
            <a:ext cx="11155680" cy="164592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800" b="0">
                <a:solidFill>
                  <a:srgbClr val="64727A"/>
                </a:solidFill>
                <a:latin typeface="Aptos"/>
              </a:rPr>
              <a:t>Managing “Unfixable” CVEs  •  approved evidence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352" y="1325880"/>
            <a:ext cx="3520440" cy="566928"/>
          </a:xfrm>
          <a:prstGeom prst="rect">
            <a:avLst/>
          </a:prstGeom>
          <a:solidFill>
            <a:srgbClr val="16A6A1"/>
          </a:solidFill>
          <a:ln>
            <a:noFill/>
          </a:ln>
        </p:spPr>
        <p:txBody>
          <a:bodyPr wrap="square" tIns="91440" bIns="91440" anchor="ctr">
            <a:norm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SECURITY ENGINEERING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0352" y="1920240"/>
            <a:ext cx="3520440" cy="35661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201168" rIns="201168" tIns="201168" bIns="201168" anchor="ctr">
            <a:normAutofit/>
          </a:bodyPr>
          <a:lstStyle/>
          <a:p>
            <a:pPr algn="l"/>
            <a:r>
              <a:rPr sz="1800" b="0">
                <a:solidFill>
                  <a:srgbClr val="18232D"/>
                </a:solidFill>
                <a:latin typeface="Aptos"/>
              </a:rPr>
              <a:t>Evidence quality and technical analysis.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89120" y="1325880"/>
            <a:ext cx="3520440" cy="566928"/>
          </a:xfrm>
          <a:prstGeom prst="rect">
            <a:avLst/>
          </a:prstGeom>
          <a:solidFill>
            <a:srgbClr val="16A6A1"/>
          </a:solidFill>
          <a:ln>
            <a:noFill/>
          </a:ln>
        </p:spPr>
        <p:txBody>
          <a:bodyPr wrap="square" tIns="91440" bIns="91440" anchor="ctr">
            <a:norm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PLATFORM + PRODUCT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0" y="1920240"/>
            <a:ext cx="3520440" cy="35661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201168" rIns="201168" tIns="201168" bIns="201168" anchor="ctr">
            <a:normAutofit/>
          </a:bodyPr>
          <a:lstStyle/>
          <a:p>
            <a:pPr algn="l"/>
            <a:r>
              <a:rPr sz="1800" b="0">
                <a:solidFill>
                  <a:srgbClr val="18232D"/>
                </a:solidFill>
                <a:latin typeface="Aptos"/>
              </a:rPr>
              <a:t>Removal, upgrades, rebuilds, and operational controls.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47888" y="1325880"/>
            <a:ext cx="3520440" cy="566928"/>
          </a:xfrm>
          <a:prstGeom prst="rect">
            <a:avLst/>
          </a:prstGeom>
          <a:solidFill>
            <a:srgbClr val="16A6A1"/>
          </a:solidFill>
          <a:ln>
            <a:noFill/>
          </a:ln>
        </p:spPr>
        <p:txBody>
          <a:bodyPr wrap="square" tIns="91440" bIns="91440" anchor="ctr">
            <a:norm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BUSINESS + GRC + AUDIT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47888" y="1920240"/>
            <a:ext cx="3520440" cy="35661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201168" rIns="201168" tIns="201168" bIns="201168" anchor="ctr">
            <a:normAutofit/>
          </a:bodyPr>
          <a:lstStyle/>
          <a:p>
            <a:pPr algn="l"/>
            <a:r>
              <a:rPr sz="1800" b="0">
                <a:solidFill>
                  <a:srgbClr val="18232D"/>
                </a:solidFill>
                <a:latin typeface="Aptos"/>
              </a:rPr>
              <a:t>Risk ownership, allowed paths, deadlines, reconciliation, and reconstructability.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56032"/>
            <a:ext cx="11155680" cy="50292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2600" b="1">
                <a:solidFill>
                  <a:srgbClr val="173B57"/>
                </a:solidFill>
                <a:latin typeface="Aptos"/>
              </a:rPr>
              <a:t>Sources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877824"/>
            <a:ext cx="1051560" cy="54864"/>
          </a:xfrm>
          <a:prstGeom prst="rect">
            <a:avLst/>
          </a:prstGeom>
          <a:solidFill>
            <a:srgbClr val="16A6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6537960"/>
            <a:ext cx="11155680" cy="164592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800" b="0">
                <a:solidFill>
                  <a:srgbClr val="64727A"/>
                </a:solidFill>
                <a:latin typeface="Aptos"/>
              </a:rPr>
              <a:t>Managing “Unfixable” CVEs  •  approved evidence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143000"/>
            <a:ext cx="5349240" cy="5166360"/>
          </a:xfrm>
          <a:prstGeom prst="rect">
            <a:avLst/>
          </a:prstGeom>
          <a:noFill/>
        </p:spPr>
        <p:txBody>
          <a:bodyPr wrap="square" lIns="73152" rIns="73152">
            <a:normAutofit/>
          </a:bodyPr>
          <a:lstStyle/>
          <a:p>
            <a:pPr>
              <a:spcAft>
                <a:spcPts val="500"/>
              </a:spcAft>
            </a:pPr>
            <a:r>
              <a:rPr sz="850">
                <a:solidFill>
                  <a:srgbClr val="18232D"/>
                </a:solidFill>
                <a:latin typeface="Aptos"/>
                <a:hlinkClick r:id="rId2"/>
              </a:rPr>
              <a:t>1. NIST SP 800-40 Rev. 4, Guide to Enterprise Patch Management Planning</a:t>
            </a:r>
            <a:br/>
            <a:r>
              <a:rPr sz="850">
                <a:solidFill>
                  <a:srgbClr val="18232D"/>
                </a:solidFill>
                <a:latin typeface="Aptos"/>
                <a:hlinkClick r:id="rId2"/>
              </a:rPr>
              <a:t>https://doi.org/10.6028/NIST.SP.800-40r4</a:t>
            </a:r>
          </a:p>
          <a:p>
            <a:pPr>
              <a:spcAft>
                <a:spcPts val="500"/>
              </a:spcAft>
            </a:pPr>
            <a:r>
              <a:rPr sz="850">
                <a:solidFill>
                  <a:srgbClr val="18232D"/>
                </a:solidFill>
                <a:latin typeface="Aptos"/>
                <a:hlinkClick r:id="rId3"/>
              </a:rPr>
              <a:t>2. NIST SP 800-37 Rev. 2, Risk Management Framework for Information Systems and Organizations</a:t>
            </a:r>
            <a:br/>
            <a:r>
              <a:rPr sz="850">
                <a:solidFill>
                  <a:srgbClr val="18232D"/>
                </a:solidFill>
                <a:latin typeface="Aptos"/>
                <a:hlinkClick r:id="rId3"/>
              </a:rPr>
              <a:t>https://doi.org/10.6028/NIST.SP.800-37r2</a:t>
            </a:r>
          </a:p>
          <a:p>
            <a:pPr>
              <a:spcAft>
                <a:spcPts val="500"/>
              </a:spcAft>
            </a:pPr>
            <a:r>
              <a:rPr sz="850">
                <a:solidFill>
                  <a:srgbClr val="18232D"/>
                </a:solidFill>
                <a:latin typeface="Aptos"/>
                <a:hlinkClick r:id="rId4"/>
              </a:rPr>
              <a:t>3. NIST CSRC, “compensating security control”</a:t>
            </a:r>
            <a:br/>
            <a:r>
              <a:rPr sz="850">
                <a:solidFill>
                  <a:srgbClr val="18232D"/>
                </a:solidFill>
                <a:latin typeface="Aptos"/>
                <a:hlinkClick r:id="rId4"/>
              </a:rPr>
              <a:t>https://csrc.nist.gov/glossary/term/compensating_security_control</a:t>
            </a:r>
          </a:p>
          <a:p>
            <a:pPr>
              <a:spcAft>
                <a:spcPts val="500"/>
              </a:spcAft>
            </a:pPr>
            <a:r>
              <a:rPr sz="850">
                <a:solidFill>
                  <a:srgbClr val="18232D"/>
                </a:solidFill>
                <a:latin typeface="Aptos"/>
                <a:hlinkClick r:id="rId5"/>
              </a:rPr>
              <a:t>4. NIST OSCAL, “Plan of Action and Milestones Model”</a:t>
            </a:r>
            <a:br/>
            <a:r>
              <a:rPr sz="850">
                <a:solidFill>
                  <a:srgbClr val="18232D"/>
                </a:solidFill>
                <a:latin typeface="Aptos"/>
                <a:hlinkClick r:id="rId5"/>
              </a:rPr>
              <a:t>https://pages.nist.gov/OSCAL/learn/concepts/layer/assessment/poam/</a:t>
            </a:r>
          </a:p>
          <a:p>
            <a:pPr>
              <a:spcAft>
                <a:spcPts val="500"/>
              </a:spcAft>
            </a:pPr>
            <a:r>
              <a:rPr sz="850">
                <a:solidFill>
                  <a:srgbClr val="18232D"/>
                </a:solidFill>
                <a:latin typeface="Aptos"/>
                <a:hlinkClick r:id="rId6"/>
              </a:rPr>
              <a:t>5. NIST OSCAL POA&amp;M JSON definitions</a:t>
            </a:r>
            <a:br/>
            <a:r>
              <a:rPr sz="850">
                <a:solidFill>
                  <a:srgbClr val="18232D"/>
                </a:solidFill>
                <a:latin typeface="Aptos"/>
                <a:hlinkClick r:id="rId6"/>
              </a:rPr>
              <a:t>https://pages.nist.gov/OSCAL-Reference/models/v1.2.0/plan-of-action-and-milestones/json-definitions/</a:t>
            </a:r>
          </a:p>
          <a:p>
            <a:pPr>
              <a:spcAft>
                <a:spcPts val="500"/>
              </a:spcAft>
            </a:pPr>
            <a:r>
              <a:rPr sz="850">
                <a:solidFill>
                  <a:srgbClr val="18232D"/>
                </a:solidFill>
                <a:latin typeface="Aptos"/>
                <a:hlinkClick r:id="rId7"/>
              </a:rPr>
              <a:t>6. FedRAMP, “Agency Plans of Action and Milestones”</a:t>
            </a:r>
            <a:br/>
            <a:r>
              <a:rPr sz="850">
                <a:solidFill>
                  <a:srgbClr val="18232D"/>
                </a:solidFill>
                <a:latin typeface="Aptos"/>
                <a:hlinkClick r:id="rId7"/>
              </a:rPr>
              <a:t>https://www.fedramp.gov/2026/agencies/use/ongoing/poams/</a:t>
            </a:r>
          </a:p>
          <a:p>
            <a:pPr>
              <a:spcAft>
                <a:spcPts val="500"/>
              </a:spcAft>
            </a:pPr>
            <a:r>
              <a:rPr sz="850">
                <a:solidFill>
                  <a:srgbClr val="18232D"/>
                </a:solidFill>
                <a:latin typeface="Aptos"/>
                <a:hlinkClick r:id="rId8"/>
              </a:rPr>
              <a:t>7. PCI SSC FAQ 1597</a:t>
            </a:r>
            <a:br/>
            <a:r>
              <a:rPr sz="850">
                <a:solidFill>
                  <a:srgbClr val="18232D"/>
                </a:solidFill>
                <a:latin typeface="Aptos"/>
                <a:hlinkClick r:id="rId8"/>
              </a:rPr>
              <a:t>https://www.pcisecuritystandards.org/faqs/1597/</a:t>
            </a:r>
          </a:p>
          <a:p>
            <a:pPr>
              <a:spcAft>
                <a:spcPts val="500"/>
              </a:spcAft>
            </a:pPr>
            <a:r>
              <a:rPr sz="850">
                <a:solidFill>
                  <a:srgbClr val="18232D"/>
                </a:solidFill>
                <a:latin typeface="Aptos"/>
                <a:hlinkClick r:id="rId9"/>
              </a:rPr>
              <a:t>8. PCI SSC, “Do all PCI DSS requirements apply to every system component?”</a:t>
            </a:r>
            <a:br/>
            <a:r>
              <a:rPr sz="850">
                <a:solidFill>
                  <a:srgbClr val="18232D"/>
                </a:solidFill>
                <a:latin typeface="Aptos"/>
                <a:hlinkClick r:id="rId9"/>
              </a:rPr>
              <a:t>https://www.pcisecuritystandards.org/faqs/do-all-pci-dss-requirements-apply-to-every-system-component/</a:t>
            </a:r>
          </a:p>
          <a:p>
            <a:pPr>
              <a:spcAft>
                <a:spcPts val="500"/>
              </a:spcAft>
            </a:pPr>
            <a:r>
              <a:rPr sz="850">
                <a:solidFill>
                  <a:srgbClr val="18232D"/>
                </a:solidFill>
                <a:latin typeface="Aptos"/>
                <a:hlinkClick r:id="rId10"/>
              </a:rPr>
              <a:t>9. PCI SSC, “PCI DSS v4.0: Compensating Controls vs Customized Approach”</a:t>
            </a:r>
            <a:br/>
            <a:r>
              <a:rPr sz="850">
                <a:solidFill>
                  <a:srgbClr val="18232D"/>
                </a:solidFill>
                <a:latin typeface="Aptos"/>
                <a:hlinkClick r:id="rId10"/>
              </a:rPr>
              <a:t>https://blog.pcisecuritystandards.org/pci-dss-v4-0-compensating-controls-vs-customized-approach</a:t>
            </a:r>
          </a:p>
          <a:p>
            <a:pPr>
              <a:spcAft>
                <a:spcPts val="500"/>
              </a:spcAft>
            </a:pPr>
            <a:r>
              <a:rPr sz="850">
                <a:solidFill>
                  <a:srgbClr val="18232D"/>
                </a:solidFill>
                <a:latin typeface="Aptos"/>
                <a:hlinkClick r:id="rId11"/>
              </a:rPr>
              <a:t>10. PCI DSS v4.0 SAQ D Merchant, Appendix B</a:t>
            </a:r>
            <a:br/>
            <a:r>
              <a:rPr sz="850">
                <a:solidFill>
                  <a:srgbClr val="18232D"/>
                </a:solidFill>
                <a:latin typeface="Aptos"/>
                <a:hlinkClick r:id="rId11"/>
              </a:rPr>
              <a:t>https://www.pcisecuritystandards.org/documents/PCI-DSS-v4-0-SAQ-D-Merchant.pdf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99632" y="1143000"/>
            <a:ext cx="5349240" cy="5166360"/>
          </a:xfrm>
          <a:prstGeom prst="rect">
            <a:avLst/>
          </a:prstGeom>
          <a:noFill/>
        </p:spPr>
        <p:txBody>
          <a:bodyPr wrap="square" lIns="73152" rIns="73152">
            <a:normAutofit/>
          </a:bodyPr>
          <a:lstStyle/>
          <a:p>
            <a:pPr>
              <a:spcAft>
                <a:spcPts val="500"/>
              </a:spcAft>
            </a:pPr>
            <a:r>
              <a:rPr sz="850">
                <a:solidFill>
                  <a:srgbClr val="18232D"/>
                </a:solidFill>
                <a:latin typeface="Aptos"/>
                <a:hlinkClick r:id="rId12"/>
              </a:rPr>
              <a:t>11. CISA Known Exploited Vulnerabilities Catalog</a:t>
            </a:r>
            <a:br/>
            <a:r>
              <a:rPr sz="850">
                <a:solidFill>
                  <a:srgbClr val="18232D"/>
                </a:solidFill>
                <a:latin typeface="Aptos"/>
                <a:hlinkClick r:id="rId12"/>
              </a:rPr>
              <a:t>https://www.cisa.gov/known-exploited-vulnerabilities-catalog</a:t>
            </a:r>
          </a:p>
          <a:p>
            <a:pPr>
              <a:spcAft>
                <a:spcPts val="500"/>
              </a:spcAft>
            </a:pPr>
            <a:r>
              <a:rPr sz="850">
                <a:solidFill>
                  <a:srgbClr val="18232D"/>
                </a:solidFill>
                <a:latin typeface="Aptos"/>
                <a:hlinkClick r:id="rId13"/>
              </a:rPr>
              <a:t>12. CISA, Minimum Requirements for Vulnerability Exploitability eXchange (VEX)</a:t>
            </a:r>
            <a:br/>
            <a:r>
              <a:rPr sz="850">
                <a:solidFill>
                  <a:srgbClr val="18232D"/>
                </a:solidFill>
                <a:latin typeface="Aptos"/>
                <a:hlinkClick r:id="rId13"/>
              </a:rPr>
              <a:t>https://www.cisa.gov/sites/default/files/2023-04/minimum-requirements-for-vex-508c.pdf</a:t>
            </a:r>
          </a:p>
          <a:p>
            <a:pPr>
              <a:spcAft>
                <a:spcPts val="500"/>
              </a:spcAft>
            </a:pPr>
            <a:r>
              <a:rPr sz="850">
                <a:solidFill>
                  <a:srgbClr val="18232D"/>
                </a:solidFill>
                <a:latin typeface="Aptos"/>
                <a:hlinkClick r:id="rId14"/>
              </a:rPr>
              <a:t>13. CISA SBOM Resources Library</a:t>
            </a:r>
            <a:br/>
            <a:r>
              <a:rPr sz="850">
                <a:solidFill>
                  <a:srgbClr val="18232D"/>
                </a:solidFill>
                <a:latin typeface="Aptos"/>
                <a:hlinkClick r:id="rId14"/>
              </a:rPr>
              <a:t>https://www.cisa.gov/topics/cyber-threats-and-advisories/sbom/sbomresourceslibrary</a:t>
            </a:r>
          </a:p>
          <a:p>
            <a:pPr>
              <a:spcAft>
                <a:spcPts val="500"/>
              </a:spcAft>
            </a:pPr>
            <a:r>
              <a:rPr sz="850">
                <a:solidFill>
                  <a:srgbClr val="18232D"/>
                </a:solidFill>
                <a:latin typeface="Aptos"/>
                <a:hlinkClick r:id="rId15"/>
              </a:rPr>
              <a:t>14. Snyk, “Reachability analysis”</a:t>
            </a:r>
            <a:br/>
            <a:r>
              <a:rPr sz="850">
                <a:solidFill>
                  <a:srgbClr val="18232D"/>
                </a:solidFill>
                <a:latin typeface="Aptos"/>
                <a:hlinkClick r:id="rId15"/>
              </a:rPr>
              <a:t>https://docs.snyk.io/manage-risk/prioritize-issues-for-fixing/reachability-analysis</a:t>
            </a:r>
          </a:p>
          <a:p>
            <a:pPr>
              <a:spcAft>
                <a:spcPts val="500"/>
              </a:spcAft>
            </a:pPr>
            <a:r>
              <a:rPr sz="850">
                <a:solidFill>
                  <a:srgbClr val="18232D"/>
                </a:solidFill>
                <a:latin typeface="Aptos"/>
                <a:hlinkClick r:id="rId16"/>
              </a:rPr>
              <a:t>15. Anchore Open Source, “Grype”</a:t>
            </a:r>
            <a:br/>
            <a:r>
              <a:rPr sz="850">
                <a:solidFill>
                  <a:srgbClr val="18232D"/>
                </a:solidFill>
                <a:latin typeface="Aptos"/>
                <a:hlinkClick r:id="rId16"/>
              </a:rPr>
              <a:t>https://oss.anchore.com/docs/architecture/grype/</a:t>
            </a:r>
          </a:p>
          <a:p>
            <a:pPr>
              <a:spcAft>
                <a:spcPts val="500"/>
              </a:spcAft>
            </a:pPr>
            <a:r>
              <a:rPr sz="850">
                <a:solidFill>
                  <a:srgbClr val="18232D"/>
                </a:solidFill>
                <a:latin typeface="Aptos"/>
                <a:hlinkClick r:id="rId17"/>
              </a:rPr>
              <a:t>16. Anchore Open Source, “Filter scan results”</a:t>
            </a:r>
            <a:br/>
            <a:r>
              <a:rPr sz="850">
                <a:solidFill>
                  <a:srgbClr val="18232D"/>
                </a:solidFill>
                <a:latin typeface="Aptos"/>
                <a:hlinkClick r:id="rId17"/>
              </a:rPr>
              <a:t>https://oss.anchore.com/docs/guides/vulnerability/filter-results/</a:t>
            </a:r>
          </a:p>
          <a:p>
            <a:pPr>
              <a:spcAft>
                <a:spcPts val="500"/>
              </a:spcAft>
            </a:pPr>
            <a:r>
              <a:rPr sz="850">
                <a:solidFill>
                  <a:srgbClr val="18232D"/>
                </a:solidFill>
                <a:latin typeface="Aptos"/>
                <a:hlinkClick r:id="rId18"/>
              </a:rPr>
              <a:t>17. FIRST, “The EPSS Model”</a:t>
            </a:r>
            <a:br/>
            <a:r>
              <a:rPr sz="850">
                <a:solidFill>
                  <a:srgbClr val="18232D"/>
                </a:solidFill>
                <a:latin typeface="Aptos"/>
                <a:hlinkClick r:id="rId18"/>
              </a:rPr>
              <a:t>https://www.first.org/epss/model</a:t>
            </a:r>
          </a:p>
          <a:p>
            <a:pPr>
              <a:spcAft>
                <a:spcPts val="500"/>
              </a:spcAft>
            </a:pPr>
            <a:r>
              <a:rPr sz="850">
                <a:solidFill>
                  <a:srgbClr val="18232D"/>
                </a:solidFill>
                <a:latin typeface="Aptos"/>
                <a:hlinkClick r:id="rId19"/>
              </a:rPr>
              <a:t>18. FIRST, “EPSS Frequently Asked Questions”</a:t>
            </a:r>
            <a:br/>
            <a:r>
              <a:rPr sz="850">
                <a:solidFill>
                  <a:srgbClr val="18232D"/>
                </a:solidFill>
                <a:latin typeface="Aptos"/>
                <a:hlinkClick r:id="rId19"/>
              </a:rPr>
              <a:t>https://www.first.org/epss/faq</a:t>
            </a:r>
          </a:p>
          <a:p>
            <a:pPr>
              <a:spcAft>
                <a:spcPts val="500"/>
              </a:spcAft>
            </a:pPr>
            <a:r>
              <a:rPr sz="850">
                <a:solidFill>
                  <a:srgbClr val="18232D"/>
                </a:solidFill>
                <a:latin typeface="Aptos"/>
                <a:hlinkClick r:id="rId20"/>
              </a:rPr>
              <a:t>19. Docker, “Building best practices”</a:t>
            </a:r>
            <a:br/>
            <a:r>
              <a:rPr sz="850">
                <a:solidFill>
                  <a:srgbClr val="18232D"/>
                </a:solidFill>
                <a:latin typeface="Aptos"/>
                <a:hlinkClick r:id="rId20"/>
              </a:rPr>
              <a:t>https://docs.docker.com/build/building/best-practices/</a:t>
            </a:r>
          </a:p>
          <a:p>
            <a:pPr>
              <a:spcAft>
                <a:spcPts val="500"/>
              </a:spcAft>
            </a:pPr>
            <a:r>
              <a:rPr sz="850">
                <a:solidFill>
                  <a:srgbClr val="18232D"/>
                </a:solidFill>
                <a:latin typeface="Aptos"/>
                <a:hlinkClick r:id="rId21"/>
              </a:rPr>
              <a:t>20. Docker, “Multi-stage builds”</a:t>
            </a:r>
            <a:br/>
            <a:r>
              <a:rPr sz="850">
                <a:solidFill>
                  <a:srgbClr val="18232D"/>
                </a:solidFill>
                <a:latin typeface="Aptos"/>
                <a:hlinkClick r:id="rId21"/>
              </a:rPr>
              <a:t>https://docs.docker.com/build/building/multi-stage/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345936"/>
            <a:ext cx="11825935" cy="23774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146658"/>
                </a:solidFill>
                <a:latin typeface="Arial"/>
                <a:hlinkClick r:id="rId22"/>
              </a:rPr>
              <a:t>Explore more questions at Ask Anything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56032"/>
            <a:ext cx="11155680" cy="50292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2600" b="1">
                <a:solidFill>
                  <a:srgbClr val="173B57"/>
                </a:solidFill>
                <a:latin typeface="Aptos"/>
              </a:rPr>
              <a:t>The defensible operating model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877824"/>
            <a:ext cx="1051560" cy="54864"/>
          </a:xfrm>
          <a:prstGeom prst="rect">
            <a:avLst/>
          </a:prstGeom>
          <a:solidFill>
            <a:srgbClr val="16A6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235440" y="292608"/>
            <a:ext cx="2423160" cy="32004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r"/>
            <a:r>
              <a:rPr sz="900" b="1">
                <a:solidFill>
                  <a:srgbClr val="16A6A1"/>
                </a:solidFill>
                <a:latin typeface="Aptos"/>
              </a:rPr>
              <a:t>04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37960"/>
            <a:ext cx="11155680" cy="164592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800" b="0">
                <a:solidFill>
                  <a:srgbClr val="64727A"/>
                </a:solidFill>
                <a:latin typeface="Aptos"/>
              </a:rPr>
              <a:t>Managing “Unfixable” CVEs  •  approved evidence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371600"/>
            <a:ext cx="3489960" cy="1737360"/>
          </a:xfrm>
          <a:prstGeom prst="rect">
            <a:avLst/>
          </a:prstGeom>
          <a:solidFill>
            <a:srgbClr val="DDECEE"/>
          </a:solidFill>
          <a:ln>
            <a:noFill/>
          </a:ln>
        </p:spPr>
        <p:txBody>
          <a:bodyPr wrap="square" lIns="146304" rIns="146304" tIns="146304" bIns="146304" anchor="ctr">
            <a:normAutofit/>
          </a:bodyPr>
          <a:lstStyle/>
          <a:p>
            <a:pPr algn="ctr"/>
            <a:r>
              <a:rPr sz="1600" b="1">
                <a:solidFill>
                  <a:srgbClr val="18232D"/>
                </a:solidFill>
                <a:latin typeface="Aptos"/>
              </a:rPr>
              <a:t>01</a:t>
            </a:r>
            <a:br/>
            <a:r>
              <a:rPr sz="1600" b="1">
                <a:solidFill>
                  <a:srgbClr val="18232D"/>
                </a:solidFill>
                <a:latin typeface="Aptos"/>
              </a:rPr>
              <a:t>Verify finding + obligation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67200" y="1371600"/>
            <a:ext cx="3489960" cy="1737360"/>
          </a:xfrm>
          <a:prstGeom prst="rect">
            <a:avLst/>
          </a:prstGeom>
          <a:solidFill>
            <a:srgbClr val="F4E7C6"/>
          </a:solidFill>
          <a:ln>
            <a:noFill/>
          </a:ln>
        </p:spPr>
        <p:txBody>
          <a:bodyPr wrap="square" lIns="146304" rIns="146304" tIns="146304" bIns="146304" anchor="ctr">
            <a:normAutofit/>
          </a:bodyPr>
          <a:lstStyle/>
          <a:p>
            <a:pPr algn="ctr"/>
            <a:r>
              <a:rPr sz="1600" b="1">
                <a:solidFill>
                  <a:srgbClr val="18232D"/>
                </a:solidFill>
                <a:latin typeface="Aptos"/>
              </a:rPr>
              <a:t>02</a:t>
            </a:r>
            <a:br/>
            <a:r>
              <a:rPr sz="1600" b="1">
                <a:solidFill>
                  <a:srgbClr val="18232D"/>
                </a:solidFill>
                <a:latin typeface="Aptos"/>
              </a:rPr>
              <a:t>Classify disposition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40040" y="1371600"/>
            <a:ext cx="3489960" cy="1737360"/>
          </a:xfrm>
          <a:prstGeom prst="rect">
            <a:avLst/>
          </a:prstGeom>
          <a:solidFill>
            <a:srgbClr val="DDECEE"/>
          </a:solidFill>
          <a:ln>
            <a:noFill/>
          </a:ln>
        </p:spPr>
        <p:txBody>
          <a:bodyPr wrap="square" lIns="146304" rIns="146304" tIns="146304" bIns="146304" anchor="ctr">
            <a:normAutofit/>
          </a:bodyPr>
          <a:lstStyle/>
          <a:p>
            <a:pPr algn="ctr"/>
            <a:r>
              <a:rPr sz="1600" b="1">
                <a:solidFill>
                  <a:srgbClr val="18232D"/>
                </a:solidFill>
                <a:latin typeface="Aptos"/>
              </a:rPr>
              <a:t>03</a:t>
            </a:r>
            <a:br/>
            <a:r>
              <a:rPr sz="1600" b="1">
                <a:solidFill>
                  <a:srgbClr val="18232D"/>
                </a:solidFill>
                <a:latin typeface="Aptos"/>
              </a:rPr>
              <a:t>Build exploitability + impact case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3520440"/>
            <a:ext cx="3489960" cy="1737360"/>
          </a:xfrm>
          <a:prstGeom prst="rect">
            <a:avLst/>
          </a:prstGeom>
          <a:solidFill>
            <a:srgbClr val="F4E7C6"/>
          </a:solidFill>
          <a:ln>
            <a:noFill/>
          </a:ln>
        </p:spPr>
        <p:txBody>
          <a:bodyPr wrap="square" lIns="146304" rIns="146304" tIns="146304" bIns="146304" anchor="ctr">
            <a:normAutofit/>
          </a:bodyPr>
          <a:lstStyle/>
          <a:p>
            <a:pPr algn="ctr"/>
            <a:r>
              <a:rPr sz="1600" b="1">
                <a:solidFill>
                  <a:srgbClr val="18232D"/>
                </a:solidFill>
                <a:latin typeface="Aptos"/>
              </a:rPr>
              <a:t>04</a:t>
            </a:r>
            <a:br/>
            <a:r>
              <a:rPr sz="1600" b="1">
                <a:solidFill>
                  <a:srgbClr val="18232D"/>
                </a:solidFill>
                <a:latin typeface="Aptos"/>
              </a:rPr>
              <a:t>Prefer removal / supported change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67200" y="3520440"/>
            <a:ext cx="3489960" cy="1737360"/>
          </a:xfrm>
          <a:prstGeom prst="rect">
            <a:avLst/>
          </a:prstGeom>
          <a:solidFill>
            <a:srgbClr val="DDECEE"/>
          </a:solidFill>
          <a:ln>
            <a:noFill/>
          </a:ln>
        </p:spPr>
        <p:txBody>
          <a:bodyPr wrap="square" lIns="146304" rIns="146304" tIns="146304" bIns="146304" anchor="ctr">
            <a:normAutofit/>
          </a:bodyPr>
          <a:lstStyle/>
          <a:p>
            <a:pPr algn="ctr"/>
            <a:r>
              <a:rPr sz="1600" b="1">
                <a:solidFill>
                  <a:srgbClr val="18232D"/>
                </a:solidFill>
                <a:latin typeface="Aptos"/>
              </a:rPr>
              <a:t>05</a:t>
            </a:r>
            <a:br/>
            <a:r>
              <a:rPr sz="1600" b="1">
                <a:solidFill>
                  <a:srgbClr val="18232D"/>
                </a:solidFill>
                <a:latin typeface="Aptos"/>
              </a:rPr>
              <a:t>Authorize residual risk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940040" y="3520440"/>
            <a:ext cx="3489960" cy="1737360"/>
          </a:xfrm>
          <a:prstGeom prst="rect">
            <a:avLst/>
          </a:prstGeom>
          <a:solidFill>
            <a:srgbClr val="F4E7C6"/>
          </a:solidFill>
          <a:ln>
            <a:noFill/>
          </a:ln>
        </p:spPr>
        <p:txBody>
          <a:bodyPr wrap="square" lIns="146304" rIns="146304" tIns="146304" bIns="146304" anchor="ctr">
            <a:normAutofit/>
          </a:bodyPr>
          <a:lstStyle/>
          <a:p>
            <a:pPr algn="ctr"/>
            <a:r>
              <a:rPr sz="1600" b="1">
                <a:solidFill>
                  <a:srgbClr val="18232D"/>
                </a:solidFill>
                <a:latin typeface="Aptos"/>
              </a:rPr>
              <a:t>06</a:t>
            </a:r>
            <a:br/>
            <a:r>
              <a:rPr sz="1600" b="1">
                <a:solidFill>
                  <a:srgbClr val="18232D"/>
                </a:solidFill>
                <a:latin typeface="Aptos"/>
              </a:rPr>
              <a:t>Continuously re-evaluate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56032"/>
            <a:ext cx="11155680" cy="50292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2600" b="1">
                <a:solidFill>
                  <a:srgbClr val="173B57"/>
                </a:solidFill>
                <a:latin typeface="Aptos"/>
              </a:rPr>
              <a:t>A scanner match is a starting point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877824"/>
            <a:ext cx="1051560" cy="54864"/>
          </a:xfrm>
          <a:prstGeom prst="rect">
            <a:avLst/>
          </a:prstGeom>
          <a:solidFill>
            <a:srgbClr val="16A6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235440" y="292608"/>
            <a:ext cx="2423160" cy="32004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r"/>
            <a:r>
              <a:rPr sz="900" b="1">
                <a:solidFill>
                  <a:srgbClr val="16A6A1"/>
                </a:solidFill>
                <a:latin typeface="Aptos"/>
              </a:rPr>
              <a:t>05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37960"/>
            <a:ext cx="11155680" cy="164592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800" b="0">
                <a:solidFill>
                  <a:srgbClr val="64727A"/>
                </a:solidFill>
                <a:latin typeface="Aptos"/>
              </a:rPr>
              <a:t>Managing “Unfixable” CVEs  •  approved evidence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234440"/>
            <a:ext cx="10698480" cy="4983480"/>
          </a:xfrm>
          <a:prstGeom prst="rect">
            <a:avLst/>
          </a:prstGeom>
          <a:noFill/>
        </p:spPr>
        <p:txBody>
          <a:bodyPr wrap="square" lIns="109728" rIns="109728">
            <a:normAutofit/>
          </a:bodyPr>
          <a:lstStyle/>
          <a:p>
            <a:pPr>
              <a:spcAft>
                <a:spcPts val="1200"/>
              </a:spcAft>
              <a:defRPr sz="2000">
                <a:solidFill>
                  <a:srgbClr val="18232D"/>
                </a:solidFill>
                <a:latin typeface="Aptos"/>
              </a:defRPr>
            </a:pPr>
            <a:r>
              <a:t>•  Component and version may be misidentified.</a:t>
            </a:r>
          </a:p>
          <a:p>
            <a:pPr>
              <a:spcAft>
                <a:spcPts val="1200"/>
              </a:spcAft>
              <a:defRPr sz="2000">
                <a:solidFill>
                  <a:srgbClr val="18232D"/>
                </a:solidFill>
                <a:latin typeface="Aptos"/>
              </a:defRPr>
            </a:pPr>
            <a:r>
              <a:t>•  The deployed artifact may differ from build/test scope.</a:t>
            </a:r>
          </a:p>
          <a:p>
            <a:pPr>
              <a:spcAft>
                <a:spcPts val="1200"/>
              </a:spcAft>
              <a:defRPr sz="2000">
                <a:solidFill>
                  <a:srgbClr val="18232D"/>
                </a:solidFill>
                <a:latin typeface="Aptos"/>
              </a:defRPr>
            </a:pPr>
            <a:r>
              <a:t>•  Affected functions, features, or configurations may be absent.</a:t>
            </a:r>
          </a:p>
          <a:p>
            <a:pPr>
              <a:spcAft>
                <a:spcPts val="1200"/>
              </a:spcAft>
              <a:defRPr sz="2000">
                <a:solidFill>
                  <a:srgbClr val="18232D"/>
                </a:solidFill>
                <a:latin typeface="Aptos"/>
              </a:defRPr>
            </a:pPr>
            <a:r>
              <a:t>•  Attacker access, privilege, and trust boundaries still matter.</a:t>
            </a:r>
          </a:p>
          <a:p>
            <a:pPr>
              <a:spcAft>
                <a:spcPts val="1200"/>
              </a:spcAft>
              <a:defRPr sz="2000">
                <a:solidFill>
                  <a:srgbClr val="18232D"/>
                </a:solidFill>
                <a:latin typeface="Aptos"/>
              </a:defRPr>
            </a:pPr>
            <a:r>
              <a:t>•  Threat intelligence, business impact, and governing requirements remain separate inputs.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56032"/>
            <a:ext cx="11155680" cy="50292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2600" b="1">
                <a:solidFill>
                  <a:srgbClr val="173B57"/>
                </a:solidFill>
                <a:latin typeface="Aptos"/>
              </a:rPr>
              <a:t>“Unfixable” is not a governance category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877824"/>
            <a:ext cx="1051560" cy="54864"/>
          </a:xfrm>
          <a:prstGeom prst="rect">
            <a:avLst/>
          </a:prstGeom>
          <a:solidFill>
            <a:srgbClr val="16A6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235440" y="292608"/>
            <a:ext cx="2423160" cy="32004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r"/>
            <a:r>
              <a:rPr sz="900" b="1">
                <a:solidFill>
                  <a:srgbClr val="16A6A1"/>
                </a:solidFill>
                <a:latin typeface="Aptos"/>
              </a:rPr>
              <a:t>06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37960"/>
            <a:ext cx="11155680" cy="164592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800" b="0">
                <a:solidFill>
                  <a:srgbClr val="64727A"/>
                </a:solidFill>
                <a:latin typeface="Aptos"/>
              </a:rPr>
              <a:t>Managing “Unfixable” CVEs  •  approved evidence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66928" y="1234440"/>
          <a:ext cx="11018520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600"/>
                <a:gridCol w="7360920"/>
              </a:tblGrid>
              <a:tr h="628650">
                <a:tc>
                  <a:txBody>
                    <a:bodyPr wrap="square" anchor="ctr"/>
                    <a:lstStyle/>
                    <a:p>
                      <a:pPr>
                        <a:defRPr sz="12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t>Technical state</a:t>
                      </a:r>
                    </a:p>
                  </a:txBody>
                  <a:tcPr marL="73152" marR="73152" marT="36576" marB="36576">
                    <a:solidFill>
                      <a:srgbClr val="173B57"/>
                    </a:solidFill>
                  </a:tcPr>
                </a:tc>
                <a:tc>
                  <a:txBody>
                    <a:bodyPr wrap="square" anchor="ctr"/>
                    <a:lstStyle/>
                    <a:p>
                      <a:pPr>
                        <a:defRPr sz="12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t>Governed next move</a:t>
                      </a:r>
                    </a:p>
                  </a:txBody>
                  <a:tcPr marL="73152" marR="73152" marT="36576" marB="36576">
                    <a:solidFill>
                      <a:srgbClr val="173B57"/>
                    </a:solidFill>
                  </a:tcPr>
                </a:tc>
              </a:tr>
              <a:tr h="628650">
                <a:tc>
                  <a:txBody>
                    <a:bodyPr wrap="square" anchor="ctr"/>
                    <a:lstStyle/>
                    <a:p>
                      <a:pPr>
                        <a:defRPr sz="1200" b="0">
                          <a:solidFill>
                            <a:srgbClr val="18232D"/>
                          </a:solidFill>
                          <a:latin typeface="Aptos"/>
                        </a:defRPr>
                      </a:pPr>
                      <a:r>
                        <a:t>No upstream fix</a:t>
                      </a:r>
                    </a:p>
                  </a:txBody>
                  <a:tcPr marL="73152" marR="73152" marT="36576" marB="36576">
                    <a:solidFill>
                      <a:srgbClr val="EAF1F4"/>
                    </a:solidFill>
                  </a:tcPr>
                </a:tc>
                <a:tc>
                  <a:txBody>
                    <a:bodyPr wrap="square" anchor="ctr"/>
                    <a:lstStyle/>
                    <a:p>
                      <a:pPr>
                        <a:defRPr sz="1200" b="0">
                          <a:solidFill>
                            <a:srgbClr val="18232D"/>
                          </a:solidFill>
                          <a:latin typeface="Aptos"/>
                        </a:defRPr>
                      </a:pPr>
                      <a:r>
                        <a:t>Remove, disable, isolate, monitor, or temporarily accept</a:t>
                      </a:r>
                    </a:p>
                  </a:txBody>
                  <a:tcPr marL="73152" marR="73152" marT="36576" marB="36576">
                    <a:solidFill>
                      <a:srgbClr val="EAF1F4"/>
                    </a:solidFill>
                  </a:tcPr>
                </a:tc>
              </a:tr>
              <a:tr h="628650">
                <a:tc>
                  <a:txBody>
                    <a:bodyPr wrap="square" anchor="ctr"/>
                    <a:lstStyle/>
                    <a:p>
                      <a:pPr>
                        <a:defRPr sz="1200" b="0">
                          <a:solidFill>
                            <a:srgbClr val="18232D"/>
                          </a:solidFill>
                          <a:latin typeface="Aptos"/>
                        </a:defRPr>
                      </a:pPr>
                      <a:r>
                        <a:t>End of life</a:t>
                      </a:r>
                    </a:p>
                  </a:txBody>
                  <a:tcPr marL="73152" marR="73152" marT="36576" marB="36576">
                    <a:solidFill>
                      <a:srgbClr val="FFFFFF"/>
                    </a:solidFill>
                  </a:tcPr>
                </a:tc>
                <a:tc>
                  <a:txBody>
                    <a:bodyPr wrap="square" anchor="ctr"/>
                    <a:lstStyle/>
                    <a:p>
                      <a:pPr>
                        <a:defRPr sz="1200" b="0">
                          <a:solidFill>
                            <a:srgbClr val="18232D"/>
                          </a:solidFill>
                          <a:latin typeface="Aptos"/>
                        </a:defRPr>
                      </a:pPr>
                      <a:r>
                        <a:t>Migrate, replace, isolate, or decommission</a:t>
                      </a:r>
                    </a:p>
                  </a:txBody>
                  <a:tcPr marL="73152" marR="73152" marT="36576" marB="36576">
                    <a:solidFill>
                      <a:srgbClr val="FFFFFF"/>
                    </a:solidFill>
                  </a:tcPr>
                </a:tc>
              </a:tr>
              <a:tr h="628650">
                <a:tc>
                  <a:txBody>
                    <a:bodyPr wrap="square" anchor="ctr"/>
                    <a:lstStyle/>
                    <a:p>
                      <a:pPr>
                        <a:defRPr sz="1200" b="0">
                          <a:solidFill>
                            <a:srgbClr val="18232D"/>
                          </a:solidFill>
                          <a:latin typeface="Aptos"/>
                        </a:defRPr>
                      </a:pPr>
                      <a:r>
                        <a:t>Fix incompatible</a:t>
                      </a:r>
                    </a:p>
                  </a:txBody>
                  <a:tcPr marL="73152" marR="73152" marT="36576" marB="36576">
                    <a:solidFill>
                      <a:srgbClr val="EAF1F4"/>
                    </a:solidFill>
                  </a:tcPr>
                </a:tc>
                <a:tc>
                  <a:txBody>
                    <a:bodyPr wrap="square" anchor="ctr"/>
                    <a:lstStyle/>
                    <a:p>
                      <a:pPr>
                        <a:defRPr sz="1200" b="0">
                          <a:solidFill>
                            <a:srgbClr val="18232D"/>
                          </a:solidFill>
                          <a:latin typeface="Aptos"/>
                        </a:defRPr>
                      </a:pPr>
                      <a:r>
                        <a:t>Engineer, isolate, or bound residual risk</a:t>
                      </a:r>
                    </a:p>
                  </a:txBody>
                  <a:tcPr marL="73152" marR="73152" marT="36576" marB="36576">
                    <a:solidFill>
                      <a:srgbClr val="EAF1F4"/>
                    </a:solidFill>
                  </a:tcPr>
                </a:tc>
              </a:tr>
              <a:tr h="628650">
                <a:tc>
                  <a:txBody>
                    <a:bodyPr wrap="square" anchor="ctr"/>
                    <a:lstStyle/>
                    <a:p>
                      <a:pPr>
                        <a:defRPr sz="1200" b="0">
                          <a:solidFill>
                            <a:srgbClr val="18232D"/>
                          </a:solidFill>
                          <a:latin typeface="Aptos"/>
                        </a:defRPr>
                      </a:pPr>
                      <a:r>
                        <a:t>Backport missed</a:t>
                      </a:r>
                    </a:p>
                  </a:txBody>
                  <a:tcPr marL="73152" marR="73152" marT="36576" marB="36576">
                    <a:solidFill>
                      <a:srgbClr val="FFFFFF"/>
                    </a:solidFill>
                  </a:tcPr>
                </a:tc>
                <a:tc>
                  <a:txBody>
                    <a:bodyPr wrap="square" anchor="ctr"/>
                    <a:lstStyle/>
                    <a:p>
                      <a:pPr>
                        <a:defRPr sz="1200" b="0">
                          <a:solidFill>
                            <a:srgbClr val="18232D"/>
                          </a:solidFill>
                          <a:latin typeface="Aptos"/>
                        </a:defRPr>
                      </a:pPr>
                      <a:r>
                        <a:t>Verify build; correct match or disposition</a:t>
                      </a:r>
                    </a:p>
                  </a:txBody>
                  <a:tcPr marL="73152" marR="73152" marT="36576" marB="36576">
                    <a:solidFill>
                      <a:srgbClr val="FFFFFF"/>
                    </a:solidFill>
                  </a:tcPr>
                </a:tc>
              </a:tr>
              <a:tr h="628650">
                <a:tc>
                  <a:txBody>
                    <a:bodyPr wrap="square" anchor="ctr"/>
                    <a:lstStyle/>
                    <a:p>
                      <a:pPr>
                        <a:defRPr sz="1200" b="0">
                          <a:solidFill>
                            <a:srgbClr val="18232D"/>
                          </a:solidFill>
                          <a:latin typeface="Aptos"/>
                        </a:defRPr>
                      </a:pPr>
                      <a:r>
                        <a:t>Code absent / conditions impossible</a:t>
                      </a:r>
                    </a:p>
                  </a:txBody>
                  <a:tcPr marL="73152" marR="73152" marT="36576" marB="36576">
                    <a:solidFill>
                      <a:srgbClr val="EAF1F4"/>
                    </a:solidFill>
                  </a:tcPr>
                </a:tc>
                <a:tc>
                  <a:txBody>
                    <a:bodyPr wrap="square" anchor="ctr"/>
                    <a:lstStyle/>
                    <a:p>
                      <a:pPr>
                        <a:defRPr sz="1200" b="0">
                          <a:solidFill>
                            <a:srgbClr val="18232D"/>
                          </a:solidFill>
                          <a:latin typeface="Aptos"/>
                        </a:defRPr>
                      </a:pPr>
                      <a:r>
                        <a:t>Evidence-backed not_affected</a:t>
                      </a:r>
                    </a:p>
                  </a:txBody>
                  <a:tcPr marL="73152" marR="73152" marT="36576" marB="36576">
                    <a:solidFill>
                      <a:srgbClr val="EAF1F4"/>
                    </a:solidFill>
                  </a:tcPr>
                </a:tc>
              </a:tr>
              <a:tr h="628650">
                <a:tc>
                  <a:txBody>
                    <a:bodyPr wrap="square" anchor="ctr"/>
                    <a:lstStyle/>
                    <a:p>
                      <a:pPr>
                        <a:defRPr sz="1200" b="0">
                          <a:solidFill>
                            <a:srgbClr val="18232D"/>
                          </a:solidFill>
                          <a:latin typeface="Aptos"/>
                        </a:defRPr>
                      </a:pPr>
                      <a:r>
                        <a:t>No path found</a:t>
                      </a:r>
                    </a:p>
                  </a:txBody>
                  <a:tcPr marL="73152" marR="73152" marT="36576" marB="36576">
                    <a:solidFill>
                      <a:srgbClr val="FFFFFF"/>
                    </a:solidFill>
                  </a:tcPr>
                </a:tc>
                <a:tc>
                  <a:txBody>
                    <a:bodyPr wrap="square" anchor="ctr"/>
                    <a:lstStyle/>
                    <a:p>
                      <a:pPr>
                        <a:defRPr sz="1200" b="0">
                          <a:solidFill>
                            <a:srgbClr val="18232D"/>
                          </a:solidFill>
                          <a:latin typeface="Aptos"/>
                        </a:defRPr>
                      </a:pPr>
                      <a:r>
                        <a:t>Prioritization evidence; define re-test triggers</a:t>
                      </a:r>
                    </a:p>
                  </a:txBody>
                  <a:tcPr marL="73152" marR="73152" marT="36576" marB="36576">
                    <a:solidFill>
                      <a:srgbClr val="FFFFFF"/>
                    </a:solidFill>
                  </a:tcPr>
                </a:tc>
              </a:tr>
              <a:tr h="628650">
                <a:tc>
                  <a:txBody>
                    <a:bodyPr wrap="square" anchor="ctr"/>
                    <a:lstStyle/>
                    <a:p>
                      <a:pPr>
                        <a:defRPr sz="1200" b="0">
                          <a:solidFill>
                            <a:srgbClr val="18232D"/>
                          </a:solidFill>
                          <a:latin typeface="Aptos"/>
                        </a:defRPr>
                      </a:pPr>
                      <a:r>
                        <a:t>Operationally deferred</a:t>
                      </a:r>
                    </a:p>
                  </a:txBody>
                  <a:tcPr marL="73152" marR="73152" marT="36576" marB="36576">
                    <a:solidFill>
                      <a:srgbClr val="EAF1F4"/>
                    </a:solidFill>
                  </a:tcPr>
                </a:tc>
                <a:tc>
                  <a:txBody>
                    <a:bodyPr wrap="square" anchor="ctr"/>
                    <a:lstStyle/>
                    <a:p>
                      <a:pPr>
                        <a:defRPr sz="1200" b="0">
                          <a:solidFill>
                            <a:srgbClr val="18232D"/>
                          </a:solidFill>
                          <a:latin typeface="Aptos"/>
                        </a:defRPr>
                      </a:pPr>
                      <a:r>
                        <a:t>Time-bounded remediation + interim controls</a:t>
                      </a:r>
                    </a:p>
                  </a:txBody>
                  <a:tcPr marL="73152" marR="73152" marT="36576" marB="36576">
                    <a:solidFill>
                      <a:srgbClr val="EAF1F4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56032"/>
            <a:ext cx="11155680" cy="50292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2600" b="1">
                <a:solidFill>
                  <a:srgbClr val="173B57"/>
                </a:solidFill>
                <a:latin typeface="Aptos"/>
              </a:rPr>
              <a:t>NIST: accountability plus continuous monitoring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877824"/>
            <a:ext cx="1051560" cy="54864"/>
          </a:xfrm>
          <a:prstGeom prst="rect">
            <a:avLst/>
          </a:prstGeom>
          <a:solidFill>
            <a:srgbClr val="16A6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235440" y="292608"/>
            <a:ext cx="2423160" cy="32004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r"/>
            <a:r>
              <a:rPr sz="900" b="1">
                <a:solidFill>
                  <a:srgbClr val="16A6A1"/>
                </a:solidFill>
                <a:latin typeface="Aptos"/>
              </a:rPr>
              <a:t>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37960"/>
            <a:ext cx="11155680" cy="164592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800" b="0">
                <a:solidFill>
                  <a:srgbClr val="64727A"/>
                </a:solidFill>
                <a:latin typeface="Aptos"/>
              </a:rPr>
              <a:t>Managing “Unfixable” CVEs  •  approved evidence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234440"/>
            <a:ext cx="10698480" cy="4983480"/>
          </a:xfrm>
          <a:prstGeom prst="rect">
            <a:avLst/>
          </a:prstGeom>
          <a:noFill/>
        </p:spPr>
        <p:txBody>
          <a:bodyPr wrap="square" lIns="109728" rIns="109728">
            <a:normAutofit/>
          </a:bodyPr>
          <a:lstStyle/>
          <a:p>
            <a:pPr>
              <a:spcAft>
                <a:spcPts val="1200"/>
              </a:spcAft>
              <a:defRPr sz="2000">
                <a:solidFill>
                  <a:srgbClr val="18232D"/>
                </a:solidFill>
                <a:latin typeface="Aptos"/>
              </a:defRPr>
            </a:pPr>
            <a:r>
              <a:t>•  RMF connects assessment, authorization, risk decisions, and monitoring.</a:t>
            </a:r>
          </a:p>
          <a:p>
            <a:pPr>
              <a:spcAft>
                <a:spcPts val="1200"/>
              </a:spcAft>
              <a:defRPr sz="2000">
                <a:solidFill>
                  <a:srgbClr val="18232D"/>
                </a:solidFill>
                <a:latin typeface="Aptos"/>
              </a:defRPr>
            </a:pPr>
            <a:r>
              <a:t>•  OSCAL represents risks, deviations, remediation items, status, and evidence.</a:t>
            </a:r>
          </a:p>
          <a:p>
            <a:pPr>
              <a:spcAft>
                <a:spcPts val="1200"/>
              </a:spcAft>
              <a:defRPr sz="2000">
                <a:solidFill>
                  <a:srgbClr val="18232D"/>
                </a:solidFill>
                <a:latin typeface="Aptos"/>
              </a:defRPr>
            </a:pPr>
            <a:r>
              <a:t>•  A POA&amp;M tracks weakness and corrective action; acceptance is a distinct response.</a:t>
            </a:r>
          </a:p>
          <a:p>
            <a:pPr>
              <a:spcAft>
                <a:spcPts val="1200"/>
              </a:spcAft>
              <a:defRPr sz="2000">
                <a:solidFill>
                  <a:srgbClr val="18232D"/>
                </a:solidFill>
                <a:latin typeface="Aptos"/>
              </a:defRPr>
            </a:pPr>
            <a:r>
              <a:t>•  Security supplies analysis; the designated risk owner owns the business consequence.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56032"/>
            <a:ext cx="11155680" cy="50292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2600" b="1">
                <a:solidFill>
                  <a:srgbClr val="173B57"/>
                </a:solidFill>
                <a:latin typeface="Aptos"/>
              </a:rPr>
              <a:t>A POA&amp;M is structured evidence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877824"/>
            <a:ext cx="1051560" cy="54864"/>
          </a:xfrm>
          <a:prstGeom prst="rect">
            <a:avLst/>
          </a:prstGeom>
          <a:solidFill>
            <a:srgbClr val="16A6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235440" y="292608"/>
            <a:ext cx="2423160" cy="32004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r"/>
            <a:r>
              <a:rPr sz="900" b="1">
                <a:solidFill>
                  <a:srgbClr val="16A6A1"/>
                </a:solidFill>
                <a:latin typeface="Aptos"/>
              </a:rPr>
              <a:t>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37960"/>
            <a:ext cx="11155680" cy="164592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800" b="0">
                <a:solidFill>
                  <a:srgbClr val="64727A"/>
                </a:solidFill>
                <a:latin typeface="Aptos"/>
              </a:rPr>
              <a:t>Managing “Unfixable” CVEs  •  approved evidence</a:t>
            </a:r>
          </a:p>
        </p:txBody>
      </p:sp>
      <p:pic>
        <p:nvPicPr>
          <p:cNvPr id="6" name="Picture 5" descr="poam-mode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6567" y="1143000"/>
            <a:ext cx="2218559" cy="4983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8368" y="6181344"/>
            <a:ext cx="10881360" cy="256032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900" b="0">
                <a:solidFill>
                  <a:srgbClr val="51616B"/>
                </a:solidFill>
                <a:latin typeface="Aptos"/>
                <a:hlinkClick r:id="rId3"/>
              </a:rPr>
              <a:t>Source: NIST OSCAL — Plan of Action and Milestones Model — https://pages.nist.gov/OSCAL/learn/concepts/layer/assessment/poam/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56032"/>
            <a:ext cx="11155680" cy="50292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2600" b="1">
                <a:solidFill>
                  <a:srgbClr val="173B57"/>
                </a:solidFill>
                <a:latin typeface="Aptos"/>
              </a:rPr>
              <a:t>POA&amp;M in the broader authorization stack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877824"/>
            <a:ext cx="1051560" cy="54864"/>
          </a:xfrm>
          <a:prstGeom prst="rect">
            <a:avLst/>
          </a:prstGeom>
          <a:solidFill>
            <a:srgbClr val="16A6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235440" y="292608"/>
            <a:ext cx="2423160" cy="320040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r"/>
            <a:r>
              <a:rPr sz="900" b="1">
                <a:solidFill>
                  <a:srgbClr val="16A6A1"/>
                </a:solidFill>
                <a:latin typeface="Aptos"/>
              </a:rPr>
              <a:t>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37960"/>
            <a:ext cx="11155680" cy="164592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800" b="0">
                <a:solidFill>
                  <a:srgbClr val="64727A"/>
                </a:solidFill>
                <a:latin typeface="Aptos"/>
              </a:rPr>
              <a:t>Managing “Unfixable” CVEs  •  approved evidence</a:t>
            </a:r>
          </a:p>
        </p:txBody>
      </p:sp>
      <p:pic>
        <p:nvPicPr>
          <p:cNvPr id="6" name="Picture 5" descr="OSCAL-stack-PO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087" y="1686134"/>
            <a:ext cx="9875520" cy="389721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8368" y="6181344"/>
            <a:ext cx="10881360" cy="256032"/>
          </a:xfrm>
          <a:prstGeom prst="rect">
            <a:avLst/>
          </a:prstGeom>
          <a:noFill/>
        </p:spPr>
        <p:txBody>
          <a:bodyPr wrap="square" tIns="91440" bIns="91440" anchor="ctr">
            <a:normAutofit/>
          </a:bodyPr>
          <a:lstStyle/>
          <a:p>
            <a:pPr algn="l"/>
            <a:r>
              <a:rPr sz="900" b="0">
                <a:solidFill>
                  <a:srgbClr val="51616B"/>
                </a:solidFill>
                <a:latin typeface="Aptos"/>
                <a:hlinkClick r:id="rId3"/>
              </a:rPr>
              <a:t>Source: NIST OSCAL — Plan of Action and Milestones Model — https://pages.nist.gov/OSCAL/learn/concepts/layer/assessment/poam/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AskAnything</dc:creator>
  <cp:keywords/>
  <dc:description>askanything-app.com</dc:description>
  <cp:lastModifiedBy>AskAnything</cp:lastModifiedBy>
  <cp:revision>1</cp:revision>
  <dcterms:created xsi:type="dcterms:W3CDTF">2013-01-27T09:14:16Z</dcterms:created>
  <dcterms:modified xsi:type="dcterms:W3CDTF">2013-01-27T09:15:58Z</dcterms:modified>
  <cp:category/>
</cp:coreProperties>
</file>