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notesMaster" Target="notesMasters/notesMaster1.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Metabase disclosed on Aug 6, 2026 that its own Cloud infrastructure was breached via an unauthenticated SQL injection in the password-reset API, now CVE-2026-72898. CISA independently confirmed active exploitation by adding it to the KEV catalog on Aug 11 with an Aug 14 deadline. Five independently operated companies have publicly confirmed data theft traced to this flaw within the same 48-hour window.</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These are vendor and researcher recommendations rather than confirmed IOCs from an observed intrusion, so treat them as hunting hypotheses. Downstream data-warehouse logs (Snowflake query history, Postgres pg_stat_statements, BigQuery audit logs) are a harder-to-tamper-with independent source of truth than Metabase's own logs. You can also passively version-fingerprint an instance via the unauthenticated /api/session/properties endpoint for your own asset inventory.</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Blocking the reset-password endpoint disables legitimate self-service password resets until you patch — an acceptable tradeoff Metabase itself recommends as a temporary workaround. CISA's required action explicitly invokes BOD 26-04's cloud-service guidance and states organizations should discontinue use of the product if mitigations are unavailable for the highest-risk exposure profile. These three steps are for teams that cannot patch immediately — patching remains the actual fix.</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sequence is drawn near-verbatim from the remediation sections of all three Aug 6 GitHub advisories. Rotating downstream database and warehouse credentials matters most, since credential theft is the entire point of the exploit chain. Metabase does not enable application-database field encryption by default, so setting MB_ENCRYPTION_SECRET_KEY closes a compounding cleartext-credential exposure (CVE-2026-72900).</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same architecture that makes Metabase powerful — a generic query-compilation layer spanning a dozen database engines — is what makes each new input-validation gap a full-severity vulnerability. Moving off the embedded H2 application database and enforcing least-privilege downstream credentials are long-standing best practices independent of this specific incident. Enforcing SSO removes the password-reset flow, and therefore this entire attack surface, as a login path altogether.</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Federal civilian agencies are separately bound by the KEV due date of Aug 14, 2026 and BOD 26-04's risk-based prioritization and forensic-triage guidance. Metabase's notification to victims like Framework came via direct outreach, so silence from Metabase does not definitively confirm your tenant was untouched. This incident is a concrete illustration of a structural risk in the BI tooling category, not just a one-off bug.</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Being explicit about what is not yet known matters as much as what is known for a defender deciding how much residual risk to carry. Public PoC code has existed since Aug 10, so it is very likely more organizations were or will be affected but have not yet disclosed or do not yet know. CISA's KEV entry currently lists ransomware campaign use as unknown — worth periodically re-checking the live feed.</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single highest-leverage action is patching to the Aug 11 hardening targets rather than stopping at the Aug 6 minimums, since that release also closes the upstream HoneySQL vulnerability. Patching alone does not remediate a prior compromise — any instance that had the vulnerable endpoint reachable should be treated as potentially compromised and run through the full post-upgrade checklist. Federal civilian agencies face an Aug 14, 2026 KEV deadline; everyone else should treat that same date as a practical target.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Full source table with all 27 references is in the underlying written report, cross-checked directly against GitHub's and CISA's machine-readable feeds.</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attack against Metabase's own Cloud infrastructure began Aug 2 and ran about four hours; several tenants report follow-on access the next day. Metabase patched all six affected branches on Aug 6, but CISA did not confirm active exploitation via KEV listing until Aug 11 — by which point public exploit code was already circulating. No single source has published a minute-by-minute timeline spanning all five victims; this is the best independently corroborated reconstruction.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not a simple missing-escape bug — it is type confusion: an internal HoneySQL feature meant for trusted, developer-written raw SQL became reachable from unauthenticated HTTP input because an intermediate merge step never validated that a field was the integer it was supposed to be. Wiz's and Bishop Fox's independent technical analyses both converge on this same root cause. The GitHub advisory itself confirms this framing, instructing admins to verify that undeclared fields are now rejected post-patch.</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GitHub advisory feed shows a dense cluster of critical Metabase vulnerabilities across 2026, many sharing a theme: attacker-influenced values reaching the SQL-compilation or JDBC driver layer without adequate checks. Metabase's own Aug 11 hardening advisory frames itself as closing the remaining places a saved question's value could reach the database as raw text — an admission the pattern is architecturally hard to fully close. A generic query layer spanning a dozen database engines makes every new input-validation gap a full-severity vulnerability rather than a narrow one.</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Metabase ships parallel OSS (0.x) and Enterprise (1.x) lines sharing the same vulnerability status. Versions below branch 58 are unaffected by these three CVEs. A second, broader hardening release on Aug 11 (GHSA-r495-55cx-fjh7) bumped the recommended fixed targets further and also patches an upstream HoneySQL CVE the same code path depends on. Defenders patching now should go straight to the Aug 11 targets rather than stopping at the Aug 6 minimums.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CVE-2026-72898 is the only one of the three currently listed in CISA's KEV catalog, meaning it is the only one with independently confirmed active exploitation. CVE-2026-72900's medium CVSS score understates its practical danger: on any instance without MB_ENCRYPTION_SECRET_KEY set — the default — the same read returns cleartext credentials for every connected database. All three were disclosed and patched simultaneously, so defenders should treat all three as urgent despite the KEV listing gap.</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Each disclosure is a first-party statement from the affected company, independently published and verifiable. Five independently operated companies confirming compromise via the same technique within the same 48-hour window is itself strong corroborating evidence of a real, broad campaign — not a single company's claim. Framework and Tally state payment/order and form-response data were not affected because they live in separate databases.</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Wiz's technical writeup published these exposure statistics, also repeated in press coverage such as CSO Online, but they are not independently reproduced by a second unrelated measurement source in the material reviewed. No public GreyNoise or Shadowserver report specifically quantifying scanning/exploitation volume for this CVE was found as of Aug 12, 2026 — an evidence gap, not evidence of absence. Public PoC exploit code has existed since Aug 10, materially raising the risk of copycat, opportunistic exploitation.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the single most concrete, vendor-confirmed detection signature available and should be the first thing every self-hosted operator checks in reverse-proxy or ingress logs. Because the attack requires no authentication, it appears in access logs before any Metabase-side audit log entry exists. Check nginx, ALB/ELB, Cloudflare, or whatever fronts your Metabase deployment for this exact 400-then-200 pairing.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hyperlink" Target="https://askanything-app.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822960" y="2148840"/>
            <a:ext cx="10515600" cy="1828800"/>
          </a:xfrm>
          <a:prstGeom prst="rect">
            <a:avLst/>
          </a:prstGeom>
          <a:noFill/>
        </p:spPr>
        <p:txBody>
          <a:bodyPr wrap="square">
            <a:normAutofit/>
          </a:bodyPr>
          <a:lstStyle/>
          <a:p>
            <a:pPr>
              <a:lnSpc>
                <a:spcPct val="105000"/>
              </a:lnSpc>
              <a:defRPr sz="4000" b="1">
                <a:solidFill>
                  <a:srgbClr val="FFFFFF"/>
                </a:solidFill>
                <a:latin typeface="Calibri"/>
              </a:defRPr>
            </a:pPr>
            <a:r>
              <a:t>Metabase's Unauthenticated SQL-Injection Zero-Day</a:t>
            </a:r>
          </a:p>
          <a:p>
            <a:pPr>
              <a:spcBef>
                <a:spcPts val="1400"/>
              </a:spcBef>
              <a:defRPr sz="2400" b="1">
                <a:solidFill>
                  <a:srgbClr val="1BA39C"/>
                </a:solidFill>
                <a:latin typeface="Calibri"/>
              </a:defRPr>
            </a:pPr>
            <a:r>
              <a:t>CVE-2026-72898 (CVSS 10.0)</a:t>
            </a:r>
          </a:p>
        </p:txBody>
      </p:sp>
      <p:sp>
        <p:nvSpPr>
          <p:cNvPr id="3" name="TextBox 2"/>
          <p:cNvSpPr txBox="1"/>
          <p:nvPr/>
        </p:nvSpPr>
        <p:spPr>
          <a:xfrm>
            <a:off x="822960" y="3977639"/>
            <a:ext cx="9875520" cy="731520"/>
          </a:xfrm>
          <a:prstGeom prst="rect">
            <a:avLst/>
          </a:prstGeom>
          <a:noFill/>
        </p:spPr>
        <p:txBody>
          <a:bodyPr wrap="square">
            <a:normAutofit/>
          </a:bodyPr>
          <a:lstStyle/>
          <a:p>
            <a:pPr>
              <a:lnSpc>
                <a:spcPct val="125000"/>
              </a:lnSpc>
              <a:defRPr sz="1500">
                <a:solidFill>
                  <a:srgbClr val="B9C7D1"/>
                </a:solidFill>
                <a:latin typeface="Calibri"/>
              </a:defRPr>
            </a:pPr>
            <a:r>
              <a:t>Root cause, confirmed in-the-wild impact across five organizations, and remediation guidance for defenders — a report for security engineers, responders, and platform teams.</a:t>
            </a:r>
          </a:p>
        </p:txBody>
      </p:sp>
      <p:sp>
        <p:nvSpPr>
          <p:cNvPr id="4" name="TextBox 3"/>
          <p:cNvSpPr txBox="1"/>
          <p:nvPr/>
        </p:nvSpPr>
        <p:spPr>
          <a:xfrm>
            <a:off x="822960" y="6035040"/>
            <a:ext cx="7315200" cy="365760"/>
          </a:xfrm>
          <a:prstGeom prst="rect">
            <a:avLst/>
          </a:prstGeom>
          <a:noFill/>
        </p:spPr>
        <p:txBody>
          <a:bodyPr wrap="square">
            <a:normAutofit/>
          </a:bodyPr>
          <a:lstStyle/>
          <a:p>
            <a:pPr>
              <a:defRPr sz="1100">
                <a:solidFill>
                  <a:srgbClr val="B9C7D1"/>
                </a:solidFill>
                <a:latin typeface="Calibri"/>
              </a:defRPr>
            </a:pPr>
            <a:r>
              <a:t>Created with AskAnything - askanything-app.com</a:t>
            </a:r>
          </a:p>
        </p:txBody>
      </p:sp>
      <p:sp>
        <p:nvSpPr>
          <p:cNvPr id="5" name="TextBox 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DETECTION</a:t>
            </a:r>
          </a:p>
          <a:p>
            <a:pPr>
              <a:lnSpc>
                <a:spcPct val="105000"/>
              </a:lnSpc>
              <a:spcBef>
                <a:spcPts val="600"/>
              </a:spcBef>
              <a:defRPr sz="2500" b="1">
                <a:solidFill>
                  <a:srgbClr val="0F2233"/>
                </a:solidFill>
                <a:latin typeface="Calibri"/>
              </a:defRPr>
            </a:pPr>
            <a:r>
              <a:t>A failed password reset immediately followed by a successful identity check is the fingerprint of compromise</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Rounded Rectangle 3"/>
          <p:cNvSpPr/>
          <p:nvPr/>
        </p:nvSpPr>
        <p:spPr>
          <a:xfrm>
            <a:off x="1097280" y="2103120"/>
            <a:ext cx="4754880" cy="173736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1</a:t>
            </a:r>
          </a:p>
          <a:p>
            <a:pPr algn="ctr">
              <a:spcBef>
                <a:spcPts val="400"/>
              </a:spcBef>
              <a:defRPr sz="1200">
                <a:solidFill>
                  <a:srgbClr val="1E2933"/>
                </a:solidFill>
                <a:latin typeface="Calibri"/>
              </a:defRPr>
            </a:pPr>
            <a:r>
              <a:t>POST /api/session/reset_password returns HTTP 400 (a normal-looking failed reset)</a:t>
            </a:r>
          </a:p>
        </p:txBody>
      </p:sp>
      <p:sp>
        <p:nvSpPr>
          <p:cNvPr id="5" name="Right Arrow 4"/>
          <p:cNvSpPr/>
          <p:nvPr/>
        </p:nvSpPr>
        <p:spPr>
          <a:xfrm>
            <a:off x="5852160" y="2862072"/>
            <a:ext cx="457200" cy="219456"/>
          </a:xfrm>
          <a:prstGeom prst="rightArrow">
            <a:avLst/>
          </a:prstGeom>
          <a:solidFill>
            <a:srgbClr val="B9C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6309360" y="2103120"/>
            <a:ext cx="4754880" cy="173736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2</a:t>
            </a:r>
          </a:p>
          <a:p>
            <a:pPr algn="ctr">
              <a:spcBef>
                <a:spcPts val="400"/>
              </a:spcBef>
              <a:defRPr sz="1200">
                <a:solidFill>
                  <a:srgbClr val="1E2933"/>
                </a:solidFill>
                <a:latin typeface="Calibri"/>
              </a:defRPr>
            </a:pPr>
            <a:r>
              <a:t>That 400 is immediately followed by GET /api/user/current returning HTTP 200</a:t>
            </a:r>
          </a:p>
        </p:txBody>
      </p:sp>
      <p:sp>
        <p:nvSpPr>
          <p:cNvPr id="7" name="Rounded Rectangle 6"/>
          <p:cNvSpPr/>
          <p:nvPr/>
        </p:nvSpPr>
        <p:spPr>
          <a:xfrm>
            <a:off x="1097280" y="4160520"/>
            <a:ext cx="9966960" cy="1417320"/>
          </a:xfrm>
          <a:prstGeom prst="roundRect">
            <a:avLst>
              <a:gd name="adj" fmla="val 8000"/>
            </a:avLst>
          </a:prstGeom>
          <a:solidFill>
            <a:srgbClr val="FFFFFF"/>
          </a:solidFill>
          <a:ln w="19050">
            <a:solidFill>
              <a:srgbClr val="D64550"/>
            </a:solidFill>
          </a:ln>
          <a:effectLst/>
        </p:spPr>
        <p:style>
          <a:lnRef idx="1">
            <a:schemeClr val="accent1"/>
          </a:lnRef>
          <a:fillRef idx="3">
            <a:schemeClr val="accent1"/>
          </a:fillRef>
          <a:effectRef idx="2">
            <a:schemeClr val="accent1"/>
          </a:effectRef>
          <a:fontRef idx="minor">
            <a:schemeClr val="lt1"/>
          </a:fontRef>
        </p:style>
        <p:txBody>
          <a:bodyPr rtlCol="0" anchor="ctr" wrap="square" lIns="228600" rIns="228600">
            <a:normAutofit/>
          </a:bodyPr>
          <a:lstStyle/>
          <a:p>
            <a:pPr algn="ctr">
              <a:lnSpc>
                <a:spcPct val="125000"/>
              </a:lnSpc>
              <a:defRPr sz="1300">
                <a:solidFill>
                  <a:srgbClr val="1E2933"/>
                </a:solidFill>
                <a:latin typeface="Calibri"/>
              </a:defRPr>
            </a:pPr>
            <a:r>
              <a:t>This pairing is diagnostic, not the 400 alone. A genuine failed reset should never be immediately followed by a successful authenticated “who am I” lookup — that sequence is the fingerprint of an injected session being accepted despite the outer call reporting failure.</a:t>
            </a:r>
          </a:p>
        </p:txBody>
      </p:sp>
      <p:sp>
        <p:nvSpPr>
          <p:cNvPr id="8" name="TextBox 7"/>
          <p:cNvSpPr txBox="1"/>
          <p:nvPr/>
        </p:nvSpPr>
        <p:spPr>
          <a:xfrm>
            <a:off x="548640" y="5806440"/>
            <a:ext cx="10789920" cy="320040"/>
          </a:xfrm>
          <a:prstGeom prst="rect">
            <a:avLst/>
          </a:prstGeom>
          <a:noFill/>
        </p:spPr>
        <p:txBody>
          <a:bodyPr wrap="square">
            <a:normAutofit/>
          </a:bodyPr>
          <a:lstStyle/>
          <a:p>
            <a:pPr>
              <a:defRPr sz="1050" i="1">
                <a:solidFill>
                  <a:srgbClr val="6B7D8A"/>
                </a:solidFill>
                <a:latin typeface="Calibri"/>
              </a:defRPr>
            </a:pPr>
            <a:r>
              <a:t>Source: Metabase security update, corroborated by The Hacker News, Security Affairs, and IONIX.</a:t>
            </a:r>
          </a:p>
        </p:txBody>
      </p:sp>
      <p:sp>
        <p:nvSpPr>
          <p:cNvPr id="9" name="TextBox 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DETECTION</a:t>
            </a:r>
          </a:p>
          <a:p>
            <a:pPr>
              <a:lnSpc>
                <a:spcPct val="105000"/>
              </a:lnSpc>
              <a:spcBef>
                <a:spcPts val="600"/>
              </a:spcBef>
              <a:defRPr sz="2700" b="1">
                <a:solidFill>
                  <a:srgbClr val="0F2233"/>
                </a:solidFill>
                <a:latin typeface="Calibri"/>
              </a:defRPr>
            </a:pPr>
            <a:r>
              <a:t>Five additional signals help confirm or rule out compromise beyond the core log pattern</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Oval 3"/>
          <p:cNvSpPr/>
          <p:nvPr/>
        </p:nvSpPr>
        <p:spPr>
          <a:xfrm>
            <a:off x="1280160" y="2286000"/>
            <a:ext cx="777240" cy="77724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2000" b="1">
                <a:solidFill>
                  <a:srgbClr val="FFFFFF"/>
                </a:solidFill>
                <a:latin typeface="Calibri"/>
              </a:defRPr>
            </a:pPr>
            <a:r>
              <a:t>1</a:t>
            </a:r>
          </a:p>
        </p:txBody>
      </p:sp>
      <p:sp>
        <p:nvSpPr>
          <p:cNvPr id="5" name="TextBox 4"/>
          <p:cNvSpPr txBox="1"/>
          <p:nvPr/>
        </p:nvSpPr>
        <p:spPr>
          <a:xfrm>
            <a:off x="640080" y="3191256"/>
            <a:ext cx="2057400" cy="1188720"/>
          </a:xfrm>
          <a:prstGeom prst="rect">
            <a:avLst/>
          </a:prstGeom>
          <a:noFill/>
        </p:spPr>
        <p:txBody>
          <a:bodyPr wrap="square">
            <a:normAutofit/>
          </a:bodyPr>
          <a:lstStyle/>
          <a:p>
            <a:pPr algn="ctr">
              <a:defRPr sz="1150">
                <a:solidFill>
                  <a:srgbClr val="1E2933"/>
                </a:solidFill>
                <a:latin typeface="Calibri"/>
              </a:defRPr>
            </a:pPr>
            <a:r>
              <a:t>Unexpected admin accounts or unexpected permission/email changes</a:t>
            </a:r>
          </a:p>
        </p:txBody>
      </p:sp>
      <p:sp>
        <p:nvSpPr>
          <p:cNvPr id="6" name="Oval 5"/>
          <p:cNvSpPr/>
          <p:nvPr/>
        </p:nvSpPr>
        <p:spPr>
          <a:xfrm>
            <a:off x="3520440" y="2286000"/>
            <a:ext cx="777240" cy="77724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2000" b="1">
                <a:solidFill>
                  <a:srgbClr val="FFFFFF"/>
                </a:solidFill>
                <a:latin typeface="Calibri"/>
              </a:defRPr>
            </a:pPr>
            <a:r>
              <a:t>2</a:t>
            </a:r>
          </a:p>
        </p:txBody>
      </p:sp>
      <p:sp>
        <p:nvSpPr>
          <p:cNvPr id="7" name="TextBox 6"/>
          <p:cNvSpPr txBox="1"/>
          <p:nvPr/>
        </p:nvSpPr>
        <p:spPr>
          <a:xfrm>
            <a:off x="2880360" y="3191256"/>
            <a:ext cx="2057400" cy="1188720"/>
          </a:xfrm>
          <a:prstGeom prst="rect">
            <a:avLst/>
          </a:prstGeom>
          <a:noFill/>
        </p:spPr>
        <p:txBody>
          <a:bodyPr wrap="square">
            <a:normAutofit/>
          </a:bodyPr>
          <a:lstStyle/>
          <a:p>
            <a:pPr algn="ctr">
              <a:defRPr sz="1150">
                <a:solidFill>
                  <a:srgbClr val="1E2933"/>
                </a:solidFill>
                <a:latin typeface="Calibri"/>
              </a:defRPr>
            </a:pPr>
            <a:r>
              <a:t>Unrecognized API keys in Metabase admin settings</a:t>
            </a:r>
          </a:p>
        </p:txBody>
      </p:sp>
      <p:sp>
        <p:nvSpPr>
          <p:cNvPr id="8" name="Oval 7"/>
          <p:cNvSpPr/>
          <p:nvPr/>
        </p:nvSpPr>
        <p:spPr>
          <a:xfrm>
            <a:off x="5760720" y="2286000"/>
            <a:ext cx="777240" cy="77724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2000" b="1">
                <a:solidFill>
                  <a:srgbClr val="FFFFFF"/>
                </a:solidFill>
                <a:latin typeface="Calibri"/>
              </a:defRPr>
            </a:pPr>
            <a:r>
              <a:t>3</a:t>
            </a:r>
          </a:p>
        </p:txBody>
      </p:sp>
      <p:sp>
        <p:nvSpPr>
          <p:cNvPr id="9" name="TextBox 8"/>
          <p:cNvSpPr txBox="1"/>
          <p:nvPr/>
        </p:nvSpPr>
        <p:spPr>
          <a:xfrm>
            <a:off x="5120640" y="3191256"/>
            <a:ext cx="2057400" cy="1188720"/>
          </a:xfrm>
          <a:prstGeom prst="rect">
            <a:avLst/>
          </a:prstGeom>
          <a:noFill/>
        </p:spPr>
        <p:txBody>
          <a:bodyPr wrap="square">
            <a:normAutofit/>
          </a:bodyPr>
          <a:lstStyle/>
          <a:p>
            <a:pPr algn="ctr">
              <a:defRPr sz="1150">
                <a:solidFill>
                  <a:srgbClr val="1E2933"/>
                </a:solidFill>
                <a:latin typeface="Calibri"/>
              </a:defRPr>
            </a:pPr>
            <a:r>
              <a:t>Anomalous query history against system tables or unfamiliar databases</a:t>
            </a:r>
          </a:p>
        </p:txBody>
      </p:sp>
      <p:sp>
        <p:nvSpPr>
          <p:cNvPr id="10" name="Oval 9"/>
          <p:cNvSpPr/>
          <p:nvPr/>
        </p:nvSpPr>
        <p:spPr>
          <a:xfrm>
            <a:off x="8001000" y="2286000"/>
            <a:ext cx="777240" cy="77724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2000" b="1">
                <a:solidFill>
                  <a:srgbClr val="FFFFFF"/>
                </a:solidFill>
                <a:latin typeface="Calibri"/>
              </a:defRPr>
            </a:pPr>
            <a:r>
              <a:t>4</a:t>
            </a:r>
          </a:p>
        </p:txBody>
      </p:sp>
      <p:sp>
        <p:nvSpPr>
          <p:cNvPr id="11" name="TextBox 10"/>
          <p:cNvSpPr txBox="1"/>
          <p:nvPr/>
        </p:nvSpPr>
        <p:spPr>
          <a:xfrm>
            <a:off x="7360920" y="3191256"/>
            <a:ext cx="2057400" cy="1188720"/>
          </a:xfrm>
          <a:prstGeom prst="rect">
            <a:avLst/>
          </a:prstGeom>
          <a:noFill/>
        </p:spPr>
        <p:txBody>
          <a:bodyPr wrap="square">
            <a:normAutofit/>
          </a:bodyPr>
          <a:lstStyle/>
          <a:p>
            <a:pPr algn="ctr">
              <a:defRPr sz="1150">
                <a:solidFill>
                  <a:srgbClr val="1E2933"/>
                </a:solidFill>
                <a:latin typeface="Calibri"/>
              </a:defRPr>
            </a:pPr>
            <a:r>
              <a:t>Downstream warehouse logs showing unusual activity from Metabase's service account</a:t>
            </a:r>
          </a:p>
        </p:txBody>
      </p:sp>
      <p:sp>
        <p:nvSpPr>
          <p:cNvPr id="12" name="Oval 11"/>
          <p:cNvSpPr/>
          <p:nvPr/>
        </p:nvSpPr>
        <p:spPr>
          <a:xfrm>
            <a:off x="10241280" y="2286000"/>
            <a:ext cx="777240" cy="77724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2000" b="1">
                <a:solidFill>
                  <a:srgbClr val="FFFFFF"/>
                </a:solidFill>
                <a:latin typeface="Calibri"/>
              </a:defRPr>
            </a:pPr>
            <a:r>
              <a:t>5</a:t>
            </a:r>
          </a:p>
        </p:txBody>
      </p:sp>
      <p:sp>
        <p:nvSpPr>
          <p:cNvPr id="13" name="TextBox 12"/>
          <p:cNvSpPr txBox="1"/>
          <p:nvPr/>
        </p:nvSpPr>
        <p:spPr>
          <a:xfrm>
            <a:off x="9601200" y="3191256"/>
            <a:ext cx="2057400" cy="1188720"/>
          </a:xfrm>
          <a:prstGeom prst="rect">
            <a:avLst/>
          </a:prstGeom>
          <a:noFill/>
        </p:spPr>
        <p:txBody>
          <a:bodyPr wrap="square">
            <a:normAutofit/>
          </a:bodyPr>
          <a:lstStyle/>
          <a:p>
            <a:pPr algn="ctr">
              <a:defRPr sz="1150">
                <a:solidFill>
                  <a:srgbClr val="1E2933"/>
                </a:solidFill>
                <a:latin typeface="Calibri"/>
              </a:defRPr>
            </a:pPr>
            <a:r>
              <a:t>Bulk export spikes from /api/download/ or /api/dataset/ endpoints</a:t>
            </a:r>
          </a:p>
        </p:txBody>
      </p:sp>
      <p:sp>
        <p:nvSpPr>
          <p:cNvPr id="14" name="TextBox 13"/>
          <p:cNvSpPr txBox="1"/>
          <p:nvPr/>
        </p:nvSpPr>
        <p:spPr>
          <a:xfrm>
            <a:off x="548640" y="5989320"/>
            <a:ext cx="10789920" cy="320040"/>
          </a:xfrm>
          <a:prstGeom prst="rect">
            <a:avLst/>
          </a:prstGeom>
          <a:noFill/>
        </p:spPr>
        <p:txBody>
          <a:bodyPr wrap="square">
            <a:normAutofit/>
          </a:bodyPr>
          <a:lstStyle/>
          <a:p>
            <a:pPr>
              <a:defRPr sz="1050" i="1">
                <a:solidFill>
                  <a:srgbClr val="6B7D8A"/>
                </a:solidFill>
                <a:latin typeface="Calibri"/>
              </a:defRPr>
            </a:pPr>
            <a:r>
              <a:t>Source: Bishop Fox; Security Arsenal detection guide; IONIX threat center; GHSA-vwf4-m7j8-wcjf remediation checklist.</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IMMEDIATE ACTIONS</a:t>
            </a:r>
          </a:p>
          <a:p>
            <a:pPr>
              <a:lnSpc>
                <a:spcPct val="105000"/>
              </a:lnSpc>
              <a:spcBef>
                <a:spcPts val="600"/>
              </a:spcBef>
              <a:defRPr sz="2400" b="1">
                <a:solidFill>
                  <a:srgbClr val="0F2233"/>
                </a:solidFill>
                <a:latin typeface="Calibri"/>
              </a:defRPr>
            </a:pPr>
            <a:r>
              <a:t>Block the endpoint, disable public sharing, and take the instance off the internet — before you even patch</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Rounded Rectangle 3"/>
          <p:cNvSpPr/>
          <p:nvPr/>
        </p:nvSpPr>
        <p:spPr>
          <a:xfrm>
            <a:off x="548640" y="2286000"/>
            <a:ext cx="3505200" cy="237744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1</a:t>
            </a:r>
          </a:p>
          <a:p>
            <a:pPr algn="ctr">
              <a:spcBef>
                <a:spcPts val="400"/>
              </a:spcBef>
              <a:defRPr sz="1200">
                <a:solidFill>
                  <a:srgbClr val="1E2933"/>
                </a:solidFill>
                <a:latin typeface="Calibri"/>
              </a:defRPr>
            </a:pPr>
            <a:r>
              <a:t>Block or restrict /api/session/reset_password at the reverse-proxy or WAF layer (Metabase's own sanctioned workaround)</a:t>
            </a:r>
          </a:p>
        </p:txBody>
      </p:sp>
      <p:sp>
        <p:nvSpPr>
          <p:cNvPr id="5" name="Right Arrow 4"/>
          <p:cNvSpPr/>
          <p:nvPr/>
        </p:nvSpPr>
        <p:spPr>
          <a:xfrm>
            <a:off x="4053840" y="3364992"/>
            <a:ext cx="274320" cy="219456"/>
          </a:xfrm>
          <a:prstGeom prst="rightArrow">
            <a:avLst/>
          </a:prstGeom>
          <a:solidFill>
            <a:srgbClr val="B9C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4328160" y="2286000"/>
            <a:ext cx="3505200" cy="237744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2</a:t>
            </a:r>
          </a:p>
          <a:p>
            <a:pPr algn="ctr">
              <a:spcBef>
                <a:spcPts val="400"/>
              </a:spcBef>
              <a:defRPr sz="1200">
                <a:solidFill>
                  <a:srgbClr val="1E2933"/>
                </a:solidFill>
                <a:latin typeface="Calibri"/>
              </a:defRPr>
            </a:pPr>
            <a:r>
              <a:t>Disable public dashboard sharing, or unpublish any links exposing a field-filter parameter (covers CVE-2026-72899)</a:t>
            </a:r>
          </a:p>
        </p:txBody>
      </p:sp>
      <p:sp>
        <p:nvSpPr>
          <p:cNvPr id="7" name="Right Arrow 6"/>
          <p:cNvSpPr/>
          <p:nvPr/>
        </p:nvSpPr>
        <p:spPr>
          <a:xfrm>
            <a:off x="7833360" y="3364992"/>
            <a:ext cx="274320" cy="219456"/>
          </a:xfrm>
          <a:prstGeom prst="rightArrow">
            <a:avLst/>
          </a:prstGeom>
          <a:solidFill>
            <a:srgbClr val="B9C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8107680" y="2286000"/>
            <a:ext cx="3505200" cy="237744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3</a:t>
            </a:r>
          </a:p>
          <a:p>
            <a:pPr algn="ctr">
              <a:spcBef>
                <a:spcPts val="400"/>
              </a:spcBef>
              <a:defRPr sz="1200">
                <a:solidFill>
                  <a:srgbClr val="1E2933"/>
                </a:solidFill>
                <a:latin typeface="Calibri"/>
              </a:defRPr>
            </a:pPr>
            <a:r>
              <a:t>Take the instance off the open internet: VPN, ZTNA, or at minimum an IP allowlist in front of the admin UI and API</a:t>
            </a:r>
          </a:p>
        </p:txBody>
      </p:sp>
      <p:sp>
        <p:nvSpPr>
          <p:cNvPr id="9" name="TextBox 8"/>
          <p:cNvSpPr txBox="1"/>
          <p:nvPr/>
        </p:nvSpPr>
        <p:spPr>
          <a:xfrm>
            <a:off x="548640" y="5212080"/>
            <a:ext cx="10789920" cy="320040"/>
          </a:xfrm>
          <a:prstGeom prst="rect">
            <a:avLst/>
          </a:prstGeom>
          <a:noFill/>
        </p:spPr>
        <p:txBody>
          <a:bodyPr wrap="square">
            <a:normAutofit/>
          </a:bodyPr>
          <a:lstStyle/>
          <a:p>
            <a:pPr>
              <a:defRPr sz="1050" i="1">
                <a:solidFill>
                  <a:srgbClr val="6B7D8A"/>
                </a:solidFill>
                <a:latin typeface="Calibri"/>
              </a:defRPr>
            </a:pPr>
            <a:r>
              <a:t>Source: GHSA-vwf4-m7j8-wcjf; GHSA-r8h2-qpfx-mx59; Security Arsenal; CISA KEV required-action field (BOD 26-04).</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REMEDIATION</a:t>
            </a:r>
          </a:p>
          <a:p>
            <a:pPr>
              <a:lnSpc>
                <a:spcPct val="105000"/>
              </a:lnSpc>
              <a:spcBef>
                <a:spcPts val="600"/>
              </a:spcBef>
              <a:defRPr sz="3000" b="1">
                <a:solidFill>
                  <a:srgbClr val="0F2233"/>
                </a:solidFill>
                <a:latin typeface="Calibri"/>
              </a:defRPr>
            </a:pPr>
            <a:r>
              <a:t>Patching closes the door — it does not undo access already taken</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Oval 3"/>
          <p:cNvSpPr/>
          <p:nvPr/>
        </p:nvSpPr>
        <p:spPr>
          <a:xfrm>
            <a:off x="548640" y="196596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1</a:t>
            </a:r>
          </a:p>
        </p:txBody>
      </p:sp>
      <p:sp>
        <p:nvSpPr>
          <p:cNvPr id="5" name="TextBox 4"/>
          <p:cNvSpPr txBox="1"/>
          <p:nvPr/>
        </p:nvSpPr>
        <p:spPr>
          <a:xfrm>
            <a:off x="987552" y="1911096"/>
            <a:ext cx="4937760" cy="1005840"/>
          </a:xfrm>
          <a:prstGeom prst="rect">
            <a:avLst/>
          </a:prstGeom>
          <a:noFill/>
        </p:spPr>
        <p:txBody>
          <a:bodyPr wrap="square">
            <a:normAutofit/>
          </a:bodyPr>
          <a:lstStyle/>
          <a:p>
            <a:pPr>
              <a:defRPr sz="1200">
                <a:solidFill>
                  <a:srgbClr val="1E2933"/>
                </a:solidFill>
                <a:latin typeface="Calibri"/>
              </a:defRPr>
            </a:pPr>
            <a:r>
              <a:t>Revoke all active sessions by clearing the core_session table in the application database</a:t>
            </a:r>
          </a:p>
        </p:txBody>
      </p:sp>
      <p:sp>
        <p:nvSpPr>
          <p:cNvPr id="6" name="Oval 5"/>
          <p:cNvSpPr/>
          <p:nvPr/>
        </p:nvSpPr>
        <p:spPr>
          <a:xfrm>
            <a:off x="548640" y="297180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2</a:t>
            </a:r>
          </a:p>
        </p:txBody>
      </p:sp>
      <p:sp>
        <p:nvSpPr>
          <p:cNvPr id="7" name="TextBox 6"/>
          <p:cNvSpPr txBox="1"/>
          <p:nvPr/>
        </p:nvSpPr>
        <p:spPr>
          <a:xfrm>
            <a:off x="987552" y="2916936"/>
            <a:ext cx="4937760" cy="1005840"/>
          </a:xfrm>
          <a:prstGeom prst="rect">
            <a:avLst/>
          </a:prstGeom>
          <a:noFill/>
        </p:spPr>
        <p:txBody>
          <a:bodyPr wrap="square">
            <a:normAutofit/>
          </a:bodyPr>
          <a:lstStyle/>
          <a:p>
            <a:pPr>
              <a:defRPr sz="1200">
                <a:solidFill>
                  <a:srgbClr val="1E2933"/>
                </a:solidFill>
                <a:latin typeface="Calibri"/>
              </a:defRPr>
            </a:pPr>
            <a:r>
              <a:t>Review and delete unrecognized API keys</a:t>
            </a:r>
          </a:p>
        </p:txBody>
      </p:sp>
      <p:sp>
        <p:nvSpPr>
          <p:cNvPr id="8" name="Oval 7"/>
          <p:cNvSpPr/>
          <p:nvPr/>
        </p:nvSpPr>
        <p:spPr>
          <a:xfrm>
            <a:off x="548640" y="397764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3</a:t>
            </a:r>
          </a:p>
        </p:txBody>
      </p:sp>
      <p:sp>
        <p:nvSpPr>
          <p:cNvPr id="9" name="TextBox 8"/>
          <p:cNvSpPr txBox="1"/>
          <p:nvPr/>
        </p:nvSpPr>
        <p:spPr>
          <a:xfrm>
            <a:off x="987552" y="3922776"/>
            <a:ext cx="4937760" cy="1005840"/>
          </a:xfrm>
          <a:prstGeom prst="rect">
            <a:avLst/>
          </a:prstGeom>
          <a:noFill/>
        </p:spPr>
        <p:txBody>
          <a:bodyPr wrap="square">
            <a:normAutofit/>
          </a:bodyPr>
          <a:lstStyle/>
          <a:p>
            <a:pPr>
              <a:defRPr sz="1200">
                <a:solidFill>
                  <a:srgbClr val="1E2933"/>
                </a:solidFill>
                <a:latin typeface="Calibri"/>
              </a:defRPr>
            </a:pPr>
            <a:r>
              <a:t>Audit administrator accounts for unexpected creation, email change, or permission escalation</a:t>
            </a:r>
          </a:p>
        </p:txBody>
      </p:sp>
      <p:sp>
        <p:nvSpPr>
          <p:cNvPr id="10" name="Oval 9"/>
          <p:cNvSpPr/>
          <p:nvPr/>
        </p:nvSpPr>
        <p:spPr>
          <a:xfrm>
            <a:off x="548640" y="498348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4</a:t>
            </a:r>
          </a:p>
        </p:txBody>
      </p:sp>
      <p:sp>
        <p:nvSpPr>
          <p:cNvPr id="11" name="TextBox 10"/>
          <p:cNvSpPr txBox="1"/>
          <p:nvPr/>
        </p:nvSpPr>
        <p:spPr>
          <a:xfrm>
            <a:off x="987552" y="4928616"/>
            <a:ext cx="4937760" cy="1005840"/>
          </a:xfrm>
          <a:prstGeom prst="rect">
            <a:avLst/>
          </a:prstGeom>
          <a:noFill/>
        </p:spPr>
        <p:txBody>
          <a:bodyPr wrap="square">
            <a:normAutofit/>
          </a:bodyPr>
          <a:lstStyle/>
          <a:p>
            <a:pPr>
              <a:defRPr sz="1200">
                <a:solidFill>
                  <a:srgbClr val="1E2933"/>
                </a:solidFill>
                <a:latin typeface="Calibri"/>
              </a:defRPr>
            </a:pPr>
            <a:r>
              <a:t>Rotate credentials for every connected database and data warehouse — the step that matters most</a:t>
            </a:r>
          </a:p>
        </p:txBody>
      </p:sp>
      <p:sp>
        <p:nvSpPr>
          <p:cNvPr id="12" name="Oval 11"/>
          <p:cNvSpPr/>
          <p:nvPr/>
        </p:nvSpPr>
        <p:spPr>
          <a:xfrm>
            <a:off x="6080760" y="196596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5</a:t>
            </a:r>
          </a:p>
        </p:txBody>
      </p:sp>
      <p:sp>
        <p:nvSpPr>
          <p:cNvPr id="13" name="TextBox 12"/>
          <p:cNvSpPr txBox="1"/>
          <p:nvPr/>
        </p:nvSpPr>
        <p:spPr>
          <a:xfrm>
            <a:off x="6519672" y="1911096"/>
            <a:ext cx="4937760" cy="1005840"/>
          </a:xfrm>
          <a:prstGeom prst="rect">
            <a:avLst/>
          </a:prstGeom>
          <a:noFill/>
        </p:spPr>
        <p:txBody>
          <a:bodyPr wrap="square">
            <a:normAutofit/>
          </a:bodyPr>
          <a:lstStyle/>
          <a:p>
            <a:pPr>
              <a:defRPr sz="1200">
                <a:solidFill>
                  <a:srgbClr val="1E2933"/>
                </a:solidFill>
                <a:latin typeface="Calibri"/>
              </a:defRPr>
            </a:pPr>
            <a:r>
              <a:t>Set MB_ENCRYPTION_SECRET_KEY if not already set, closing the cleartext-credential exposure</a:t>
            </a:r>
          </a:p>
        </p:txBody>
      </p:sp>
      <p:sp>
        <p:nvSpPr>
          <p:cNvPr id="14" name="Oval 13"/>
          <p:cNvSpPr/>
          <p:nvPr/>
        </p:nvSpPr>
        <p:spPr>
          <a:xfrm>
            <a:off x="6080760" y="297180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6</a:t>
            </a:r>
          </a:p>
        </p:txBody>
      </p:sp>
      <p:sp>
        <p:nvSpPr>
          <p:cNvPr id="15" name="TextBox 14"/>
          <p:cNvSpPr txBox="1"/>
          <p:nvPr/>
        </p:nvSpPr>
        <p:spPr>
          <a:xfrm>
            <a:off x="6519672" y="2916936"/>
            <a:ext cx="4937760" cy="1005840"/>
          </a:xfrm>
          <a:prstGeom prst="rect">
            <a:avLst/>
          </a:prstGeom>
          <a:noFill/>
        </p:spPr>
        <p:txBody>
          <a:bodyPr wrap="square">
            <a:normAutofit/>
          </a:bodyPr>
          <a:lstStyle/>
          <a:p>
            <a:pPr>
              <a:defRPr sz="1200">
                <a:solidFill>
                  <a:srgbClr val="1E2933"/>
                </a:solidFill>
                <a:latin typeface="Calibri"/>
              </a:defRPr>
            </a:pPr>
            <a:r>
              <a:t>Review downstream warehouse and database logs for unauthorized access from Metabase's service account</a:t>
            </a:r>
          </a:p>
        </p:txBody>
      </p:sp>
      <p:sp>
        <p:nvSpPr>
          <p:cNvPr id="16" name="Oval 15"/>
          <p:cNvSpPr/>
          <p:nvPr/>
        </p:nvSpPr>
        <p:spPr>
          <a:xfrm>
            <a:off x="6080760" y="397764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7</a:t>
            </a:r>
          </a:p>
        </p:txBody>
      </p:sp>
      <p:sp>
        <p:nvSpPr>
          <p:cNvPr id="17" name="TextBox 16"/>
          <p:cNvSpPr txBox="1"/>
          <p:nvPr/>
        </p:nvSpPr>
        <p:spPr>
          <a:xfrm>
            <a:off x="6519672" y="3922776"/>
            <a:ext cx="4937760" cy="1005840"/>
          </a:xfrm>
          <a:prstGeom prst="rect">
            <a:avLst/>
          </a:prstGeom>
          <a:noFill/>
        </p:spPr>
        <p:txBody>
          <a:bodyPr wrap="square">
            <a:normAutofit/>
          </a:bodyPr>
          <a:lstStyle/>
          <a:p>
            <a:pPr>
              <a:defRPr sz="1200">
                <a:solidFill>
                  <a:srgbClr val="1E2933"/>
                </a:solidFill>
                <a:latin typeface="Calibri"/>
              </a:defRPr>
            </a:pPr>
            <a:r>
              <a:t>Review Metabase's own activity and query history for unexpected activity</a:t>
            </a:r>
          </a:p>
        </p:txBody>
      </p:sp>
      <p:sp>
        <p:nvSpPr>
          <p:cNvPr id="18" name="TextBox 17"/>
          <p:cNvSpPr txBox="1"/>
          <p:nvPr/>
        </p:nvSpPr>
        <p:spPr>
          <a:xfrm>
            <a:off x="548640" y="6035040"/>
            <a:ext cx="10789920" cy="320040"/>
          </a:xfrm>
          <a:prstGeom prst="rect">
            <a:avLst/>
          </a:prstGeom>
          <a:noFill/>
        </p:spPr>
        <p:txBody>
          <a:bodyPr wrap="square">
            <a:normAutofit/>
          </a:bodyPr>
          <a:lstStyle/>
          <a:p>
            <a:pPr>
              <a:defRPr sz="1050" i="1">
                <a:solidFill>
                  <a:srgbClr val="6B7D8A"/>
                </a:solidFill>
                <a:latin typeface="Calibri"/>
              </a:defRPr>
            </a:pPr>
            <a:r>
              <a:t>Source: Remediation sections of GHSA-vwf4-m7j8-wcjf, GHSA-r8h2-qpfx-mx59, and GHSA-8hmm-hrhg-ppqp (near-verbatim).</a:t>
            </a:r>
          </a:p>
        </p:txBody>
      </p:sp>
      <p:sp>
        <p:nvSpPr>
          <p:cNvPr id="19" name="TextBox 18"/>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HARDENING</a:t>
            </a:r>
          </a:p>
          <a:p>
            <a:pPr>
              <a:lnSpc>
                <a:spcPct val="105000"/>
              </a:lnSpc>
              <a:spcBef>
                <a:spcPts val="600"/>
              </a:spcBef>
              <a:defRPr sz="2600" b="1">
                <a:solidFill>
                  <a:srgbClr val="0F2233"/>
                </a:solidFill>
                <a:latin typeface="Calibri"/>
              </a:defRPr>
            </a:pPr>
            <a:r>
              <a:t>Treat any BI tool holding live warehouse credentials as a Tier-0 asset, not a dashboard tool</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Rounded Rectangle 3"/>
          <p:cNvSpPr/>
          <p:nvPr/>
        </p:nvSpPr>
        <p:spPr>
          <a:xfrm>
            <a:off x="777240" y="2057400"/>
            <a:ext cx="3520440" cy="1554480"/>
          </a:xfrm>
          <a:prstGeom prst="roundRect">
            <a:avLst>
              <a:gd name="adj" fmla="val 6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164592" rIns="164592">
            <a:normAutofit/>
          </a:bodyPr>
          <a:lstStyle/>
          <a:p>
            <a:pPr algn="ctr">
              <a:defRPr b="1" sz="1300">
                <a:solidFill>
                  <a:srgbClr val="0F2233"/>
                </a:solidFill>
                <a:latin typeface="Calibri"/>
              </a:defRPr>
            </a:pPr>
            <a:r>
              <a:t>Patch past the minimum</a:t>
            </a:r>
          </a:p>
          <a:p>
            <a:pPr algn="ctr">
              <a:spcBef>
                <a:spcPts val="500"/>
              </a:spcBef>
              <a:defRPr sz="1100">
                <a:solidFill>
                  <a:srgbClr val="1E2933"/>
                </a:solidFill>
                <a:latin typeface="Calibri"/>
              </a:defRPr>
            </a:pPr>
            <a:r>
              <a:t>Target the Aug 11 release (e.g. 58.28), which also fixes the upstream HoneySQL CVE</a:t>
            </a:r>
          </a:p>
        </p:txBody>
      </p:sp>
      <p:sp>
        <p:nvSpPr>
          <p:cNvPr id="5" name="Rounded Rectangle 4"/>
          <p:cNvSpPr/>
          <p:nvPr/>
        </p:nvSpPr>
        <p:spPr>
          <a:xfrm>
            <a:off x="4553712" y="2057400"/>
            <a:ext cx="3520440" cy="1554480"/>
          </a:xfrm>
          <a:prstGeom prst="roundRect">
            <a:avLst>
              <a:gd name="adj" fmla="val 6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164592" rIns="164592">
            <a:normAutofit/>
          </a:bodyPr>
          <a:lstStyle/>
          <a:p>
            <a:pPr algn="ctr">
              <a:defRPr b="1" sz="1300">
                <a:solidFill>
                  <a:srgbClr val="0F2233"/>
                </a:solidFill>
                <a:latin typeface="Calibri"/>
              </a:defRPr>
            </a:pPr>
            <a:r>
              <a:t>Move off embedded H2</a:t>
            </a:r>
          </a:p>
          <a:p>
            <a:pPr algn="ctr">
              <a:spcBef>
                <a:spcPts val="500"/>
              </a:spcBef>
              <a:defRPr sz="1100">
                <a:solidFill>
                  <a:srgbClr val="1E2933"/>
                </a:solidFill>
                <a:latin typeface="Calibri"/>
              </a:defRPr>
            </a:pPr>
            <a:r>
              <a:t>Use a dedicated Postgres/MySQL backend for the application database in production</a:t>
            </a:r>
          </a:p>
        </p:txBody>
      </p:sp>
      <p:sp>
        <p:nvSpPr>
          <p:cNvPr id="6" name="Rounded Rectangle 5"/>
          <p:cNvSpPr/>
          <p:nvPr/>
        </p:nvSpPr>
        <p:spPr>
          <a:xfrm>
            <a:off x="8330184" y="2057400"/>
            <a:ext cx="3520440" cy="1554480"/>
          </a:xfrm>
          <a:prstGeom prst="roundRect">
            <a:avLst>
              <a:gd name="adj" fmla="val 6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164592" rIns="164592">
            <a:normAutofit/>
          </a:bodyPr>
          <a:lstStyle/>
          <a:p>
            <a:pPr algn="ctr">
              <a:defRPr b="1" sz="1300">
                <a:solidFill>
                  <a:srgbClr val="0F2233"/>
                </a:solidFill>
                <a:latin typeface="Calibri"/>
              </a:defRPr>
            </a:pPr>
            <a:r>
              <a:t>Least-privilege connections</a:t>
            </a:r>
          </a:p>
          <a:p>
            <a:pPr algn="ctr">
              <a:spcBef>
                <a:spcPts val="500"/>
              </a:spcBef>
              <a:defRPr sz="1100">
                <a:solidFill>
                  <a:srgbClr val="1E2933"/>
                </a:solidFill>
                <a:latin typeface="Calibri"/>
              </a:defRPr>
            </a:pPr>
            <a:r>
              <a:t>Run downstream database connections as read-only, schema-scoped service accounts</a:t>
            </a:r>
          </a:p>
        </p:txBody>
      </p:sp>
      <p:sp>
        <p:nvSpPr>
          <p:cNvPr id="7" name="Rounded Rectangle 6"/>
          <p:cNvSpPr/>
          <p:nvPr/>
        </p:nvSpPr>
        <p:spPr>
          <a:xfrm>
            <a:off x="2514600" y="3886200"/>
            <a:ext cx="3520440" cy="1554480"/>
          </a:xfrm>
          <a:prstGeom prst="roundRect">
            <a:avLst>
              <a:gd name="adj" fmla="val 6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164592" rIns="164592">
            <a:normAutofit/>
          </a:bodyPr>
          <a:lstStyle/>
          <a:p>
            <a:pPr algn="ctr">
              <a:defRPr b="1" sz="1300">
                <a:solidFill>
                  <a:srgbClr val="0F2233"/>
                </a:solidFill>
                <a:latin typeface="Calibri"/>
              </a:defRPr>
            </a:pPr>
            <a:r>
              <a:t>Externalize audit logs</a:t>
            </a:r>
          </a:p>
          <a:p>
            <a:pPr algn="ctr">
              <a:spcBef>
                <a:spcPts val="500"/>
              </a:spcBef>
              <a:defRPr sz="1100">
                <a:solidFill>
                  <a:srgbClr val="1E2933"/>
                </a:solidFill>
                <a:latin typeface="Calibri"/>
              </a:defRPr>
            </a:pPr>
            <a:r>
              <a:t>Ship Metabase's activity log to an external SIEM so admin access can't erase its own trail</a:t>
            </a:r>
          </a:p>
        </p:txBody>
      </p:sp>
      <p:sp>
        <p:nvSpPr>
          <p:cNvPr id="8" name="Rounded Rectangle 7"/>
          <p:cNvSpPr/>
          <p:nvPr/>
        </p:nvSpPr>
        <p:spPr>
          <a:xfrm>
            <a:off x="6291072" y="3886200"/>
            <a:ext cx="3520440" cy="1554480"/>
          </a:xfrm>
          <a:prstGeom prst="roundRect">
            <a:avLst>
              <a:gd name="adj" fmla="val 6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164592" rIns="164592">
            <a:normAutofit/>
          </a:bodyPr>
          <a:lstStyle/>
          <a:p>
            <a:pPr algn="ctr">
              <a:defRPr b="1" sz="1300">
                <a:solidFill>
                  <a:srgbClr val="0F2233"/>
                </a:solidFill>
                <a:latin typeface="Calibri"/>
              </a:defRPr>
            </a:pPr>
            <a:r>
              <a:t>Enforce SSO</a:t>
            </a:r>
          </a:p>
          <a:p>
            <a:pPr algn="ctr">
              <a:spcBef>
                <a:spcPts val="500"/>
              </a:spcBef>
              <a:defRPr sz="1100">
                <a:solidFill>
                  <a:srgbClr val="1E2933"/>
                </a:solidFill>
                <a:latin typeface="Calibri"/>
              </a:defRPr>
            </a:pPr>
            <a:r>
              <a:t>Disable local password auth where licensing allows, removing the reset flow entirely</a:t>
            </a:r>
          </a:p>
        </p:txBody>
      </p:sp>
      <p:sp>
        <p:nvSpPr>
          <p:cNvPr id="9" name="TextBox 8"/>
          <p:cNvSpPr txBox="1"/>
          <p:nvPr/>
        </p:nvSpPr>
        <p:spPr>
          <a:xfrm>
            <a:off x="548640" y="5760720"/>
            <a:ext cx="10789920" cy="320040"/>
          </a:xfrm>
          <a:prstGeom prst="rect">
            <a:avLst/>
          </a:prstGeom>
          <a:noFill/>
        </p:spPr>
        <p:txBody>
          <a:bodyPr wrap="square">
            <a:normAutofit/>
          </a:bodyPr>
          <a:lstStyle/>
          <a:p>
            <a:pPr>
              <a:defRPr sz="1050" i="1">
                <a:solidFill>
                  <a:srgbClr val="6B7D8A"/>
                </a:solidFill>
                <a:latin typeface="Calibri"/>
              </a:defRPr>
            </a:pPr>
            <a:r>
              <a:t>Source: Security Arsenal hardening guide; Metabase production-deployment documentation; GHSA-r495-55cx-fjh7.</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AUDIENCE</a:t>
            </a:r>
          </a:p>
          <a:p>
            <a:pPr>
              <a:lnSpc>
                <a:spcPct val="105000"/>
              </a:lnSpc>
              <a:spcBef>
                <a:spcPts val="600"/>
              </a:spcBef>
              <a:defRPr sz="2600" b="1">
                <a:solidFill>
                  <a:srgbClr val="0F2233"/>
                </a:solidFill>
                <a:latin typeface="Calibri"/>
              </a:defRPr>
            </a:pPr>
            <a:r>
              <a:t>Your exposure bucket determines whether this is an urgent patch or an urgent forensic review</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Rounded Rectangle 3"/>
          <p:cNvSpPr/>
          <p:nvPr/>
        </p:nvSpPr>
        <p:spPr>
          <a:xfrm>
            <a:off x="548640" y="1965960"/>
            <a:ext cx="11064240" cy="914400"/>
          </a:xfrm>
          <a:prstGeom prst="roundRect">
            <a:avLst>
              <a:gd name="adj" fmla="val 8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749808" y="2249424"/>
            <a:ext cx="1874519" cy="347472"/>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100" b="1">
                <a:solidFill>
                  <a:srgbClr val="FFFFFF"/>
                </a:solidFill>
                <a:latin typeface="Calibri"/>
              </a:defRPr>
            </a:pPr>
            <a:r>
              <a:t>SELF-HOSTED, UNPATCHED</a:t>
            </a:r>
          </a:p>
        </p:txBody>
      </p:sp>
      <p:sp>
        <p:nvSpPr>
          <p:cNvPr id="6" name="TextBox 5"/>
          <p:cNvSpPr txBox="1"/>
          <p:nvPr/>
        </p:nvSpPr>
        <p:spPr>
          <a:xfrm>
            <a:off x="2880360" y="1965960"/>
            <a:ext cx="8503920" cy="914400"/>
          </a:xfrm>
          <a:prstGeom prst="rect">
            <a:avLst/>
          </a:prstGeom>
          <a:noFill/>
        </p:spPr>
        <p:txBody>
          <a:bodyPr wrap="square" anchor="ctr">
            <a:normAutofit/>
          </a:bodyPr>
          <a:lstStyle/>
          <a:p>
            <a:pPr>
              <a:defRPr sz="1250">
                <a:solidFill>
                  <a:srgbClr val="1E2933"/>
                </a:solidFill>
                <a:latin typeface="Calibri"/>
              </a:defRPr>
            </a:pPr>
            <a:r>
              <a:t>Highest priority: assume potential compromise, patch immediately, and run the full post-upgrade checklist — not just the patch.</a:t>
            </a:r>
          </a:p>
        </p:txBody>
      </p:sp>
      <p:sp>
        <p:nvSpPr>
          <p:cNvPr id="7" name="Rounded Rectangle 6"/>
          <p:cNvSpPr/>
          <p:nvPr/>
        </p:nvSpPr>
        <p:spPr>
          <a:xfrm>
            <a:off x="548640" y="2990088"/>
            <a:ext cx="11064240" cy="914400"/>
          </a:xfrm>
          <a:prstGeom prst="roundRect">
            <a:avLst>
              <a:gd name="adj" fmla="val 8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749808" y="3273552"/>
            <a:ext cx="1874519" cy="347472"/>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100" b="1">
                <a:solidFill>
                  <a:srgbClr val="FFFFFF"/>
                </a:solidFill>
                <a:latin typeface="Calibri"/>
              </a:defRPr>
            </a:pPr>
            <a:r>
              <a:t>METABASE CLOUD CUSTOMER</a:t>
            </a:r>
          </a:p>
        </p:txBody>
      </p:sp>
      <p:sp>
        <p:nvSpPr>
          <p:cNvPr id="9" name="TextBox 8"/>
          <p:cNvSpPr txBox="1"/>
          <p:nvPr/>
        </p:nvSpPr>
        <p:spPr>
          <a:xfrm>
            <a:off x="2880360" y="2990088"/>
            <a:ext cx="8503920" cy="914400"/>
          </a:xfrm>
          <a:prstGeom prst="rect">
            <a:avLst/>
          </a:prstGeom>
          <a:noFill/>
        </p:spPr>
        <p:txBody>
          <a:bodyPr wrap="square" anchor="ctr">
            <a:normAutofit/>
          </a:bodyPr>
          <a:lstStyle/>
          <a:p>
            <a:pPr>
              <a:defRPr sz="1250">
                <a:solidFill>
                  <a:srgbClr val="1E2933"/>
                </a:solidFill>
                <a:latin typeface="Calibri"/>
              </a:defRPr>
            </a:pPr>
            <a:r>
              <a:t>Already patched, but confirm with your account team whether your specific tenant was among those touched Aug 2–6.</a:t>
            </a:r>
          </a:p>
        </p:txBody>
      </p:sp>
      <p:sp>
        <p:nvSpPr>
          <p:cNvPr id="10" name="Rounded Rectangle 9"/>
          <p:cNvSpPr/>
          <p:nvPr/>
        </p:nvSpPr>
        <p:spPr>
          <a:xfrm>
            <a:off x="548640" y="4014216"/>
            <a:ext cx="11064240" cy="914400"/>
          </a:xfrm>
          <a:prstGeom prst="roundRect">
            <a:avLst>
              <a:gd name="adj" fmla="val 8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ounded Rectangle 10"/>
          <p:cNvSpPr/>
          <p:nvPr/>
        </p:nvSpPr>
        <p:spPr>
          <a:xfrm>
            <a:off x="749808" y="4297680"/>
            <a:ext cx="1874519" cy="347472"/>
          </a:xfrm>
          <a:prstGeom prst="roundRect">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100" b="1">
                <a:solidFill>
                  <a:srgbClr val="FFFFFF"/>
                </a:solidFill>
                <a:latin typeface="Calibri"/>
              </a:defRPr>
            </a:pPr>
            <a:r>
              <a:t>DOWNSTREAM CUSTOMER</a:t>
            </a:r>
          </a:p>
        </p:txBody>
      </p:sp>
      <p:sp>
        <p:nvSpPr>
          <p:cNvPr id="12" name="TextBox 11"/>
          <p:cNvSpPr txBox="1"/>
          <p:nvPr/>
        </p:nvSpPr>
        <p:spPr>
          <a:xfrm>
            <a:off x="2880360" y="4014216"/>
            <a:ext cx="8503920" cy="914400"/>
          </a:xfrm>
          <a:prstGeom prst="rect">
            <a:avLst/>
          </a:prstGeom>
          <a:noFill/>
        </p:spPr>
        <p:txBody>
          <a:bodyPr wrap="square" anchor="ctr">
            <a:normAutofit/>
          </a:bodyPr>
          <a:lstStyle/>
          <a:p>
            <a:pPr>
              <a:defRPr sz="1250">
                <a:solidFill>
                  <a:srgbClr val="1E2933"/>
                </a:solidFill>
                <a:latin typeface="Calibri"/>
              </a:defRPr>
            </a:pPr>
            <a:r>
              <a:t>Treat unexpected password-reset prompts or vendor-impersonation phishing with elevated suspicion — Framework explicitly warned its customers of this.</a:t>
            </a:r>
          </a:p>
        </p:txBody>
      </p:sp>
      <p:sp>
        <p:nvSpPr>
          <p:cNvPr id="13" name="Rounded Rectangle 12"/>
          <p:cNvSpPr/>
          <p:nvPr/>
        </p:nvSpPr>
        <p:spPr>
          <a:xfrm>
            <a:off x="548640" y="5038344"/>
            <a:ext cx="11064240" cy="914400"/>
          </a:xfrm>
          <a:prstGeom prst="roundRect">
            <a:avLst>
              <a:gd name="adj" fmla="val 8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ounded Rectangle 13"/>
          <p:cNvSpPr/>
          <p:nvPr/>
        </p:nvSpPr>
        <p:spPr>
          <a:xfrm>
            <a:off x="749808" y="5321808"/>
            <a:ext cx="1874519" cy="347472"/>
          </a:xfrm>
          <a:prstGeom prst="roundRect">
            <a:avLst/>
          </a:prstGeom>
          <a:solidFill>
            <a:srgbClr val="3C5A6E"/>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100" b="1">
                <a:solidFill>
                  <a:srgbClr val="FFFFFF"/>
                </a:solidFill>
                <a:latin typeface="Calibri"/>
              </a:defRPr>
            </a:pPr>
            <a:r>
              <a:t>BI TOOL BUYERS</a:t>
            </a:r>
          </a:p>
        </p:txBody>
      </p:sp>
      <p:sp>
        <p:nvSpPr>
          <p:cNvPr id="15" name="TextBox 14"/>
          <p:cNvSpPr txBox="1"/>
          <p:nvPr/>
        </p:nvSpPr>
        <p:spPr>
          <a:xfrm>
            <a:off x="2880360" y="5038344"/>
            <a:ext cx="8503920" cy="914400"/>
          </a:xfrm>
          <a:prstGeom prst="rect">
            <a:avLst/>
          </a:prstGeom>
          <a:noFill/>
        </p:spPr>
        <p:txBody>
          <a:bodyPr wrap="square" anchor="ctr">
            <a:normAutofit/>
          </a:bodyPr>
          <a:lstStyle/>
          <a:p>
            <a:pPr>
              <a:defRPr sz="1250">
                <a:solidFill>
                  <a:srgbClr val="1E2933"/>
                </a:solidFill>
                <a:latin typeface="Calibri"/>
              </a:defRPr>
            </a:pPr>
            <a:r>
              <a:t>Any tool holding live warehouse credentials is a Tier-0 asset by blast radius, regardless of how “just for dashboards” it feels.</a:t>
            </a:r>
          </a:p>
        </p:txBody>
      </p:sp>
      <p:sp>
        <p:nvSpPr>
          <p:cNvPr id="16" name="TextBox 15"/>
          <p:cNvSpPr txBox="1"/>
          <p:nvPr/>
        </p:nvSpPr>
        <p:spPr>
          <a:xfrm>
            <a:off x="548640" y="6172200"/>
            <a:ext cx="10789920" cy="320040"/>
          </a:xfrm>
          <a:prstGeom prst="rect">
            <a:avLst/>
          </a:prstGeom>
          <a:noFill/>
        </p:spPr>
        <p:txBody>
          <a:bodyPr wrap="square">
            <a:normAutofit/>
          </a:bodyPr>
          <a:lstStyle/>
          <a:p>
            <a:pPr>
              <a:defRPr sz="1050" i="1">
                <a:solidFill>
                  <a:srgbClr val="6B7D8A"/>
                </a:solidFill>
                <a:latin typeface="Calibri"/>
              </a:defRPr>
            </a:pPr>
            <a:r>
              <a:t>Source: Report §9, “Practical meaning for defenders: who should care and how much.”</a:t>
            </a:r>
          </a:p>
        </p:txBody>
      </p:sp>
      <p:sp>
        <p:nvSpPr>
          <p:cNvPr id="17" name="TextBox 1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OPEN QUESTIONS</a:t>
            </a:r>
          </a:p>
          <a:p>
            <a:pPr>
              <a:lnSpc>
                <a:spcPct val="105000"/>
              </a:lnSpc>
              <a:spcBef>
                <a:spcPts val="600"/>
              </a:spcBef>
              <a:defRPr sz="2800" b="1">
                <a:solidFill>
                  <a:srgbClr val="0F2233"/>
                </a:solidFill>
                <a:latin typeface="Calibri"/>
              </a:defRPr>
            </a:pPr>
            <a:r>
              <a:t>The full scope, attacker identity, and motive remain unconfirmed</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Oval 3"/>
          <p:cNvSpPr/>
          <p:nvPr/>
        </p:nvSpPr>
        <p:spPr>
          <a:xfrm>
            <a:off x="548640" y="201168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1</a:t>
            </a:r>
          </a:p>
        </p:txBody>
      </p:sp>
      <p:sp>
        <p:nvSpPr>
          <p:cNvPr id="5" name="TextBox 4"/>
          <p:cNvSpPr txBox="1"/>
          <p:nvPr/>
        </p:nvSpPr>
        <p:spPr>
          <a:xfrm>
            <a:off x="987552" y="1956816"/>
            <a:ext cx="10469880" cy="777240"/>
          </a:xfrm>
          <a:prstGeom prst="rect">
            <a:avLst/>
          </a:prstGeom>
          <a:noFill/>
        </p:spPr>
        <p:txBody>
          <a:bodyPr wrap="square">
            <a:normAutofit/>
          </a:bodyPr>
          <a:lstStyle/>
          <a:p>
            <a:pPr>
              <a:defRPr sz="1200">
                <a:solidFill>
                  <a:srgbClr val="1E2933"/>
                </a:solidFill>
                <a:latin typeface="Calibri"/>
              </a:defRPr>
            </a:pPr>
            <a:r>
              <a:t>Full scope of victims: only five have disclosed, against an estimated ~2,500 exposed instances</a:t>
            </a:r>
          </a:p>
        </p:txBody>
      </p:sp>
      <p:sp>
        <p:nvSpPr>
          <p:cNvPr id="6" name="Oval 5"/>
          <p:cNvSpPr/>
          <p:nvPr/>
        </p:nvSpPr>
        <p:spPr>
          <a:xfrm>
            <a:off x="548640" y="278892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2</a:t>
            </a:r>
          </a:p>
        </p:txBody>
      </p:sp>
      <p:sp>
        <p:nvSpPr>
          <p:cNvPr id="7" name="TextBox 6"/>
          <p:cNvSpPr txBox="1"/>
          <p:nvPr/>
        </p:nvSpPr>
        <p:spPr>
          <a:xfrm>
            <a:off x="987552" y="2734056"/>
            <a:ext cx="10469880" cy="777240"/>
          </a:xfrm>
          <a:prstGeom prst="rect">
            <a:avLst/>
          </a:prstGeom>
          <a:noFill/>
        </p:spPr>
        <p:txBody>
          <a:bodyPr wrap="square">
            <a:normAutofit/>
          </a:bodyPr>
          <a:lstStyle/>
          <a:p>
            <a:pPr>
              <a:defRPr sz="1200">
                <a:solidFill>
                  <a:srgbClr val="1E2933"/>
                </a:solidFill>
                <a:latin typeface="Calibri"/>
              </a:defRPr>
            </a:pPr>
            <a:r>
              <a:t>Attacker identity and motive: no source attributes the campaign to a named threat actor or group</a:t>
            </a:r>
          </a:p>
        </p:txBody>
      </p:sp>
      <p:sp>
        <p:nvSpPr>
          <p:cNvPr id="8" name="Oval 7"/>
          <p:cNvSpPr/>
          <p:nvPr/>
        </p:nvSpPr>
        <p:spPr>
          <a:xfrm>
            <a:off x="548640" y="356616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3</a:t>
            </a:r>
          </a:p>
        </p:txBody>
      </p:sp>
      <p:sp>
        <p:nvSpPr>
          <p:cNvPr id="9" name="TextBox 8"/>
          <p:cNvSpPr txBox="1"/>
          <p:nvPr/>
        </p:nvSpPr>
        <p:spPr>
          <a:xfrm>
            <a:off x="987552" y="3511296"/>
            <a:ext cx="10469880" cy="777240"/>
          </a:xfrm>
          <a:prstGeom prst="rect">
            <a:avLst/>
          </a:prstGeom>
          <a:noFill/>
        </p:spPr>
        <p:txBody>
          <a:bodyPr wrap="square">
            <a:normAutofit/>
          </a:bodyPr>
          <a:lstStyle/>
          <a:p>
            <a:pPr>
              <a:defRPr sz="1200">
                <a:solidFill>
                  <a:srgbClr val="1E2933"/>
                </a:solidFill>
                <a:latin typeface="Calibri"/>
              </a:defRPr>
            </a:pPr>
            <a:r>
              <a:t>Targeted vs. opportunistic: differently profiled victims are consistent with scan-driven targeting, but unconfirmed</a:t>
            </a:r>
          </a:p>
        </p:txBody>
      </p:sp>
      <p:sp>
        <p:nvSpPr>
          <p:cNvPr id="10" name="Oval 9"/>
          <p:cNvSpPr/>
          <p:nvPr/>
        </p:nvSpPr>
        <p:spPr>
          <a:xfrm>
            <a:off x="548640" y="434340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4</a:t>
            </a:r>
          </a:p>
        </p:txBody>
      </p:sp>
      <p:sp>
        <p:nvSpPr>
          <p:cNvPr id="11" name="TextBox 10"/>
          <p:cNvSpPr txBox="1"/>
          <p:nvPr/>
        </p:nvSpPr>
        <p:spPr>
          <a:xfrm>
            <a:off x="987552" y="4288536"/>
            <a:ext cx="10469880" cy="777240"/>
          </a:xfrm>
          <a:prstGeom prst="rect">
            <a:avLst/>
          </a:prstGeom>
          <a:noFill/>
        </p:spPr>
        <p:txBody>
          <a:bodyPr wrap="square">
            <a:normAutofit/>
          </a:bodyPr>
          <a:lstStyle/>
          <a:p>
            <a:pPr>
              <a:defRPr sz="1200">
                <a:solidFill>
                  <a:srgbClr val="1E2933"/>
                </a:solidFill>
                <a:latin typeface="Calibri"/>
              </a:defRPr>
            </a:pPr>
            <a:r>
              <a:t>Independent scan telemetry: no GreyNoise or Shadowserver report found as of Aug 12, 2026 — a gap, not an absence</a:t>
            </a:r>
          </a:p>
        </p:txBody>
      </p:sp>
      <p:sp>
        <p:nvSpPr>
          <p:cNvPr id="12" name="Oval 11"/>
          <p:cNvSpPr/>
          <p:nvPr/>
        </p:nvSpPr>
        <p:spPr>
          <a:xfrm>
            <a:off x="548640" y="5120640"/>
            <a:ext cx="310896" cy="310896"/>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300" b="1">
                <a:solidFill>
                  <a:srgbClr val="FFFFFF"/>
                </a:solidFill>
                <a:latin typeface="Calibri"/>
              </a:defRPr>
            </a:pPr>
            <a:r>
              <a:t>5</a:t>
            </a:r>
          </a:p>
        </p:txBody>
      </p:sp>
      <p:sp>
        <p:nvSpPr>
          <p:cNvPr id="13" name="TextBox 12"/>
          <p:cNvSpPr txBox="1"/>
          <p:nvPr/>
        </p:nvSpPr>
        <p:spPr>
          <a:xfrm>
            <a:off x="987552" y="5065776"/>
            <a:ext cx="10469880" cy="777240"/>
          </a:xfrm>
          <a:prstGeom prst="rect">
            <a:avLst/>
          </a:prstGeom>
          <a:noFill/>
        </p:spPr>
        <p:txBody>
          <a:bodyPr wrap="square">
            <a:normAutofit/>
          </a:bodyPr>
          <a:lstStyle/>
          <a:p>
            <a:pPr>
              <a:defRPr sz="1200">
                <a:solidFill>
                  <a:srgbClr val="1E2933"/>
                </a:solidFill>
                <a:latin typeface="Calibri"/>
              </a:defRPr>
            </a:pPr>
            <a:r>
              <a:t>Whether CVE-2026-72899 and -72900 have also been exploited: neither is in KEV, but both share code-path overlap</a:t>
            </a:r>
          </a:p>
        </p:txBody>
      </p:sp>
      <p:sp>
        <p:nvSpPr>
          <p:cNvPr id="14" name="TextBox 13"/>
          <p:cNvSpPr txBox="1"/>
          <p:nvPr/>
        </p:nvSpPr>
        <p:spPr>
          <a:xfrm>
            <a:off x="548640" y="6126480"/>
            <a:ext cx="10789920" cy="320040"/>
          </a:xfrm>
          <a:prstGeom prst="rect">
            <a:avLst/>
          </a:prstGeom>
          <a:noFill/>
        </p:spPr>
        <p:txBody>
          <a:bodyPr wrap="square">
            <a:normAutofit/>
          </a:bodyPr>
          <a:lstStyle/>
          <a:p>
            <a:pPr>
              <a:defRPr sz="1050" i="1">
                <a:solidFill>
                  <a:srgbClr val="6B7D8A"/>
                </a:solidFill>
                <a:latin typeface="Calibri"/>
              </a:defRPr>
            </a:pPr>
            <a:r>
              <a:t>Source: Report §10, “Open questions.” CISA KEV field knownRansomwareCampaignUse currently reads “Unknown.”</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RECOMMENDATION</a:t>
            </a:r>
          </a:p>
          <a:p>
            <a:pPr>
              <a:lnSpc>
                <a:spcPct val="105000"/>
              </a:lnSpc>
              <a:spcBef>
                <a:spcPts val="600"/>
              </a:spcBef>
              <a:defRPr sz="2700" b="1">
                <a:solidFill>
                  <a:srgbClr val="FFFFFF"/>
                </a:solidFill>
                <a:latin typeface="Calibri"/>
              </a:defRPr>
            </a:pPr>
            <a:r>
              <a:t>Patch to the August 11 hardening release — then run the full compromise checklist</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B9C7D1"/>
                </a:solidFill>
                <a:latin typeface="Calibri"/>
              </a:defRPr>
            </a:pPr>
            <a:r>
              <a:t>Created with AskAnything - askanything-app.com</a:t>
            </a:r>
          </a:p>
        </p:txBody>
      </p:sp>
      <p:sp>
        <p:nvSpPr>
          <p:cNvPr id="4" name="Rounded Rectangle 3"/>
          <p:cNvSpPr/>
          <p:nvPr/>
        </p:nvSpPr>
        <p:spPr>
          <a:xfrm>
            <a:off x="777240" y="1965960"/>
            <a:ext cx="3520440" cy="3931920"/>
          </a:xfrm>
          <a:prstGeom prst="roundRect">
            <a:avLst>
              <a:gd name="adj" fmla="val 5000"/>
            </a:avLst>
          </a:prstGeom>
          <a:solidFill>
            <a:srgbClr val="173044"/>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tIns="201168" lIns="182880" rIns="182880">
            <a:normAutofit/>
          </a:bodyPr>
          <a:lstStyle/>
          <a:p>
            <a:pPr algn="l">
              <a:defRPr b="1" sz="1600">
                <a:solidFill>
                  <a:srgbClr val="1BA39C"/>
                </a:solidFill>
                <a:latin typeface="Calibri"/>
              </a:defRPr>
            </a:pPr>
            <a:r>
              <a:t>TODAY</a:t>
            </a:r>
          </a:p>
          <a:p>
            <a:pPr algn="l">
              <a:lnSpc>
                <a:spcPct val="115000"/>
              </a:lnSpc>
              <a:spcBef>
                <a:spcPts val="1000"/>
              </a:spcBef>
              <a:defRPr sz="1250">
                <a:solidFill>
                  <a:srgbClr val="FFFFFF"/>
                </a:solidFill>
                <a:latin typeface="Calibri"/>
              </a:defRPr>
            </a:pPr>
            <a:r>
              <a:t>•  Block /api/session/reset_password at the proxy if you can't patch now</a:t>
            </a:r>
          </a:p>
          <a:p>
            <a:pPr algn="l">
              <a:lnSpc>
                <a:spcPct val="115000"/>
              </a:lnSpc>
              <a:spcBef>
                <a:spcPts val="1000"/>
              </a:spcBef>
              <a:defRPr sz="1250">
                <a:solidFill>
                  <a:srgbClr val="FFFFFF"/>
                </a:solidFill>
                <a:latin typeface="Calibri"/>
              </a:defRPr>
            </a:pPr>
            <a:r>
              <a:t>•  Check ingress logs for the 400-then-200 log signature</a:t>
            </a:r>
          </a:p>
          <a:p>
            <a:pPr algn="l">
              <a:lnSpc>
                <a:spcPct val="115000"/>
              </a:lnSpc>
              <a:spcBef>
                <a:spcPts val="1000"/>
              </a:spcBef>
              <a:defRPr sz="1250">
                <a:solidFill>
                  <a:srgbClr val="FFFFFF"/>
                </a:solidFill>
                <a:latin typeface="Calibri"/>
              </a:defRPr>
            </a:pPr>
            <a:r>
              <a:t>•  Disable public dashboard sharing if unused</a:t>
            </a:r>
          </a:p>
        </p:txBody>
      </p:sp>
      <p:sp>
        <p:nvSpPr>
          <p:cNvPr id="5" name="Rounded Rectangle 4"/>
          <p:cNvSpPr/>
          <p:nvPr/>
        </p:nvSpPr>
        <p:spPr>
          <a:xfrm>
            <a:off x="4553712" y="1965960"/>
            <a:ext cx="3520440" cy="3931920"/>
          </a:xfrm>
          <a:prstGeom prst="roundRect">
            <a:avLst>
              <a:gd name="adj" fmla="val 5000"/>
            </a:avLst>
          </a:prstGeom>
          <a:solidFill>
            <a:srgbClr val="173044"/>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tIns="201168" lIns="182880" rIns="182880">
            <a:normAutofit/>
          </a:bodyPr>
          <a:lstStyle/>
          <a:p>
            <a:pPr algn="l">
              <a:defRPr b="1" sz="1600">
                <a:solidFill>
                  <a:srgbClr val="1BA39C"/>
                </a:solidFill>
                <a:latin typeface="Calibri"/>
              </a:defRPr>
            </a:pPr>
            <a:r>
              <a:t>THIS WEEK</a:t>
            </a:r>
          </a:p>
          <a:p>
            <a:pPr algn="l">
              <a:lnSpc>
                <a:spcPct val="115000"/>
              </a:lnSpc>
              <a:spcBef>
                <a:spcPts val="1000"/>
              </a:spcBef>
              <a:defRPr sz="1250">
                <a:solidFill>
                  <a:srgbClr val="FFFFFF"/>
                </a:solidFill>
                <a:latin typeface="Calibri"/>
              </a:defRPr>
            </a:pPr>
            <a:r>
              <a:t>•  Patch to 58.28 / 59.25 / 60.21 / 61.15 / 62.13 / 63.10 or later</a:t>
            </a:r>
          </a:p>
          <a:p>
            <a:pPr algn="l">
              <a:lnSpc>
                <a:spcPct val="115000"/>
              </a:lnSpc>
              <a:spcBef>
                <a:spcPts val="1000"/>
              </a:spcBef>
              <a:defRPr sz="1250">
                <a:solidFill>
                  <a:srgbClr val="FFFFFF"/>
                </a:solidFill>
                <a:latin typeface="Calibri"/>
              </a:defRPr>
            </a:pPr>
            <a:r>
              <a:t>•  Revoke sessions, rotate all downstream database credentials</a:t>
            </a:r>
          </a:p>
          <a:p>
            <a:pPr algn="l">
              <a:lnSpc>
                <a:spcPct val="115000"/>
              </a:lnSpc>
              <a:spcBef>
                <a:spcPts val="1000"/>
              </a:spcBef>
              <a:defRPr sz="1250">
                <a:solidFill>
                  <a:srgbClr val="FFFFFF"/>
                </a:solidFill>
                <a:latin typeface="Calibri"/>
              </a:defRPr>
            </a:pPr>
            <a:r>
              <a:t>•  Set MB_ENCRYPTION_SECRET_KEY; audit admin accounts and API keys</a:t>
            </a:r>
          </a:p>
        </p:txBody>
      </p:sp>
      <p:sp>
        <p:nvSpPr>
          <p:cNvPr id="6" name="Rounded Rectangle 5"/>
          <p:cNvSpPr/>
          <p:nvPr/>
        </p:nvSpPr>
        <p:spPr>
          <a:xfrm>
            <a:off x="8330184" y="1965960"/>
            <a:ext cx="3520440" cy="3931920"/>
          </a:xfrm>
          <a:prstGeom prst="roundRect">
            <a:avLst>
              <a:gd name="adj" fmla="val 5000"/>
            </a:avLst>
          </a:prstGeom>
          <a:solidFill>
            <a:srgbClr val="173044"/>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tIns="201168" lIns="182880" rIns="182880">
            <a:normAutofit/>
          </a:bodyPr>
          <a:lstStyle/>
          <a:p>
            <a:pPr algn="l">
              <a:defRPr b="1" sz="1600">
                <a:solidFill>
                  <a:srgbClr val="1BA39C"/>
                </a:solidFill>
                <a:latin typeface="Calibri"/>
              </a:defRPr>
            </a:pPr>
            <a:r>
              <a:t>ONGOING</a:t>
            </a:r>
          </a:p>
          <a:p>
            <a:pPr algn="l">
              <a:lnSpc>
                <a:spcPct val="115000"/>
              </a:lnSpc>
              <a:spcBef>
                <a:spcPts val="1000"/>
              </a:spcBef>
              <a:defRPr sz="1250">
                <a:solidFill>
                  <a:srgbClr val="FFFFFF"/>
                </a:solidFill>
                <a:latin typeface="Calibri"/>
              </a:defRPr>
            </a:pPr>
            <a:r>
              <a:t>•  Move off embedded H2; enforce least-privilege downstream accounts</a:t>
            </a:r>
          </a:p>
          <a:p>
            <a:pPr algn="l">
              <a:lnSpc>
                <a:spcPct val="115000"/>
              </a:lnSpc>
              <a:spcBef>
                <a:spcPts val="1000"/>
              </a:spcBef>
              <a:defRPr sz="1250">
                <a:solidFill>
                  <a:srgbClr val="FFFFFF"/>
                </a:solidFill>
                <a:latin typeface="Calibri"/>
              </a:defRPr>
            </a:pPr>
            <a:r>
              <a:t>•  Externalize audit logs to a SIEM; enforce SSO where licensed</a:t>
            </a:r>
          </a:p>
          <a:p>
            <a:pPr algn="l">
              <a:lnSpc>
                <a:spcPct val="115000"/>
              </a:lnSpc>
              <a:spcBef>
                <a:spcPts val="1000"/>
              </a:spcBef>
              <a:defRPr sz="1250">
                <a:solidFill>
                  <a:srgbClr val="FFFFFF"/>
                </a:solidFill>
                <a:latin typeface="Calibri"/>
              </a:defRPr>
            </a:pPr>
            <a:r>
              <a:t>•  Re-check CISA KEV for ransomware-linkage updates periodically</a:t>
            </a:r>
          </a:p>
        </p:txBody>
      </p:sp>
      <p:sp>
        <p:nvSpPr>
          <p:cNvPr id="7" name="TextBox 6"/>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F2233"/>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SOURCES</a:t>
            </a:r>
          </a:p>
          <a:p>
            <a:pPr>
              <a:lnSpc>
                <a:spcPct val="105000"/>
              </a:lnSpc>
              <a:spcBef>
                <a:spcPts val="600"/>
              </a:spcBef>
              <a:defRPr sz="2700" b="1">
                <a:solidFill>
                  <a:srgbClr val="FFFFFF"/>
                </a:solidFill>
                <a:latin typeface="Calibri"/>
              </a:defRPr>
            </a:pPr>
            <a:r>
              <a:t>Primary vendor, government, and victim-disclosure references</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B9C7D1"/>
                </a:solidFill>
                <a:latin typeface="Calibri"/>
              </a:defRPr>
            </a:pPr>
            <a:r>
              <a:t>Created with AskAnything - askanything-app.com</a:t>
            </a:r>
          </a:p>
        </p:txBody>
      </p:sp>
      <p:sp>
        <p:nvSpPr>
          <p:cNvPr id="4" name="TextBox 3"/>
          <p:cNvSpPr txBox="1"/>
          <p:nvPr/>
        </p:nvSpPr>
        <p:spPr>
          <a:xfrm>
            <a:off x="548640" y="1965960"/>
            <a:ext cx="5669280" cy="512064"/>
          </a:xfrm>
          <a:prstGeom prst="rect">
            <a:avLst/>
          </a:prstGeom>
          <a:noFill/>
        </p:spPr>
        <p:txBody>
          <a:bodyPr wrap="square">
            <a:normAutofit/>
          </a:bodyPr>
          <a:lstStyle/>
          <a:p>
            <a:pPr>
              <a:defRPr sz="1300" b="1">
                <a:solidFill>
                  <a:srgbClr val="FFFFFF"/>
                </a:solidFill>
                <a:latin typeface="Calibri"/>
              </a:defRPr>
            </a:pPr>
            <a:r>
              <a:t>1.  CISA KEV catalog &amp; JSON feed</a:t>
            </a:r>
          </a:p>
        </p:txBody>
      </p:sp>
      <p:sp>
        <p:nvSpPr>
          <p:cNvPr id="5" name="TextBox 4"/>
          <p:cNvSpPr txBox="1"/>
          <p:nvPr/>
        </p:nvSpPr>
        <p:spPr>
          <a:xfrm>
            <a:off x="6309360" y="1965960"/>
            <a:ext cx="5303520" cy="512064"/>
          </a:xfrm>
          <a:prstGeom prst="rect">
            <a:avLst/>
          </a:prstGeom>
          <a:noFill/>
        </p:spPr>
        <p:txBody>
          <a:bodyPr wrap="square">
            <a:normAutofit/>
          </a:bodyPr>
          <a:lstStyle/>
          <a:p>
            <a:pPr>
              <a:defRPr sz="1150">
                <a:solidFill>
                  <a:srgbClr val="B9C7D1"/>
                </a:solidFill>
                <a:latin typeface="Calibri"/>
              </a:defRPr>
            </a:pPr>
            <a:r>
              <a:t>cisa.gov/known-exploited-vulnerabilities-catalog</a:t>
            </a:r>
          </a:p>
        </p:txBody>
      </p:sp>
      <p:sp>
        <p:nvSpPr>
          <p:cNvPr id="6" name="TextBox 5"/>
          <p:cNvSpPr txBox="1"/>
          <p:nvPr/>
        </p:nvSpPr>
        <p:spPr>
          <a:xfrm>
            <a:off x="548640" y="2478024"/>
            <a:ext cx="5669280" cy="512064"/>
          </a:xfrm>
          <a:prstGeom prst="rect">
            <a:avLst/>
          </a:prstGeom>
          <a:noFill/>
        </p:spPr>
        <p:txBody>
          <a:bodyPr wrap="square">
            <a:normAutofit/>
          </a:bodyPr>
          <a:lstStyle/>
          <a:p>
            <a:pPr>
              <a:defRPr sz="1300" b="1">
                <a:solidFill>
                  <a:srgbClr val="FFFFFF"/>
                </a:solidFill>
                <a:latin typeface="Calibri"/>
              </a:defRPr>
            </a:pPr>
            <a:r>
              <a:t>2.  MITRE/CVE.org record for CVE-2026-72898</a:t>
            </a:r>
          </a:p>
        </p:txBody>
      </p:sp>
      <p:sp>
        <p:nvSpPr>
          <p:cNvPr id="7" name="TextBox 6"/>
          <p:cNvSpPr txBox="1"/>
          <p:nvPr/>
        </p:nvSpPr>
        <p:spPr>
          <a:xfrm>
            <a:off x="6309360" y="2478024"/>
            <a:ext cx="5303520" cy="512064"/>
          </a:xfrm>
          <a:prstGeom prst="rect">
            <a:avLst/>
          </a:prstGeom>
          <a:noFill/>
        </p:spPr>
        <p:txBody>
          <a:bodyPr wrap="square">
            <a:normAutofit/>
          </a:bodyPr>
          <a:lstStyle/>
          <a:p>
            <a:pPr>
              <a:defRPr sz="1150">
                <a:solidFill>
                  <a:srgbClr val="B9C7D1"/>
                </a:solidFill>
                <a:latin typeface="Calibri"/>
              </a:defRPr>
            </a:pPr>
            <a:r>
              <a:t>cveawg.mitre.org/api/cve/CVE-2026-72898</a:t>
            </a:r>
          </a:p>
        </p:txBody>
      </p:sp>
      <p:sp>
        <p:nvSpPr>
          <p:cNvPr id="8" name="TextBox 7"/>
          <p:cNvSpPr txBox="1"/>
          <p:nvPr/>
        </p:nvSpPr>
        <p:spPr>
          <a:xfrm>
            <a:off x="548640" y="2990088"/>
            <a:ext cx="5669280" cy="512064"/>
          </a:xfrm>
          <a:prstGeom prst="rect">
            <a:avLst/>
          </a:prstGeom>
          <a:noFill/>
        </p:spPr>
        <p:txBody>
          <a:bodyPr wrap="square">
            <a:normAutofit/>
          </a:bodyPr>
          <a:lstStyle/>
          <a:p>
            <a:pPr>
              <a:defRPr sz="1300" b="1">
                <a:solidFill>
                  <a:srgbClr val="FFFFFF"/>
                </a:solidFill>
                <a:latin typeface="Calibri"/>
              </a:defRPr>
            </a:pPr>
            <a:r>
              <a:t>3.  Metabase security update (vendor)</a:t>
            </a:r>
          </a:p>
        </p:txBody>
      </p:sp>
      <p:sp>
        <p:nvSpPr>
          <p:cNvPr id="9" name="TextBox 8"/>
          <p:cNvSpPr txBox="1"/>
          <p:nvPr/>
        </p:nvSpPr>
        <p:spPr>
          <a:xfrm>
            <a:off x="6309360" y="2990088"/>
            <a:ext cx="5303520" cy="512064"/>
          </a:xfrm>
          <a:prstGeom prst="rect">
            <a:avLst/>
          </a:prstGeom>
          <a:noFill/>
        </p:spPr>
        <p:txBody>
          <a:bodyPr wrap="square">
            <a:normAutofit/>
          </a:bodyPr>
          <a:lstStyle/>
          <a:p>
            <a:pPr>
              <a:defRPr sz="1150">
                <a:solidFill>
                  <a:srgbClr val="B9C7D1"/>
                </a:solidFill>
                <a:latin typeface="Calibri"/>
              </a:defRPr>
            </a:pPr>
            <a:r>
              <a:t>metabase.com/blog/security-update</a:t>
            </a:r>
          </a:p>
        </p:txBody>
      </p:sp>
      <p:sp>
        <p:nvSpPr>
          <p:cNvPr id="10" name="TextBox 9"/>
          <p:cNvSpPr txBox="1"/>
          <p:nvPr/>
        </p:nvSpPr>
        <p:spPr>
          <a:xfrm>
            <a:off x="548640" y="3502152"/>
            <a:ext cx="5669280" cy="512064"/>
          </a:xfrm>
          <a:prstGeom prst="rect">
            <a:avLst/>
          </a:prstGeom>
          <a:noFill/>
        </p:spPr>
        <p:txBody>
          <a:bodyPr wrap="square">
            <a:normAutofit/>
          </a:bodyPr>
          <a:lstStyle/>
          <a:p>
            <a:pPr>
              <a:defRPr sz="1300" b="1">
                <a:solidFill>
                  <a:srgbClr val="FFFFFF"/>
                </a:solidFill>
                <a:latin typeface="Calibri"/>
              </a:defRPr>
            </a:pPr>
            <a:r>
              <a:t>4.  GitHub Security Advisory GHSA-vwf4-m7j8-wcjf</a:t>
            </a:r>
          </a:p>
        </p:txBody>
      </p:sp>
      <p:sp>
        <p:nvSpPr>
          <p:cNvPr id="11" name="TextBox 10"/>
          <p:cNvSpPr txBox="1"/>
          <p:nvPr/>
        </p:nvSpPr>
        <p:spPr>
          <a:xfrm>
            <a:off x="6309360" y="3502152"/>
            <a:ext cx="5303520" cy="512064"/>
          </a:xfrm>
          <a:prstGeom prst="rect">
            <a:avLst/>
          </a:prstGeom>
          <a:noFill/>
        </p:spPr>
        <p:txBody>
          <a:bodyPr wrap="square">
            <a:normAutofit/>
          </a:bodyPr>
          <a:lstStyle/>
          <a:p>
            <a:pPr>
              <a:defRPr sz="1150">
                <a:solidFill>
                  <a:srgbClr val="B9C7D1"/>
                </a:solidFill>
                <a:latin typeface="Calibri"/>
              </a:defRPr>
            </a:pPr>
            <a:r>
              <a:t>github.com/metabase/metabase/security/advisories</a:t>
            </a:r>
          </a:p>
        </p:txBody>
      </p:sp>
      <p:sp>
        <p:nvSpPr>
          <p:cNvPr id="12" name="TextBox 11"/>
          <p:cNvSpPr txBox="1"/>
          <p:nvPr/>
        </p:nvSpPr>
        <p:spPr>
          <a:xfrm>
            <a:off x="548640" y="4014216"/>
            <a:ext cx="5669280" cy="512064"/>
          </a:xfrm>
          <a:prstGeom prst="rect">
            <a:avLst/>
          </a:prstGeom>
          <a:noFill/>
        </p:spPr>
        <p:txBody>
          <a:bodyPr wrap="square">
            <a:normAutofit/>
          </a:bodyPr>
          <a:lstStyle/>
          <a:p>
            <a:pPr>
              <a:defRPr sz="1300" b="1">
                <a:solidFill>
                  <a:srgbClr val="FFFFFF"/>
                </a:solidFill>
                <a:latin typeface="Calibri"/>
              </a:defRPr>
            </a:pPr>
            <a:r>
              <a:t>5.  Wiz, “Inside the Metabase SQLi: Exploited in the Wild”</a:t>
            </a:r>
          </a:p>
        </p:txBody>
      </p:sp>
      <p:sp>
        <p:nvSpPr>
          <p:cNvPr id="13" name="TextBox 12"/>
          <p:cNvSpPr txBox="1"/>
          <p:nvPr/>
        </p:nvSpPr>
        <p:spPr>
          <a:xfrm>
            <a:off x="6309360" y="4014216"/>
            <a:ext cx="5303520" cy="512064"/>
          </a:xfrm>
          <a:prstGeom prst="rect">
            <a:avLst/>
          </a:prstGeom>
          <a:noFill/>
        </p:spPr>
        <p:txBody>
          <a:bodyPr wrap="square">
            <a:normAutofit/>
          </a:bodyPr>
          <a:lstStyle/>
          <a:p>
            <a:pPr>
              <a:defRPr sz="1150">
                <a:solidFill>
                  <a:srgbClr val="B9C7D1"/>
                </a:solidFill>
                <a:latin typeface="Calibri"/>
              </a:defRPr>
            </a:pPr>
            <a:r>
              <a:t>wiz.io/blog/inside-the-metabase-sqli-exploited-in-the-wild</a:t>
            </a:r>
          </a:p>
        </p:txBody>
      </p:sp>
      <p:sp>
        <p:nvSpPr>
          <p:cNvPr id="14" name="TextBox 13"/>
          <p:cNvSpPr txBox="1"/>
          <p:nvPr/>
        </p:nvSpPr>
        <p:spPr>
          <a:xfrm>
            <a:off x="548640" y="4526280"/>
            <a:ext cx="5669280" cy="512064"/>
          </a:xfrm>
          <a:prstGeom prst="rect">
            <a:avLst/>
          </a:prstGeom>
          <a:noFill/>
        </p:spPr>
        <p:txBody>
          <a:bodyPr wrap="square">
            <a:normAutofit/>
          </a:bodyPr>
          <a:lstStyle/>
          <a:p>
            <a:pPr>
              <a:defRPr sz="1300" b="1">
                <a:solidFill>
                  <a:srgbClr val="FFFFFF"/>
                </a:solidFill>
                <a:latin typeface="Calibri"/>
              </a:defRPr>
            </a:pPr>
            <a:r>
              <a:t>6.  Bishop Fox technical writeup</a:t>
            </a:r>
          </a:p>
        </p:txBody>
      </p:sp>
      <p:sp>
        <p:nvSpPr>
          <p:cNvPr id="15" name="TextBox 14"/>
          <p:cNvSpPr txBox="1"/>
          <p:nvPr/>
        </p:nvSpPr>
        <p:spPr>
          <a:xfrm>
            <a:off x="6309360" y="4526280"/>
            <a:ext cx="5303520" cy="512064"/>
          </a:xfrm>
          <a:prstGeom prst="rect">
            <a:avLst/>
          </a:prstGeom>
          <a:noFill/>
        </p:spPr>
        <p:txBody>
          <a:bodyPr wrap="square">
            <a:normAutofit/>
          </a:bodyPr>
          <a:lstStyle/>
          <a:p>
            <a:pPr>
              <a:defRPr sz="1150">
                <a:solidFill>
                  <a:srgbClr val="B9C7D1"/>
                </a:solidFill>
                <a:latin typeface="Calibri"/>
              </a:defRPr>
            </a:pPr>
            <a:r>
              <a:t>bishopfox.com/blog/critical-sql-injection-in-metabase-via-password-reset-cve-2026-72898</a:t>
            </a:r>
          </a:p>
        </p:txBody>
      </p:sp>
      <p:sp>
        <p:nvSpPr>
          <p:cNvPr id="16" name="TextBox 15"/>
          <p:cNvSpPr txBox="1"/>
          <p:nvPr/>
        </p:nvSpPr>
        <p:spPr>
          <a:xfrm>
            <a:off x="548640" y="5038344"/>
            <a:ext cx="5669280" cy="512064"/>
          </a:xfrm>
          <a:prstGeom prst="rect">
            <a:avLst/>
          </a:prstGeom>
          <a:noFill/>
        </p:spPr>
        <p:txBody>
          <a:bodyPr wrap="square">
            <a:normAutofit/>
          </a:bodyPr>
          <a:lstStyle/>
          <a:p>
            <a:pPr>
              <a:defRPr sz="1300" b="1">
                <a:solidFill>
                  <a:srgbClr val="FFFFFF"/>
                </a:solidFill>
                <a:latin typeface="Calibri"/>
              </a:defRPr>
            </a:pPr>
            <a:r>
              <a:t>7.  n8n, Checkly, and Anaconda breach disclosures</a:t>
            </a:r>
          </a:p>
        </p:txBody>
      </p:sp>
      <p:sp>
        <p:nvSpPr>
          <p:cNvPr id="17" name="TextBox 16"/>
          <p:cNvSpPr txBox="1"/>
          <p:nvPr/>
        </p:nvSpPr>
        <p:spPr>
          <a:xfrm>
            <a:off x="6309360" y="5038344"/>
            <a:ext cx="5303520" cy="512064"/>
          </a:xfrm>
          <a:prstGeom prst="rect">
            <a:avLst/>
          </a:prstGeom>
          <a:noFill/>
        </p:spPr>
        <p:txBody>
          <a:bodyPr wrap="square">
            <a:normAutofit/>
          </a:bodyPr>
          <a:lstStyle/>
          <a:p>
            <a:pPr>
              <a:defRPr sz="1150">
                <a:solidFill>
                  <a:srgbClr val="B9C7D1"/>
                </a:solidFill>
                <a:latin typeface="Calibri"/>
              </a:defRPr>
            </a:pPr>
            <a:r>
              <a:t>blog.n8n.io · checklyhq.com/blog · anaconda.com/blog</a:t>
            </a:r>
          </a:p>
        </p:txBody>
      </p:sp>
      <p:sp>
        <p:nvSpPr>
          <p:cNvPr id="18" name="TextBox 17"/>
          <p:cNvSpPr txBox="1"/>
          <p:nvPr/>
        </p:nvSpPr>
        <p:spPr>
          <a:xfrm>
            <a:off x="548640" y="5550408"/>
            <a:ext cx="5669280" cy="512064"/>
          </a:xfrm>
          <a:prstGeom prst="rect">
            <a:avLst/>
          </a:prstGeom>
          <a:noFill/>
        </p:spPr>
        <p:txBody>
          <a:bodyPr wrap="square">
            <a:normAutofit/>
          </a:bodyPr>
          <a:lstStyle/>
          <a:p>
            <a:pPr>
              <a:defRPr sz="1300" b="1">
                <a:solidFill>
                  <a:srgbClr val="FFFFFF"/>
                </a:solidFill>
                <a:latin typeface="Calibri"/>
              </a:defRPr>
            </a:pPr>
            <a:r>
              <a:t>8.  Framework and Tally disclosures via TechCrunch / BleepingComputer</a:t>
            </a:r>
          </a:p>
        </p:txBody>
      </p:sp>
      <p:sp>
        <p:nvSpPr>
          <p:cNvPr id="19" name="TextBox 18"/>
          <p:cNvSpPr txBox="1"/>
          <p:nvPr/>
        </p:nvSpPr>
        <p:spPr>
          <a:xfrm>
            <a:off x="6309360" y="5550408"/>
            <a:ext cx="5303520" cy="512064"/>
          </a:xfrm>
          <a:prstGeom prst="rect">
            <a:avLst/>
          </a:prstGeom>
          <a:noFill/>
        </p:spPr>
        <p:txBody>
          <a:bodyPr wrap="square">
            <a:normAutofit/>
          </a:bodyPr>
          <a:lstStyle/>
          <a:p>
            <a:pPr>
              <a:defRPr sz="1150">
                <a:solidFill>
                  <a:srgbClr val="B9C7D1"/>
                </a:solidFill>
                <a:latin typeface="Calibri"/>
              </a:defRPr>
            </a:pPr>
            <a:r>
              <a:t>techcrunch.com · bleepingcomputer.com</a:t>
            </a:r>
          </a:p>
        </p:txBody>
      </p:sp>
      <p:sp>
        <p:nvSpPr>
          <p:cNvPr id="20" name="TextBox 19"/>
          <p:cNvSpPr txBox="1"/>
          <p:nvPr/>
        </p:nvSpPr>
        <p:spPr>
          <a:xfrm>
            <a:off x="182880" y="6345936"/>
            <a:ext cx="11825935" cy="237744"/>
          </a:xfrm>
          <a:prstGeom prst="rect">
            <a:avLst/>
          </a:prstGeom>
          <a:noFill/>
        </p:spPr>
        <p:txBody>
          <a:bodyPr wrap="none" lIns="0" rIns="0" tIns="0" bIns="0">
            <a:spAutoFit/>
          </a:bodyPr>
          <a:lstStyle/>
          <a:p>
            <a:pPr algn="ctr"/>
            <a:r>
              <a:rPr sz="1000" b="1">
                <a:solidFill>
                  <a:srgbClr val="146658"/>
                </a:solidFill>
                <a:latin typeface="Arial"/>
                <a:hlinkClick r:id="rId3"/>
              </a:rPr>
              <a:t>Explore more questions at Ask Anything</a:t>
            </a:r>
          </a:p>
        </p:txBody>
      </p:sp>
      <p:sp>
        <p:nvSpPr>
          <p:cNvPr id="21" name="TextBox 20"/>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SITUATION REPORT</a:t>
            </a:r>
          </a:p>
          <a:p>
            <a:pPr>
              <a:lnSpc>
                <a:spcPct val="105000"/>
              </a:lnSpc>
              <a:spcBef>
                <a:spcPts val="600"/>
              </a:spcBef>
              <a:defRPr sz="2700" b="1">
                <a:solidFill>
                  <a:srgbClr val="0F2233"/>
                </a:solidFill>
                <a:latin typeface="Calibri"/>
              </a:defRPr>
            </a:pPr>
            <a:r>
              <a:t>A maximum-severity, unauthenticated bug turned Metabase into a springboard into every connected database</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Rounded Rectangle 3"/>
          <p:cNvSpPr/>
          <p:nvPr/>
        </p:nvSpPr>
        <p:spPr>
          <a:xfrm>
            <a:off x="548640" y="1965960"/>
            <a:ext cx="2606040" cy="1737360"/>
          </a:xfrm>
          <a:prstGeom prst="roundRect">
            <a:avLst>
              <a:gd name="adj" fmla="val 6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2800" b="1">
                <a:solidFill>
                  <a:srgbClr val="0F2233"/>
                </a:solidFill>
                <a:latin typeface="Calibri"/>
              </a:defRPr>
            </a:pPr>
            <a:r>
              <a:t>10.0</a:t>
            </a:r>
          </a:p>
          <a:p>
            <a:pPr algn="ctr">
              <a:spcBef>
                <a:spcPts val="600"/>
              </a:spcBef>
              <a:defRPr sz="1150">
                <a:solidFill>
                  <a:srgbClr val="1E2933"/>
                </a:solidFill>
                <a:latin typeface="Calibri"/>
              </a:defRPr>
            </a:pPr>
            <a:r>
              <a:t>CVSS v3.1 and v4.0 score — the maximum possible severity</a:t>
            </a:r>
          </a:p>
        </p:txBody>
      </p:sp>
      <p:sp>
        <p:nvSpPr>
          <p:cNvPr id="5" name="Rounded Rectangle 4"/>
          <p:cNvSpPr/>
          <p:nvPr/>
        </p:nvSpPr>
        <p:spPr>
          <a:xfrm>
            <a:off x="3337560" y="1965960"/>
            <a:ext cx="2606040" cy="1737360"/>
          </a:xfrm>
          <a:prstGeom prst="roundRect">
            <a:avLst>
              <a:gd name="adj" fmla="val 6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2800" b="1">
                <a:solidFill>
                  <a:srgbClr val="D64550"/>
                </a:solidFill>
                <a:latin typeface="Calibri"/>
              </a:defRPr>
            </a:pPr>
            <a:r>
              <a:t>5 orgs</a:t>
            </a:r>
          </a:p>
          <a:p>
            <a:pPr algn="ctr">
              <a:spcBef>
                <a:spcPts val="600"/>
              </a:spcBef>
              <a:defRPr sz="1150">
                <a:solidFill>
                  <a:srgbClr val="1E2933"/>
                </a:solidFill>
                <a:latin typeface="Calibri"/>
              </a:defRPr>
            </a:pPr>
            <a:r>
              <a:t>Framework, n8n, Tally, Kilo Code, and ChecklyHQ confirmed breached</a:t>
            </a:r>
          </a:p>
        </p:txBody>
      </p:sp>
      <p:sp>
        <p:nvSpPr>
          <p:cNvPr id="6" name="Rounded Rectangle 5"/>
          <p:cNvSpPr/>
          <p:nvPr/>
        </p:nvSpPr>
        <p:spPr>
          <a:xfrm>
            <a:off x="6126480" y="1965960"/>
            <a:ext cx="2606040" cy="1737360"/>
          </a:xfrm>
          <a:prstGeom prst="roundRect">
            <a:avLst>
              <a:gd name="adj" fmla="val 6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2800" b="1">
                <a:solidFill>
                  <a:srgbClr val="0F2233"/>
                </a:solidFill>
                <a:latin typeface="Calibri"/>
              </a:defRPr>
            </a:pPr>
            <a:r>
              <a:t>Aug 14</a:t>
            </a:r>
          </a:p>
          <a:p>
            <a:pPr algn="ctr">
              <a:spcBef>
                <a:spcPts val="600"/>
              </a:spcBef>
              <a:defRPr sz="1150">
                <a:solidFill>
                  <a:srgbClr val="1E2933"/>
                </a:solidFill>
                <a:latin typeface="Calibri"/>
              </a:defRPr>
            </a:pPr>
            <a:r>
              <a:t>CISA KEV federal remediation deadline (added Aug 11, 2026)</a:t>
            </a:r>
          </a:p>
        </p:txBody>
      </p:sp>
      <p:sp>
        <p:nvSpPr>
          <p:cNvPr id="7" name="Rounded Rectangle 6"/>
          <p:cNvSpPr/>
          <p:nvPr/>
        </p:nvSpPr>
        <p:spPr>
          <a:xfrm>
            <a:off x="8915400" y="1965960"/>
            <a:ext cx="2606040" cy="1737360"/>
          </a:xfrm>
          <a:prstGeom prst="roundRect">
            <a:avLst>
              <a:gd name="adj" fmla="val 6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2800" b="1">
                <a:solidFill>
                  <a:srgbClr val="0F2233"/>
                </a:solidFill>
                <a:latin typeface="Calibri"/>
              </a:defRPr>
            </a:pPr>
            <a:r>
              <a:t>6 branches</a:t>
            </a:r>
          </a:p>
          <a:p>
            <a:pPr algn="ctr">
              <a:spcBef>
                <a:spcPts val="600"/>
              </a:spcBef>
              <a:defRPr sz="1150">
                <a:solidFill>
                  <a:srgbClr val="1E2933"/>
                </a:solidFill>
                <a:latin typeface="Calibri"/>
              </a:defRPr>
            </a:pPr>
            <a:r>
              <a:t>Major versions 58–63 vulnerable; all patched Aug 6, 2026</a:t>
            </a:r>
          </a:p>
        </p:txBody>
      </p:sp>
      <p:sp>
        <p:nvSpPr>
          <p:cNvPr id="8" name="TextBox 7"/>
          <p:cNvSpPr txBox="1"/>
          <p:nvPr/>
        </p:nvSpPr>
        <p:spPr>
          <a:xfrm>
            <a:off x="548640" y="3977639"/>
            <a:ext cx="11064240" cy="1737360"/>
          </a:xfrm>
          <a:prstGeom prst="rect">
            <a:avLst/>
          </a:prstGeom>
          <a:noFill/>
        </p:spPr>
        <p:txBody>
          <a:bodyPr wrap="square">
            <a:normAutofit/>
          </a:bodyPr>
          <a:lstStyle/>
          <a:p>
            <a:pPr>
              <a:lnSpc>
                <a:spcPct val="130000"/>
              </a:lnSpc>
              <a:defRPr sz="1500">
                <a:solidFill>
                  <a:srgbClr val="1E2933"/>
                </a:solidFill>
                <a:latin typeface="Calibri"/>
              </a:defRPr>
            </a:pPr>
            <a:r>
              <a:t>An unauthenticated attacker could inject SQL through the password-reset API and seize full admin control. Because Metabase stores live credentials for every warehouse it connects to — Postgres, Snowflake, BigQuery, Redshift, and more — that takeover becomes a pivot point into an organization's entire analytical data estate.</a:t>
            </a:r>
          </a:p>
        </p:txBody>
      </p:sp>
      <p:sp>
        <p:nvSpPr>
          <p:cNvPr id="9" name="TextBox 8"/>
          <p:cNvSpPr txBox="1"/>
          <p:nvPr/>
        </p:nvSpPr>
        <p:spPr>
          <a:xfrm>
            <a:off x="548640" y="6126480"/>
            <a:ext cx="10789920" cy="320040"/>
          </a:xfrm>
          <a:prstGeom prst="rect">
            <a:avLst/>
          </a:prstGeom>
          <a:noFill/>
        </p:spPr>
        <p:txBody>
          <a:bodyPr wrap="square">
            <a:normAutofit/>
          </a:bodyPr>
          <a:lstStyle/>
          <a:p>
            <a:pPr>
              <a:defRPr sz="1050" i="1">
                <a:solidFill>
                  <a:srgbClr val="6B7D8A"/>
                </a:solidFill>
                <a:latin typeface="Calibri"/>
              </a:defRPr>
            </a:pPr>
            <a:r>
              <a:t>Source: CISA KEV catalog; Metabase security update (metabase.com/blog/security-update); Wiz technical writeup.</a:t>
            </a:r>
          </a:p>
        </p:txBody>
      </p:sp>
      <p:sp>
        <p:nvSpPr>
          <p:cNvPr id="10" name="TextBox 9"/>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TIMELINE</a:t>
            </a:r>
          </a:p>
          <a:p>
            <a:pPr>
              <a:lnSpc>
                <a:spcPct val="105000"/>
              </a:lnSpc>
              <a:spcBef>
                <a:spcPts val="600"/>
              </a:spcBef>
              <a:defRPr sz="3000" b="1">
                <a:solidFill>
                  <a:srgbClr val="0F2233"/>
                </a:solidFill>
                <a:latin typeface="Calibri"/>
              </a:defRPr>
            </a:pPr>
            <a:r>
              <a:t>From first exploitation to federal deadline in nine days</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Rectangle 3"/>
          <p:cNvSpPr/>
          <p:nvPr/>
        </p:nvSpPr>
        <p:spPr>
          <a:xfrm>
            <a:off x="685800" y="2834640"/>
            <a:ext cx="10789920" cy="38100"/>
          </a:xfrm>
          <a:prstGeom prst="rect">
            <a:avLst/>
          </a:prstGeom>
          <a:solidFill>
            <a:srgbClr val="B9C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Oval 4"/>
          <p:cNvSpPr/>
          <p:nvPr/>
        </p:nvSpPr>
        <p:spPr>
          <a:xfrm>
            <a:off x="1682496" y="2756916"/>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740664" y="3090672"/>
            <a:ext cx="2048256" cy="1554480"/>
          </a:xfrm>
          <a:prstGeom prst="rect">
            <a:avLst/>
          </a:prstGeom>
          <a:noFill/>
        </p:spPr>
        <p:txBody>
          <a:bodyPr wrap="square">
            <a:normAutofit/>
          </a:bodyPr>
          <a:lstStyle/>
          <a:p>
            <a:pPr algn="ctr">
              <a:defRPr b="1" sz="1250">
                <a:solidFill>
                  <a:srgbClr val="0F2233"/>
                </a:solidFill>
                <a:latin typeface="Calibri"/>
              </a:defRPr>
            </a:pPr>
            <a:r>
              <a:t>Aug 2</a:t>
            </a:r>
          </a:p>
          <a:p>
            <a:pPr algn="ctr">
              <a:spcBef>
                <a:spcPts val="300"/>
              </a:spcBef>
              <a:defRPr sz="1050">
                <a:solidFill>
                  <a:srgbClr val="1E2933"/>
                </a:solidFill>
                <a:latin typeface="Calibri"/>
              </a:defRPr>
            </a:pPr>
            <a:r>
              <a:t>Attacker exploits the 0-day against Metabase Cloud infrastructure for ~4 hours</a:t>
            </a:r>
          </a:p>
        </p:txBody>
      </p:sp>
      <p:sp>
        <p:nvSpPr>
          <p:cNvPr id="7" name="Oval 6"/>
          <p:cNvSpPr/>
          <p:nvPr/>
        </p:nvSpPr>
        <p:spPr>
          <a:xfrm>
            <a:off x="3840480" y="2756916"/>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2898648" y="3090672"/>
            <a:ext cx="2048256" cy="1554480"/>
          </a:xfrm>
          <a:prstGeom prst="rect">
            <a:avLst/>
          </a:prstGeom>
          <a:noFill/>
        </p:spPr>
        <p:txBody>
          <a:bodyPr wrap="square">
            <a:normAutofit/>
          </a:bodyPr>
          <a:lstStyle/>
          <a:p>
            <a:pPr algn="ctr">
              <a:defRPr b="1" sz="1250">
                <a:solidFill>
                  <a:srgbClr val="0F2233"/>
                </a:solidFill>
                <a:latin typeface="Calibri"/>
              </a:defRPr>
            </a:pPr>
            <a:r>
              <a:t>Aug 3</a:t>
            </a:r>
          </a:p>
          <a:p>
            <a:pPr algn="ctr">
              <a:spcBef>
                <a:spcPts val="300"/>
              </a:spcBef>
              <a:defRPr sz="1050">
                <a:solidFill>
                  <a:srgbClr val="1E2933"/>
                </a:solidFill>
                <a:latin typeface="Calibri"/>
              </a:defRPr>
            </a:pPr>
            <a:r>
              <a:t>Framework, Tally, and Checkly data accessed; Checkly session ~26 minutes, read-only</a:t>
            </a:r>
          </a:p>
        </p:txBody>
      </p:sp>
      <p:sp>
        <p:nvSpPr>
          <p:cNvPr id="9" name="Oval 8"/>
          <p:cNvSpPr/>
          <p:nvPr/>
        </p:nvSpPr>
        <p:spPr>
          <a:xfrm>
            <a:off x="5998464" y="2756916"/>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56632" y="3090672"/>
            <a:ext cx="2048256" cy="1554480"/>
          </a:xfrm>
          <a:prstGeom prst="rect">
            <a:avLst/>
          </a:prstGeom>
          <a:noFill/>
        </p:spPr>
        <p:txBody>
          <a:bodyPr wrap="square">
            <a:normAutofit/>
          </a:bodyPr>
          <a:lstStyle/>
          <a:p>
            <a:pPr algn="ctr">
              <a:defRPr b="1" sz="1250">
                <a:solidFill>
                  <a:srgbClr val="0F2233"/>
                </a:solidFill>
                <a:latin typeface="Calibri"/>
              </a:defRPr>
            </a:pPr>
            <a:r>
              <a:t>Aug 6</a:t>
            </a:r>
          </a:p>
          <a:p>
            <a:pPr algn="ctr">
              <a:spcBef>
                <a:spcPts val="300"/>
              </a:spcBef>
              <a:defRPr sz="1050">
                <a:solidFill>
                  <a:srgbClr val="1E2933"/>
                </a:solidFill>
                <a:latin typeface="Calibri"/>
              </a:defRPr>
            </a:pPr>
            <a:r>
              <a:t>Metabase patches branches 58–63; 3 advisories published; customer notifications begin</a:t>
            </a:r>
          </a:p>
        </p:txBody>
      </p:sp>
      <p:sp>
        <p:nvSpPr>
          <p:cNvPr id="11" name="Oval 10"/>
          <p:cNvSpPr/>
          <p:nvPr/>
        </p:nvSpPr>
        <p:spPr>
          <a:xfrm>
            <a:off x="8156448" y="2756916"/>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214616" y="3090672"/>
            <a:ext cx="2048256" cy="1554480"/>
          </a:xfrm>
          <a:prstGeom prst="rect">
            <a:avLst/>
          </a:prstGeom>
          <a:noFill/>
        </p:spPr>
        <p:txBody>
          <a:bodyPr wrap="square">
            <a:normAutofit/>
          </a:bodyPr>
          <a:lstStyle/>
          <a:p>
            <a:pPr algn="ctr">
              <a:defRPr b="1" sz="1250">
                <a:solidFill>
                  <a:srgbClr val="0F2233"/>
                </a:solidFill>
                <a:latin typeface="Calibri"/>
              </a:defRPr>
            </a:pPr>
            <a:r>
              <a:t>Aug 10</a:t>
            </a:r>
          </a:p>
          <a:p>
            <a:pPr algn="ctr">
              <a:spcBef>
                <a:spcPts val="300"/>
              </a:spcBef>
              <a:defRPr sz="1050">
                <a:solidFill>
                  <a:srgbClr val="1E2933"/>
                </a:solidFill>
                <a:latin typeface="Calibri"/>
              </a:defRPr>
            </a:pPr>
            <a:r>
              <a:t>CVE formally published; public PoC exploit code appears; Anaconda and Checkly disclose</a:t>
            </a:r>
          </a:p>
        </p:txBody>
      </p:sp>
      <p:sp>
        <p:nvSpPr>
          <p:cNvPr id="13" name="Oval 12"/>
          <p:cNvSpPr/>
          <p:nvPr/>
        </p:nvSpPr>
        <p:spPr>
          <a:xfrm>
            <a:off x="10314432" y="2756916"/>
            <a:ext cx="164592" cy="164592"/>
          </a:xfrm>
          <a:prstGeom prst="ellipse">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372600" y="3090672"/>
            <a:ext cx="2048256" cy="1554480"/>
          </a:xfrm>
          <a:prstGeom prst="rect">
            <a:avLst/>
          </a:prstGeom>
          <a:noFill/>
        </p:spPr>
        <p:txBody>
          <a:bodyPr wrap="square">
            <a:normAutofit/>
          </a:bodyPr>
          <a:lstStyle/>
          <a:p>
            <a:pPr algn="ctr">
              <a:defRPr b="1" sz="1250">
                <a:solidFill>
                  <a:srgbClr val="0F2233"/>
                </a:solidFill>
                <a:latin typeface="Calibri"/>
              </a:defRPr>
            </a:pPr>
            <a:r>
              <a:t>Aug 11</a:t>
            </a:r>
          </a:p>
          <a:p>
            <a:pPr algn="ctr">
              <a:spcBef>
                <a:spcPts val="300"/>
              </a:spcBef>
              <a:defRPr sz="1050">
                <a:solidFill>
                  <a:srgbClr val="1E2933"/>
                </a:solidFill>
                <a:latin typeface="Calibri"/>
              </a:defRPr>
            </a:pPr>
            <a:r>
              <a:t>CISA adds CVE-2026-72898 to KEV (due Aug 14); Metabase ships broader hardening release</a:t>
            </a:r>
          </a:p>
        </p:txBody>
      </p:sp>
      <p:sp>
        <p:nvSpPr>
          <p:cNvPr id="15" name="TextBox 14"/>
          <p:cNvSpPr txBox="1"/>
          <p:nvPr/>
        </p:nvSpPr>
        <p:spPr>
          <a:xfrm>
            <a:off x="548640" y="5989320"/>
            <a:ext cx="10789920" cy="320040"/>
          </a:xfrm>
          <a:prstGeom prst="rect">
            <a:avLst/>
          </a:prstGeom>
          <a:noFill/>
        </p:spPr>
        <p:txBody>
          <a:bodyPr wrap="square">
            <a:normAutofit/>
          </a:bodyPr>
          <a:lstStyle/>
          <a:p>
            <a:pPr>
              <a:defRPr sz="1050" i="1">
                <a:solidFill>
                  <a:srgbClr val="6B7D8A"/>
                </a:solidFill>
                <a:latin typeface="Calibri"/>
              </a:defRPr>
            </a:pPr>
            <a:r>
              <a:t>Source: Metabase security update; CISA KEV catalog; BleepingComputer; Checkly and n8n breach disclosures.</a:t>
            </a:r>
          </a:p>
        </p:txBody>
      </p:sp>
      <p:sp>
        <p:nvSpPr>
          <p:cNvPr id="16" name="TextBox 1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ROOT CAUSE</a:t>
            </a:r>
          </a:p>
          <a:p>
            <a:pPr>
              <a:lnSpc>
                <a:spcPct val="105000"/>
              </a:lnSpc>
              <a:spcBef>
                <a:spcPts val="600"/>
              </a:spcBef>
              <a:defRPr sz="2700" b="1">
                <a:solidFill>
                  <a:srgbClr val="0F2233"/>
                </a:solidFill>
                <a:latin typeface="Calibri"/>
              </a:defRPr>
            </a:pPr>
            <a:r>
              <a:t>A type-confusion bug let attacker JSON reach a SQL escape hatch meant only for trusted code</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Rounded Rectangle 3"/>
          <p:cNvSpPr/>
          <p:nvPr/>
        </p:nvSpPr>
        <p:spPr>
          <a:xfrm>
            <a:off x="457200" y="2194560"/>
            <a:ext cx="2097633" cy="219456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1</a:t>
            </a:r>
          </a:p>
          <a:p>
            <a:pPr algn="ctr">
              <a:spcBef>
                <a:spcPts val="400"/>
              </a:spcBef>
              <a:defRPr sz="1200">
                <a:solidFill>
                  <a:srgbClr val="1E2933"/>
                </a:solidFill>
                <a:latin typeface="Calibri"/>
              </a:defRPr>
            </a:pPr>
            <a:r>
              <a:t>Attacker sends a JSON body to the password-reset endpoint with an undeclared “user-id” field</a:t>
            </a:r>
          </a:p>
        </p:txBody>
      </p:sp>
      <p:sp>
        <p:nvSpPr>
          <p:cNvPr id="5" name="Right Arrow 4"/>
          <p:cNvSpPr/>
          <p:nvPr/>
        </p:nvSpPr>
        <p:spPr>
          <a:xfrm>
            <a:off x="2554833" y="3182112"/>
            <a:ext cx="201168" cy="219456"/>
          </a:xfrm>
          <a:prstGeom prst="rightArrow">
            <a:avLst/>
          </a:prstGeom>
          <a:solidFill>
            <a:srgbClr val="B9C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ounded Rectangle 5"/>
          <p:cNvSpPr/>
          <p:nvPr/>
        </p:nvSpPr>
        <p:spPr>
          <a:xfrm>
            <a:off x="2756001" y="2194560"/>
            <a:ext cx="2097633" cy="219456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2</a:t>
            </a:r>
          </a:p>
          <a:p>
            <a:pPr algn="ctr">
              <a:spcBef>
                <a:spcPts val="400"/>
              </a:spcBef>
              <a:defRPr sz="1200">
                <a:solidFill>
                  <a:srgbClr val="1E2933"/>
                </a:solidFill>
                <a:latin typeface="Calibri"/>
              </a:defRPr>
            </a:pPr>
            <a:r>
              <a:t>Clojure's merge() does not strip unexpected keys — the field survives into the request map</a:t>
            </a:r>
          </a:p>
        </p:txBody>
      </p:sp>
      <p:sp>
        <p:nvSpPr>
          <p:cNvPr id="7" name="Right Arrow 6"/>
          <p:cNvSpPr/>
          <p:nvPr/>
        </p:nvSpPr>
        <p:spPr>
          <a:xfrm>
            <a:off x="4853634" y="3182112"/>
            <a:ext cx="201168" cy="219456"/>
          </a:xfrm>
          <a:prstGeom prst="rightArrow">
            <a:avLst/>
          </a:prstGeom>
          <a:solidFill>
            <a:srgbClr val="B9C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054802" y="2194560"/>
            <a:ext cx="2097633" cy="219456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3</a:t>
            </a:r>
          </a:p>
          <a:p>
            <a:pPr algn="ctr">
              <a:spcBef>
                <a:spcPts val="400"/>
              </a:spcBef>
              <a:defRPr sz="1200">
                <a:solidFill>
                  <a:srgbClr val="1E2933"/>
                </a:solidFill>
                <a:latin typeface="Calibri"/>
              </a:defRPr>
            </a:pPr>
            <a:r>
              <a:t>JSON “keywordization” carries a nested object through as a Clojure map, not the expected integer</a:t>
            </a:r>
          </a:p>
        </p:txBody>
      </p:sp>
      <p:sp>
        <p:nvSpPr>
          <p:cNvPr id="9" name="Right Arrow 8"/>
          <p:cNvSpPr/>
          <p:nvPr/>
        </p:nvSpPr>
        <p:spPr>
          <a:xfrm>
            <a:off x="7152435" y="3182112"/>
            <a:ext cx="201168" cy="219456"/>
          </a:xfrm>
          <a:prstGeom prst="rightArrow">
            <a:avLst/>
          </a:prstGeom>
          <a:solidFill>
            <a:srgbClr val="B9C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Rounded Rectangle 9"/>
          <p:cNvSpPr/>
          <p:nvPr/>
        </p:nvSpPr>
        <p:spPr>
          <a:xfrm>
            <a:off x="7353603" y="2194560"/>
            <a:ext cx="2097633" cy="219456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4</a:t>
            </a:r>
          </a:p>
          <a:p>
            <a:pPr algn="ctr">
              <a:spcBef>
                <a:spcPts val="400"/>
              </a:spcBef>
              <a:defRPr sz="1200">
                <a:solidFill>
                  <a:srgbClr val="1E2933"/>
                </a:solidFill>
                <a:latin typeface="Calibri"/>
              </a:defRPr>
            </a:pPr>
            <a:r>
              <a:t>HoneySQL treats a {:raw …} shaped map as a literal, unescaped SQL fragment — by design</a:t>
            </a:r>
          </a:p>
        </p:txBody>
      </p:sp>
      <p:sp>
        <p:nvSpPr>
          <p:cNvPr id="11" name="Right Arrow 10"/>
          <p:cNvSpPr/>
          <p:nvPr/>
        </p:nvSpPr>
        <p:spPr>
          <a:xfrm>
            <a:off x="9451236" y="3182112"/>
            <a:ext cx="201168" cy="219456"/>
          </a:xfrm>
          <a:prstGeom prst="rightArrow">
            <a:avLst/>
          </a:prstGeom>
          <a:solidFill>
            <a:srgbClr val="B9C7D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9652404" y="2194560"/>
            <a:ext cx="2097633" cy="2194560"/>
          </a:xfrm>
          <a:prstGeom prst="roundRect">
            <a:avLst>
              <a:gd name="adj" fmla="val 5000"/>
            </a:avLst>
          </a:prstGeom>
          <a:solidFill>
            <a:srgbClr val="FFFFFF"/>
          </a:solidFill>
          <a:ln w="9525">
            <a:solidFill>
              <a:srgbClr val="DCE6EC"/>
            </a:solidFill>
          </a:ln>
          <a:effectLst/>
        </p:spPr>
        <p:style>
          <a:lnRef idx="1">
            <a:schemeClr val="accent1"/>
          </a:lnRef>
          <a:fillRef idx="3">
            <a:schemeClr val="accent1"/>
          </a:fillRef>
          <a:effectRef idx="2">
            <a:schemeClr val="accent1"/>
          </a:effectRef>
          <a:fontRef idx="minor">
            <a:schemeClr val="lt1"/>
          </a:fontRef>
        </p:style>
        <p:txBody>
          <a:bodyPr rtlCol="0" anchor="ctr" wrap="square" lIns="128016" rIns="128016">
            <a:normAutofit/>
          </a:bodyPr>
          <a:lstStyle/>
          <a:p>
            <a:pPr algn="ctr">
              <a:defRPr sz="1600" b="1">
                <a:solidFill>
                  <a:srgbClr val="1BA39C"/>
                </a:solidFill>
                <a:latin typeface="Calibri"/>
              </a:defRPr>
            </a:pPr>
            <a:r>
              <a:t>5</a:t>
            </a:r>
          </a:p>
          <a:p>
            <a:pPr algn="ctr">
              <a:spcBef>
                <a:spcPts val="400"/>
              </a:spcBef>
              <a:defRPr sz="1200">
                <a:solidFill>
                  <a:srgbClr val="1E2933"/>
                </a:solidFill>
                <a:latin typeface="Calibri"/>
              </a:defRPr>
            </a:pPr>
            <a:r>
              <a:t>The attacker-controlled string is spliced into SQL verbatim: no quoting, no bound parameter</a:t>
            </a:r>
          </a:p>
        </p:txBody>
      </p:sp>
      <p:sp>
        <p:nvSpPr>
          <p:cNvPr id="13" name="TextBox 12"/>
          <p:cNvSpPr txBox="1"/>
          <p:nvPr/>
        </p:nvSpPr>
        <p:spPr>
          <a:xfrm>
            <a:off x="548640" y="5074920"/>
            <a:ext cx="10789920" cy="320040"/>
          </a:xfrm>
          <a:prstGeom prst="rect">
            <a:avLst/>
          </a:prstGeom>
          <a:noFill/>
        </p:spPr>
        <p:txBody>
          <a:bodyPr wrap="square">
            <a:normAutofit/>
          </a:bodyPr>
          <a:lstStyle/>
          <a:p>
            <a:pPr>
              <a:defRPr sz="1050" i="1">
                <a:solidFill>
                  <a:srgbClr val="6B7D8A"/>
                </a:solidFill>
                <a:latin typeface="Calibri"/>
              </a:defRPr>
            </a:pPr>
            <a:r>
              <a:t>Source: Wiz, “Inside the Metabase SQLi: Exploited in the Wild”; Bishop Fox technical writeup; GHSA-vwf4-m7j8-wcjf.</a:t>
            </a:r>
          </a:p>
        </p:txBody>
      </p:sp>
      <p:sp>
        <p:nvSpPr>
          <p:cNvPr id="14" name="TextBox 13"/>
          <p:cNvSpPr txBox="1"/>
          <p:nvPr/>
        </p:nvSpPr>
        <p:spPr>
          <a:xfrm>
            <a:off x="548640" y="5486400"/>
            <a:ext cx="11064240" cy="548640"/>
          </a:xfrm>
          <a:prstGeom prst="rect">
            <a:avLst/>
          </a:prstGeom>
          <a:noFill/>
        </p:spPr>
        <p:txBody>
          <a:bodyPr wrap="square">
            <a:normAutofit/>
          </a:bodyPr>
          <a:lstStyle/>
          <a:p>
            <a:pPr>
              <a:defRPr sz="1250" i="1">
                <a:solidFill>
                  <a:srgbClr val="6B7D8A"/>
                </a:solidFill>
                <a:latin typeface="Calibri"/>
              </a:defRPr>
            </a:pPr>
            <a:r>
              <a:t>Metabase's fix validates that user-id is a positive integer before it reaches the query layer — closing the type-confusion gap rather than sanitizing arbitrary input after the fact.</a:t>
            </a:r>
          </a:p>
        </p:txBody>
      </p:sp>
      <p:sp>
        <p:nvSpPr>
          <p:cNvPr id="15" name="TextBox 14"/>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PATTERN</a:t>
            </a:r>
          </a:p>
          <a:p>
            <a:pPr>
              <a:lnSpc>
                <a:spcPct val="105000"/>
              </a:lnSpc>
              <a:spcBef>
                <a:spcPts val="600"/>
              </a:spcBef>
              <a:defRPr sz="2700" b="1">
                <a:solidFill>
                  <a:srgbClr val="0F2233"/>
                </a:solidFill>
                <a:latin typeface="Calibri"/>
              </a:defRPr>
            </a:pPr>
            <a:r>
              <a:t>This is the fourth critical SQL/RCE-class flaw in Metabase's query layer since March 2026</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TextBox 3"/>
          <p:cNvSpPr txBox="1"/>
          <p:nvPr/>
        </p:nvSpPr>
        <p:spPr>
          <a:xfrm>
            <a:off x="548640" y="1965960"/>
            <a:ext cx="1051560" cy="566928"/>
          </a:xfrm>
          <a:prstGeom prst="rect">
            <a:avLst/>
          </a:prstGeom>
          <a:noFill/>
        </p:spPr>
        <p:txBody>
          <a:bodyPr wrap="square" anchor="ctr">
            <a:normAutofit/>
          </a:bodyPr>
          <a:lstStyle/>
          <a:p>
            <a:pPr>
              <a:defRPr b="1" sz="1200">
                <a:solidFill>
                  <a:srgbClr val="0F2233"/>
                </a:solidFill>
                <a:latin typeface="Calibri"/>
              </a:defRPr>
            </a:pPr>
            <a:r>
              <a:t>Aug 11</a:t>
            </a:r>
          </a:p>
        </p:txBody>
      </p:sp>
      <p:sp>
        <p:nvSpPr>
          <p:cNvPr id="5" name="Rounded Rectangle 4"/>
          <p:cNvSpPr/>
          <p:nvPr/>
        </p:nvSpPr>
        <p:spPr>
          <a:xfrm>
            <a:off x="1691640" y="2112264"/>
            <a:ext cx="1051560" cy="27432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050" b="1">
                <a:solidFill>
                  <a:srgbClr val="FFFFFF"/>
                </a:solidFill>
                <a:latin typeface="Calibri"/>
              </a:defRPr>
            </a:pPr>
            <a:r>
              <a:t>Critical</a:t>
            </a:r>
          </a:p>
        </p:txBody>
      </p:sp>
      <p:sp>
        <p:nvSpPr>
          <p:cNvPr id="6" name="TextBox 5"/>
          <p:cNvSpPr txBox="1"/>
          <p:nvPr/>
        </p:nvSpPr>
        <p:spPr>
          <a:xfrm>
            <a:off x="2971800" y="1965960"/>
            <a:ext cx="8503920" cy="566928"/>
          </a:xfrm>
          <a:prstGeom prst="rect">
            <a:avLst/>
          </a:prstGeom>
          <a:noFill/>
        </p:spPr>
        <p:txBody>
          <a:bodyPr wrap="square" anchor="ctr">
            <a:normAutofit/>
          </a:bodyPr>
          <a:lstStyle/>
          <a:p>
            <a:pPr>
              <a:defRPr sz="1250">
                <a:solidFill>
                  <a:srgbClr val="1E2933"/>
                </a:solidFill>
                <a:latin typeface="Calibri"/>
              </a:defRPr>
            </a:pPr>
            <a:r>
              <a:t>Hardening release closing query-validation and permission gaps across ten categories, plus a HoneySQL dependency fix</a:t>
            </a:r>
          </a:p>
        </p:txBody>
      </p:sp>
      <p:sp>
        <p:nvSpPr>
          <p:cNvPr id="7" name="TextBox 6"/>
          <p:cNvSpPr txBox="1"/>
          <p:nvPr/>
        </p:nvSpPr>
        <p:spPr>
          <a:xfrm>
            <a:off x="548640" y="2532888"/>
            <a:ext cx="1051560" cy="566928"/>
          </a:xfrm>
          <a:prstGeom prst="rect">
            <a:avLst/>
          </a:prstGeom>
          <a:noFill/>
        </p:spPr>
        <p:txBody>
          <a:bodyPr wrap="square" anchor="ctr">
            <a:normAutofit/>
          </a:bodyPr>
          <a:lstStyle/>
          <a:p>
            <a:pPr>
              <a:defRPr b="1" sz="1200">
                <a:solidFill>
                  <a:srgbClr val="0F2233"/>
                </a:solidFill>
                <a:latin typeface="Calibri"/>
              </a:defRPr>
            </a:pPr>
            <a:r>
              <a:t>Aug 6</a:t>
            </a:r>
          </a:p>
        </p:txBody>
      </p:sp>
      <p:sp>
        <p:nvSpPr>
          <p:cNvPr id="8" name="Rounded Rectangle 7"/>
          <p:cNvSpPr/>
          <p:nvPr/>
        </p:nvSpPr>
        <p:spPr>
          <a:xfrm>
            <a:off x="1691640" y="2679192"/>
            <a:ext cx="1051560" cy="27432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050" b="1">
                <a:solidFill>
                  <a:srgbClr val="FFFFFF"/>
                </a:solidFill>
                <a:latin typeface="Calibri"/>
              </a:defRPr>
            </a:pPr>
            <a:r>
              <a:t>Critical</a:t>
            </a:r>
          </a:p>
        </p:txBody>
      </p:sp>
      <p:sp>
        <p:nvSpPr>
          <p:cNvPr id="9" name="TextBox 8"/>
          <p:cNvSpPr txBox="1"/>
          <p:nvPr/>
        </p:nvSpPr>
        <p:spPr>
          <a:xfrm>
            <a:off x="2971800" y="2532888"/>
            <a:ext cx="8503920" cy="566928"/>
          </a:xfrm>
          <a:prstGeom prst="rect">
            <a:avLst/>
          </a:prstGeom>
          <a:noFill/>
        </p:spPr>
        <p:txBody>
          <a:bodyPr wrap="square" anchor="ctr">
            <a:normAutofit/>
          </a:bodyPr>
          <a:lstStyle/>
          <a:p>
            <a:pPr>
              <a:defRPr sz="1250">
                <a:solidFill>
                  <a:srgbClr val="1E2933"/>
                </a:solidFill>
                <a:latin typeface="Calibri"/>
              </a:defRPr>
            </a:pPr>
            <a:r>
              <a:t>CVE-2026-72899 — SQL injection via a publicly shared dashboard leading to admin access</a:t>
            </a:r>
          </a:p>
        </p:txBody>
      </p:sp>
      <p:sp>
        <p:nvSpPr>
          <p:cNvPr id="10" name="TextBox 9"/>
          <p:cNvSpPr txBox="1"/>
          <p:nvPr/>
        </p:nvSpPr>
        <p:spPr>
          <a:xfrm>
            <a:off x="548640" y="3099816"/>
            <a:ext cx="1051560" cy="566928"/>
          </a:xfrm>
          <a:prstGeom prst="rect">
            <a:avLst/>
          </a:prstGeom>
          <a:noFill/>
        </p:spPr>
        <p:txBody>
          <a:bodyPr wrap="square" anchor="ctr">
            <a:normAutofit/>
          </a:bodyPr>
          <a:lstStyle/>
          <a:p>
            <a:pPr>
              <a:defRPr b="1" sz="1200">
                <a:solidFill>
                  <a:srgbClr val="0F2233"/>
                </a:solidFill>
                <a:latin typeface="Calibri"/>
              </a:defRPr>
            </a:pPr>
            <a:r>
              <a:t>Aug 6</a:t>
            </a:r>
          </a:p>
        </p:txBody>
      </p:sp>
      <p:sp>
        <p:nvSpPr>
          <p:cNvPr id="11" name="Rounded Rectangle 10"/>
          <p:cNvSpPr/>
          <p:nvPr/>
        </p:nvSpPr>
        <p:spPr>
          <a:xfrm>
            <a:off x="1691640" y="3246120"/>
            <a:ext cx="1051560" cy="274320"/>
          </a:xfrm>
          <a:prstGeom prst="roundRect">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050" b="1">
                <a:solidFill>
                  <a:srgbClr val="FFFFFF"/>
                </a:solidFill>
                <a:latin typeface="Calibri"/>
              </a:defRPr>
            </a:pPr>
            <a:r>
              <a:t>Medium</a:t>
            </a:r>
          </a:p>
        </p:txBody>
      </p:sp>
      <p:sp>
        <p:nvSpPr>
          <p:cNvPr id="12" name="TextBox 11"/>
          <p:cNvSpPr txBox="1"/>
          <p:nvPr/>
        </p:nvSpPr>
        <p:spPr>
          <a:xfrm>
            <a:off x="2971800" y="3099816"/>
            <a:ext cx="8503920" cy="566928"/>
          </a:xfrm>
          <a:prstGeom prst="rect">
            <a:avLst/>
          </a:prstGeom>
          <a:noFill/>
        </p:spPr>
        <p:txBody>
          <a:bodyPr wrap="square" anchor="ctr">
            <a:normAutofit/>
          </a:bodyPr>
          <a:lstStyle/>
          <a:p>
            <a:pPr>
              <a:defRPr sz="1250">
                <a:solidFill>
                  <a:srgbClr val="1E2933"/>
                </a:solidFill>
                <a:latin typeface="Calibri"/>
              </a:defRPr>
            </a:pPr>
            <a:r>
              <a:t>CVE-2026-72900 — cross-user leakage exposing cleartext database credentials by default</a:t>
            </a:r>
          </a:p>
        </p:txBody>
      </p:sp>
      <p:sp>
        <p:nvSpPr>
          <p:cNvPr id="13" name="TextBox 12"/>
          <p:cNvSpPr txBox="1"/>
          <p:nvPr/>
        </p:nvSpPr>
        <p:spPr>
          <a:xfrm>
            <a:off x="548640" y="3666744"/>
            <a:ext cx="1051560" cy="566928"/>
          </a:xfrm>
          <a:prstGeom prst="rect">
            <a:avLst/>
          </a:prstGeom>
          <a:noFill/>
        </p:spPr>
        <p:txBody>
          <a:bodyPr wrap="square" anchor="ctr">
            <a:normAutofit/>
          </a:bodyPr>
          <a:lstStyle/>
          <a:p>
            <a:pPr>
              <a:defRPr b="1" sz="1200">
                <a:solidFill>
                  <a:srgbClr val="0F2233"/>
                </a:solidFill>
                <a:latin typeface="Calibri"/>
              </a:defRPr>
            </a:pPr>
            <a:r>
              <a:t>Jul 12</a:t>
            </a:r>
          </a:p>
        </p:txBody>
      </p:sp>
      <p:sp>
        <p:nvSpPr>
          <p:cNvPr id="14" name="Rounded Rectangle 13"/>
          <p:cNvSpPr/>
          <p:nvPr/>
        </p:nvSpPr>
        <p:spPr>
          <a:xfrm>
            <a:off x="1691640" y="3813048"/>
            <a:ext cx="1051560" cy="27432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050" b="1">
                <a:solidFill>
                  <a:srgbClr val="FFFFFF"/>
                </a:solidFill>
                <a:latin typeface="Calibri"/>
              </a:defRPr>
            </a:pPr>
            <a:r>
              <a:t>Critical</a:t>
            </a:r>
          </a:p>
        </p:txBody>
      </p:sp>
      <p:sp>
        <p:nvSpPr>
          <p:cNvPr id="15" name="TextBox 14"/>
          <p:cNvSpPr txBox="1"/>
          <p:nvPr/>
        </p:nvSpPr>
        <p:spPr>
          <a:xfrm>
            <a:off x="2971800" y="3666744"/>
            <a:ext cx="8503920" cy="566928"/>
          </a:xfrm>
          <a:prstGeom prst="rect">
            <a:avLst/>
          </a:prstGeom>
          <a:noFill/>
        </p:spPr>
        <p:txBody>
          <a:bodyPr wrap="square" anchor="ctr">
            <a:normAutofit/>
          </a:bodyPr>
          <a:lstStyle/>
          <a:p>
            <a:pPr>
              <a:defRPr sz="1250">
                <a:solidFill>
                  <a:srgbClr val="1E2933"/>
                </a:solidFill>
                <a:latin typeface="Calibri"/>
              </a:defRPr>
            </a:pPr>
            <a:r>
              <a:t>Arbitrary file read/write via unsafe H2 built-in functions</a:t>
            </a:r>
          </a:p>
        </p:txBody>
      </p:sp>
      <p:sp>
        <p:nvSpPr>
          <p:cNvPr id="16" name="TextBox 15"/>
          <p:cNvSpPr txBox="1"/>
          <p:nvPr/>
        </p:nvSpPr>
        <p:spPr>
          <a:xfrm>
            <a:off x="548640" y="4233672"/>
            <a:ext cx="1051560" cy="566928"/>
          </a:xfrm>
          <a:prstGeom prst="rect">
            <a:avLst/>
          </a:prstGeom>
          <a:noFill/>
        </p:spPr>
        <p:txBody>
          <a:bodyPr wrap="square" anchor="ctr">
            <a:normAutofit/>
          </a:bodyPr>
          <a:lstStyle/>
          <a:p>
            <a:pPr>
              <a:defRPr b="1" sz="1200">
                <a:solidFill>
                  <a:srgbClr val="0F2233"/>
                </a:solidFill>
                <a:latin typeface="Calibri"/>
              </a:defRPr>
            </a:pPr>
            <a:r>
              <a:t>Jun 30</a:t>
            </a:r>
          </a:p>
        </p:txBody>
      </p:sp>
      <p:sp>
        <p:nvSpPr>
          <p:cNvPr id="17" name="Rounded Rectangle 16"/>
          <p:cNvSpPr/>
          <p:nvPr/>
        </p:nvSpPr>
        <p:spPr>
          <a:xfrm>
            <a:off x="1691640" y="4379976"/>
            <a:ext cx="1051560" cy="27432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050" b="1">
                <a:solidFill>
                  <a:srgbClr val="FFFFFF"/>
                </a:solidFill>
                <a:latin typeface="Calibri"/>
              </a:defRPr>
            </a:pPr>
            <a:r>
              <a:t>Critical</a:t>
            </a:r>
          </a:p>
        </p:txBody>
      </p:sp>
      <p:sp>
        <p:nvSpPr>
          <p:cNvPr id="18" name="TextBox 17"/>
          <p:cNvSpPr txBox="1"/>
          <p:nvPr/>
        </p:nvSpPr>
        <p:spPr>
          <a:xfrm>
            <a:off x="2971800" y="4233672"/>
            <a:ext cx="8503920" cy="566928"/>
          </a:xfrm>
          <a:prstGeom prst="rect">
            <a:avLst/>
          </a:prstGeom>
          <a:noFill/>
        </p:spPr>
        <p:txBody>
          <a:bodyPr wrap="square" anchor="ctr">
            <a:normAutofit/>
          </a:bodyPr>
          <a:lstStyle/>
          <a:p>
            <a:pPr>
              <a:defRPr sz="1250">
                <a:solidFill>
                  <a:srgbClr val="1E2933"/>
                </a:solidFill>
                <a:latin typeface="Calibri"/>
              </a:defRPr>
            </a:pPr>
            <a:r>
              <a:t>Unsafe deserialization of H2 query results (CVE-2026-59827)</a:t>
            </a:r>
          </a:p>
        </p:txBody>
      </p:sp>
      <p:sp>
        <p:nvSpPr>
          <p:cNvPr id="19" name="TextBox 18"/>
          <p:cNvSpPr txBox="1"/>
          <p:nvPr/>
        </p:nvSpPr>
        <p:spPr>
          <a:xfrm>
            <a:off x="548640" y="4800600"/>
            <a:ext cx="1051560" cy="566928"/>
          </a:xfrm>
          <a:prstGeom prst="rect">
            <a:avLst/>
          </a:prstGeom>
          <a:noFill/>
        </p:spPr>
        <p:txBody>
          <a:bodyPr wrap="square" anchor="ctr">
            <a:normAutofit/>
          </a:bodyPr>
          <a:lstStyle/>
          <a:p>
            <a:pPr>
              <a:defRPr b="1" sz="1200">
                <a:solidFill>
                  <a:srgbClr val="0F2233"/>
                </a:solidFill>
                <a:latin typeface="Calibri"/>
              </a:defRPr>
            </a:pPr>
            <a:r>
              <a:t>May 28</a:t>
            </a:r>
          </a:p>
        </p:txBody>
      </p:sp>
      <p:sp>
        <p:nvSpPr>
          <p:cNvPr id="20" name="Rounded Rectangle 19"/>
          <p:cNvSpPr/>
          <p:nvPr/>
        </p:nvSpPr>
        <p:spPr>
          <a:xfrm>
            <a:off x="1691640" y="4946904"/>
            <a:ext cx="1051560" cy="274320"/>
          </a:xfrm>
          <a:prstGeom prst="roundRect">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050" b="1">
                <a:solidFill>
                  <a:srgbClr val="FFFFFF"/>
                </a:solidFill>
                <a:latin typeface="Calibri"/>
              </a:defRPr>
            </a:pPr>
            <a:r>
              <a:t>Critical</a:t>
            </a:r>
          </a:p>
        </p:txBody>
      </p:sp>
      <p:sp>
        <p:nvSpPr>
          <p:cNvPr id="21" name="TextBox 20"/>
          <p:cNvSpPr txBox="1"/>
          <p:nvPr/>
        </p:nvSpPr>
        <p:spPr>
          <a:xfrm>
            <a:off x="2971800" y="4800600"/>
            <a:ext cx="8503920" cy="566928"/>
          </a:xfrm>
          <a:prstGeom prst="rect">
            <a:avLst/>
          </a:prstGeom>
          <a:noFill/>
        </p:spPr>
        <p:txBody>
          <a:bodyPr wrap="square" anchor="ctr">
            <a:normAutofit/>
          </a:bodyPr>
          <a:lstStyle/>
          <a:p>
            <a:pPr>
              <a:defRPr sz="1250">
                <a:solidFill>
                  <a:srgbClr val="1E2933"/>
                </a:solidFill>
                <a:latin typeface="Calibri"/>
              </a:defRPr>
            </a:pPr>
            <a:r>
              <a:t>Remote code execution via Snowflake JDBC driver arbitrary file write (CVE-2026-50148)</a:t>
            </a:r>
          </a:p>
        </p:txBody>
      </p:sp>
      <p:sp>
        <p:nvSpPr>
          <p:cNvPr id="22" name="TextBox 21"/>
          <p:cNvSpPr txBox="1"/>
          <p:nvPr/>
        </p:nvSpPr>
        <p:spPr>
          <a:xfrm>
            <a:off x="548640" y="5989320"/>
            <a:ext cx="10789920" cy="320040"/>
          </a:xfrm>
          <a:prstGeom prst="rect">
            <a:avLst/>
          </a:prstGeom>
          <a:noFill/>
        </p:spPr>
        <p:txBody>
          <a:bodyPr wrap="square">
            <a:normAutofit/>
          </a:bodyPr>
          <a:lstStyle/>
          <a:p>
            <a:pPr>
              <a:defRPr sz="1050" i="1">
                <a:solidFill>
                  <a:srgbClr val="6B7D8A"/>
                </a:solidFill>
                <a:latin typeface="Calibri"/>
              </a:defRPr>
            </a:pPr>
            <a:r>
              <a:t>Source: GitHub Security Advisories for metabase/metabase (public API).</a:t>
            </a:r>
          </a:p>
        </p:txBody>
      </p:sp>
      <p:sp>
        <p:nvSpPr>
          <p:cNvPr id="23" name="TextBox 22"/>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EXPOSURE</a:t>
            </a:r>
          </a:p>
          <a:p>
            <a:pPr>
              <a:lnSpc>
                <a:spcPct val="105000"/>
              </a:lnSpc>
              <a:spcBef>
                <a:spcPts val="600"/>
              </a:spcBef>
              <a:defRPr sz="2800" b="1">
                <a:solidFill>
                  <a:srgbClr val="0F2233"/>
                </a:solidFill>
                <a:latin typeface="Calibri"/>
              </a:defRPr>
            </a:pPr>
            <a:r>
              <a:t>Every branch 58 through 63 is vulnerable until upgraded to its fixed point release</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graphicFrame>
        <p:nvGraphicFramePr>
          <p:cNvPr id="4" name="Table 3"/>
          <p:cNvGraphicFramePr>
            <a:graphicFrameLocks noGrp="1"/>
          </p:cNvGraphicFramePr>
          <p:nvPr/>
        </p:nvGraphicFramePr>
        <p:xfrm>
          <a:off x="548640" y="1920240"/>
          <a:ext cx="11064240" cy="3291840"/>
        </p:xfrm>
        <a:graphic>
          <a:graphicData uri="http://schemas.openxmlformats.org/drawingml/2006/table">
            <a:tbl>
              <a:tblPr firstRow="1" bandRow="1">
                <a:tableStyleId>{5C22544A-7EE6-4342-B048-85BDC9FD1C3A}</a:tableStyleId>
              </a:tblPr>
              <a:tblGrid>
                <a:gridCol w="1005840"/>
                <a:gridCol w="4206240"/>
                <a:gridCol w="2651760"/>
                <a:gridCol w="3200400"/>
              </a:tblGrid>
              <a:tr h="470262">
                <a:tc>
                  <a:txBody>
                    <a:bodyPr/>
                    <a:lstStyle/>
                    <a:p>
                      <a:pPr>
                        <a:defRPr sz="1250" b="1">
                          <a:solidFill>
                            <a:srgbClr val="FFFFFF"/>
                          </a:solidFill>
                          <a:latin typeface="Calibri"/>
                        </a:defRPr>
                      </a:pPr>
                      <a:r>
                        <a:t>Branch</a:t>
                      </a:r>
                    </a:p>
                  </a:txBody>
                  <a:tcPr anchor="ctr" marL="91440" marR="91440">
                    <a:solidFill>
                      <a:srgbClr val="0F2233"/>
                    </a:solidFill>
                  </a:tcPr>
                </a:tc>
                <a:tc>
                  <a:txBody>
                    <a:bodyPr/>
                    <a:lstStyle/>
                    <a:p>
                      <a:pPr>
                        <a:defRPr sz="1250" b="1">
                          <a:solidFill>
                            <a:srgbClr val="FFFFFF"/>
                          </a:solidFill>
                          <a:latin typeface="Calibri"/>
                        </a:defRPr>
                      </a:pPr>
                      <a:r>
                        <a:t>Vulnerable range (OSS / EE)</a:t>
                      </a:r>
                    </a:p>
                  </a:txBody>
                  <a:tcPr anchor="ctr" marL="91440" marR="91440">
                    <a:solidFill>
                      <a:srgbClr val="0F2233"/>
                    </a:solidFill>
                  </a:tcPr>
                </a:tc>
                <a:tc>
                  <a:txBody>
                    <a:bodyPr/>
                    <a:lstStyle/>
                    <a:p>
                      <a:pPr>
                        <a:defRPr sz="1250" b="1">
                          <a:solidFill>
                            <a:srgbClr val="FFFFFF"/>
                          </a:solidFill>
                          <a:latin typeface="Calibri"/>
                        </a:defRPr>
                      </a:pPr>
                      <a:r>
                        <a:t>Fixed version</a:t>
                      </a:r>
                    </a:p>
                  </a:txBody>
                  <a:tcPr anchor="ctr" marL="91440" marR="91440">
                    <a:solidFill>
                      <a:srgbClr val="0F2233"/>
                    </a:solidFill>
                  </a:tcPr>
                </a:tc>
                <a:tc>
                  <a:txBody>
                    <a:bodyPr/>
                    <a:lstStyle/>
                    <a:p>
                      <a:pPr>
                        <a:defRPr sz="1250" b="1">
                          <a:solidFill>
                            <a:srgbClr val="FFFFFF"/>
                          </a:solidFill>
                          <a:latin typeface="Calibri"/>
                        </a:defRPr>
                      </a:pPr>
                      <a:r>
                        <a:t>CVEs</a:t>
                      </a:r>
                    </a:p>
                  </a:txBody>
                  <a:tcPr anchor="ctr" marL="91440" marR="91440">
                    <a:solidFill>
                      <a:srgbClr val="0F2233"/>
                    </a:solidFill>
                  </a:tcPr>
                </a:tc>
              </a:tr>
              <a:tr h="470262">
                <a:tc>
                  <a:txBody>
                    <a:bodyPr/>
                    <a:lstStyle/>
                    <a:p>
                      <a:pPr>
                        <a:defRPr sz="1200" b="0">
                          <a:solidFill>
                            <a:srgbClr val="1E2933"/>
                          </a:solidFill>
                          <a:latin typeface="Calibri"/>
                        </a:defRPr>
                      </a:pPr>
                      <a:r>
                        <a:t>58</a:t>
                      </a:r>
                    </a:p>
                  </a:txBody>
                  <a:tcPr anchor="ctr" marL="91440" marR="91440">
                    <a:solidFill>
                      <a:srgbClr val="FFFFFF"/>
                    </a:solidFill>
                  </a:tcPr>
                </a:tc>
                <a:tc>
                  <a:txBody>
                    <a:bodyPr/>
                    <a:lstStyle/>
                    <a:p>
                      <a:pPr>
                        <a:defRPr sz="1200" b="0">
                          <a:solidFill>
                            <a:srgbClr val="1E2933"/>
                          </a:solidFill>
                          <a:latin typeface="Calibri"/>
                        </a:defRPr>
                      </a:pPr>
                      <a:r>
                        <a:t>0.58.0–0.58.23 / 1.58.0–1.58.23</a:t>
                      </a:r>
                    </a:p>
                  </a:txBody>
                  <a:tcPr anchor="ctr" marL="91440" marR="91440">
                    <a:solidFill>
                      <a:srgbClr val="FFFFFF"/>
                    </a:solidFill>
                  </a:tcPr>
                </a:tc>
                <a:tc>
                  <a:txBody>
                    <a:bodyPr/>
                    <a:lstStyle/>
                    <a:p>
                      <a:pPr>
                        <a:defRPr sz="1200" b="0">
                          <a:solidFill>
                            <a:srgbClr val="1E2933"/>
                          </a:solidFill>
                          <a:latin typeface="Calibri"/>
                        </a:defRPr>
                      </a:pPr>
                      <a:r>
                        <a:t>0.58.24 / 1.58.24</a:t>
                      </a:r>
                    </a:p>
                  </a:txBody>
                  <a:tcPr anchor="ctr" marL="91440" marR="91440">
                    <a:solidFill>
                      <a:srgbClr val="FFFFFF"/>
                    </a:solidFill>
                  </a:tcPr>
                </a:tc>
                <a:tc>
                  <a:txBody>
                    <a:bodyPr/>
                    <a:lstStyle/>
                    <a:p>
                      <a:pPr>
                        <a:defRPr sz="1200" b="0">
                          <a:solidFill>
                            <a:srgbClr val="1E2933"/>
                          </a:solidFill>
                          <a:latin typeface="Calibri"/>
                        </a:defRPr>
                      </a:pPr>
                      <a:r>
                        <a:t>-72898, -72899, -72900</a:t>
                      </a:r>
                    </a:p>
                  </a:txBody>
                  <a:tcPr anchor="ctr" marL="91440" marR="91440">
                    <a:solidFill>
                      <a:srgbClr val="FFFFFF"/>
                    </a:solidFill>
                  </a:tcPr>
                </a:tc>
              </a:tr>
              <a:tr h="470262">
                <a:tc>
                  <a:txBody>
                    <a:bodyPr/>
                    <a:lstStyle/>
                    <a:p>
                      <a:pPr>
                        <a:defRPr sz="1200" b="0">
                          <a:solidFill>
                            <a:srgbClr val="1E2933"/>
                          </a:solidFill>
                          <a:latin typeface="Calibri"/>
                        </a:defRPr>
                      </a:pPr>
                      <a:r>
                        <a:t>59</a:t>
                      </a:r>
                    </a:p>
                  </a:txBody>
                  <a:tcPr anchor="ctr" marL="91440" marR="91440">
                    <a:solidFill>
                      <a:srgbClr val="F1F6F9"/>
                    </a:solidFill>
                  </a:tcPr>
                </a:tc>
                <a:tc>
                  <a:txBody>
                    <a:bodyPr/>
                    <a:lstStyle/>
                    <a:p>
                      <a:pPr>
                        <a:defRPr sz="1200" b="0">
                          <a:solidFill>
                            <a:srgbClr val="1E2933"/>
                          </a:solidFill>
                          <a:latin typeface="Calibri"/>
                        </a:defRPr>
                      </a:pPr>
                      <a:r>
                        <a:t>0.59.0–0.59.20 / 1.59.0–1.59.20</a:t>
                      </a:r>
                    </a:p>
                  </a:txBody>
                  <a:tcPr anchor="ctr" marL="91440" marR="91440">
                    <a:solidFill>
                      <a:srgbClr val="F1F6F9"/>
                    </a:solidFill>
                  </a:tcPr>
                </a:tc>
                <a:tc>
                  <a:txBody>
                    <a:bodyPr/>
                    <a:lstStyle/>
                    <a:p>
                      <a:pPr>
                        <a:defRPr sz="1200" b="0">
                          <a:solidFill>
                            <a:srgbClr val="1E2933"/>
                          </a:solidFill>
                          <a:latin typeface="Calibri"/>
                        </a:defRPr>
                      </a:pPr>
                      <a:r>
                        <a:t>0.59.21 / 1.59.21</a:t>
                      </a:r>
                    </a:p>
                  </a:txBody>
                  <a:tcPr anchor="ctr" marL="91440" marR="91440">
                    <a:solidFill>
                      <a:srgbClr val="F1F6F9"/>
                    </a:solidFill>
                  </a:tcPr>
                </a:tc>
                <a:tc>
                  <a:txBody>
                    <a:bodyPr/>
                    <a:lstStyle/>
                    <a:p>
                      <a:pPr>
                        <a:defRPr sz="1200" b="0">
                          <a:solidFill>
                            <a:srgbClr val="1E2933"/>
                          </a:solidFill>
                          <a:latin typeface="Calibri"/>
                        </a:defRPr>
                      </a:pPr>
                      <a:r>
                        <a:t>-72898, -72899, -72900</a:t>
                      </a:r>
                    </a:p>
                  </a:txBody>
                  <a:tcPr anchor="ctr" marL="91440" marR="91440">
                    <a:solidFill>
                      <a:srgbClr val="F1F6F9"/>
                    </a:solidFill>
                  </a:tcPr>
                </a:tc>
              </a:tr>
              <a:tr h="470262">
                <a:tc>
                  <a:txBody>
                    <a:bodyPr/>
                    <a:lstStyle/>
                    <a:p>
                      <a:pPr>
                        <a:defRPr sz="1200" b="0">
                          <a:solidFill>
                            <a:srgbClr val="1E2933"/>
                          </a:solidFill>
                          <a:latin typeface="Calibri"/>
                        </a:defRPr>
                      </a:pPr>
                      <a:r>
                        <a:t>60</a:t>
                      </a:r>
                    </a:p>
                  </a:txBody>
                  <a:tcPr anchor="ctr" marL="91440" marR="91440">
                    <a:solidFill>
                      <a:srgbClr val="FFFFFF"/>
                    </a:solidFill>
                  </a:tcPr>
                </a:tc>
                <a:tc>
                  <a:txBody>
                    <a:bodyPr/>
                    <a:lstStyle/>
                    <a:p>
                      <a:pPr>
                        <a:defRPr sz="1200" b="0">
                          <a:solidFill>
                            <a:srgbClr val="1E2933"/>
                          </a:solidFill>
                          <a:latin typeface="Calibri"/>
                        </a:defRPr>
                      </a:pPr>
                      <a:r>
                        <a:t>0.60.0–0.60.16 / 1.60.0–1.60.16</a:t>
                      </a:r>
                    </a:p>
                  </a:txBody>
                  <a:tcPr anchor="ctr" marL="91440" marR="91440">
                    <a:solidFill>
                      <a:srgbClr val="FFFFFF"/>
                    </a:solidFill>
                  </a:tcPr>
                </a:tc>
                <a:tc>
                  <a:txBody>
                    <a:bodyPr/>
                    <a:lstStyle/>
                    <a:p>
                      <a:pPr>
                        <a:defRPr sz="1200" b="0">
                          <a:solidFill>
                            <a:srgbClr val="1E2933"/>
                          </a:solidFill>
                          <a:latin typeface="Calibri"/>
                        </a:defRPr>
                      </a:pPr>
                      <a:r>
                        <a:t>0.60.17 / 1.60.17</a:t>
                      </a:r>
                    </a:p>
                  </a:txBody>
                  <a:tcPr anchor="ctr" marL="91440" marR="91440">
                    <a:solidFill>
                      <a:srgbClr val="FFFFFF"/>
                    </a:solidFill>
                  </a:tcPr>
                </a:tc>
                <a:tc>
                  <a:txBody>
                    <a:bodyPr/>
                    <a:lstStyle/>
                    <a:p>
                      <a:pPr>
                        <a:defRPr sz="1200" b="0">
                          <a:solidFill>
                            <a:srgbClr val="1E2933"/>
                          </a:solidFill>
                          <a:latin typeface="Calibri"/>
                        </a:defRPr>
                      </a:pPr>
                      <a:r>
                        <a:t>-72898, -72899, -72900</a:t>
                      </a:r>
                    </a:p>
                  </a:txBody>
                  <a:tcPr anchor="ctr" marL="91440" marR="91440">
                    <a:solidFill>
                      <a:srgbClr val="FFFFFF"/>
                    </a:solidFill>
                  </a:tcPr>
                </a:tc>
              </a:tr>
              <a:tr h="470262">
                <a:tc>
                  <a:txBody>
                    <a:bodyPr/>
                    <a:lstStyle/>
                    <a:p>
                      <a:pPr>
                        <a:defRPr sz="1200" b="0">
                          <a:solidFill>
                            <a:srgbClr val="1E2933"/>
                          </a:solidFill>
                          <a:latin typeface="Calibri"/>
                        </a:defRPr>
                      </a:pPr>
                      <a:r>
                        <a:t>61</a:t>
                      </a:r>
                    </a:p>
                  </a:txBody>
                  <a:tcPr anchor="ctr" marL="91440" marR="91440">
                    <a:solidFill>
                      <a:srgbClr val="F1F6F9"/>
                    </a:solidFill>
                  </a:tcPr>
                </a:tc>
                <a:tc>
                  <a:txBody>
                    <a:bodyPr/>
                    <a:lstStyle/>
                    <a:p>
                      <a:pPr>
                        <a:defRPr sz="1200" b="0">
                          <a:solidFill>
                            <a:srgbClr val="1E2933"/>
                          </a:solidFill>
                          <a:latin typeface="Calibri"/>
                        </a:defRPr>
                      </a:pPr>
                      <a:r>
                        <a:t>0.61.0–0.61.10 / 1.61.0–1.61.10</a:t>
                      </a:r>
                    </a:p>
                  </a:txBody>
                  <a:tcPr anchor="ctr" marL="91440" marR="91440">
                    <a:solidFill>
                      <a:srgbClr val="F1F6F9"/>
                    </a:solidFill>
                  </a:tcPr>
                </a:tc>
                <a:tc>
                  <a:txBody>
                    <a:bodyPr/>
                    <a:lstStyle/>
                    <a:p>
                      <a:pPr>
                        <a:defRPr sz="1200" b="0">
                          <a:solidFill>
                            <a:srgbClr val="1E2933"/>
                          </a:solidFill>
                          <a:latin typeface="Calibri"/>
                        </a:defRPr>
                      </a:pPr>
                      <a:r>
                        <a:t>0.61.11 / 1.61.11</a:t>
                      </a:r>
                    </a:p>
                  </a:txBody>
                  <a:tcPr anchor="ctr" marL="91440" marR="91440">
                    <a:solidFill>
                      <a:srgbClr val="F1F6F9"/>
                    </a:solidFill>
                  </a:tcPr>
                </a:tc>
                <a:tc>
                  <a:txBody>
                    <a:bodyPr/>
                    <a:lstStyle/>
                    <a:p>
                      <a:pPr>
                        <a:defRPr sz="1200" b="0">
                          <a:solidFill>
                            <a:srgbClr val="1E2933"/>
                          </a:solidFill>
                          <a:latin typeface="Calibri"/>
                        </a:defRPr>
                      </a:pPr>
                      <a:r>
                        <a:t>-72898, -72899, -72900</a:t>
                      </a:r>
                    </a:p>
                  </a:txBody>
                  <a:tcPr anchor="ctr" marL="91440" marR="91440">
                    <a:solidFill>
                      <a:srgbClr val="F1F6F9"/>
                    </a:solidFill>
                  </a:tcPr>
                </a:tc>
              </a:tr>
              <a:tr h="470262">
                <a:tc>
                  <a:txBody>
                    <a:bodyPr/>
                    <a:lstStyle/>
                    <a:p>
                      <a:pPr>
                        <a:defRPr sz="1200" b="0">
                          <a:solidFill>
                            <a:srgbClr val="1E2933"/>
                          </a:solidFill>
                          <a:latin typeface="Calibri"/>
                        </a:defRPr>
                      </a:pPr>
                      <a:r>
                        <a:t>62</a:t>
                      </a:r>
                    </a:p>
                  </a:txBody>
                  <a:tcPr anchor="ctr" marL="91440" marR="91440">
                    <a:solidFill>
                      <a:srgbClr val="FFFFFF"/>
                    </a:solidFill>
                  </a:tcPr>
                </a:tc>
                <a:tc>
                  <a:txBody>
                    <a:bodyPr/>
                    <a:lstStyle/>
                    <a:p>
                      <a:pPr>
                        <a:defRPr sz="1200" b="0">
                          <a:solidFill>
                            <a:srgbClr val="1E2933"/>
                          </a:solidFill>
                          <a:latin typeface="Calibri"/>
                        </a:defRPr>
                      </a:pPr>
                      <a:r>
                        <a:t>0.62.0–0.62.8 / 1.62.0–1.62.8</a:t>
                      </a:r>
                    </a:p>
                  </a:txBody>
                  <a:tcPr anchor="ctr" marL="91440" marR="91440">
                    <a:solidFill>
                      <a:srgbClr val="FFFFFF"/>
                    </a:solidFill>
                  </a:tcPr>
                </a:tc>
                <a:tc>
                  <a:txBody>
                    <a:bodyPr/>
                    <a:lstStyle/>
                    <a:p>
                      <a:pPr>
                        <a:defRPr sz="1200" b="0">
                          <a:solidFill>
                            <a:srgbClr val="1E2933"/>
                          </a:solidFill>
                          <a:latin typeface="Calibri"/>
                        </a:defRPr>
                      </a:pPr>
                      <a:r>
                        <a:t>0.62.9 / 1.62.9</a:t>
                      </a:r>
                    </a:p>
                  </a:txBody>
                  <a:tcPr anchor="ctr" marL="91440" marR="91440">
                    <a:solidFill>
                      <a:srgbClr val="FFFFFF"/>
                    </a:solidFill>
                  </a:tcPr>
                </a:tc>
                <a:tc>
                  <a:txBody>
                    <a:bodyPr/>
                    <a:lstStyle/>
                    <a:p>
                      <a:pPr>
                        <a:defRPr sz="1200" b="0">
                          <a:solidFill>
                            <a:srgbClr val="1E2933"/>
                          </a:solidFill>
                          <a:latin typeface="Calibri"/>
                        </a:defRPr>
                      </a:pPr>
                      <a:r>
                        <a:t>-72898, -72899, -72900</a:t>
                      </a:r>
                    </a:p>
                  </a:txBody>
                  <a:tcPr anchor="ctr" marL="91440" marR="91440">
                    <a:solidFill>
                      <a:srgbClr val="FFFFFF"/>
                    </a:solidFill>
                  </a:tcPr>
                </a:tc>
              </a:tr>
              <a:tr h="470268">
                <a:tc>
                  <a:txBody>
                    <a:bodyPr/>
                    <a:lstStyle/>
                    <a:p>
                      <a:pPr>
                        <a:defRPr sz="1200" b="0">
                          <a:solidFill>
                            <a:srgbClr val="1E2933"/>
                          </a:solidFill>
                          <a:latin typeface="Calibri"/>
                        </a:defRPr>
                      </a:pPr>
                      <a:r>
                        <a:t>63</a:t>
                      </a:r>
                    </a:p>
                  </a:txBody>
                  <a:tcPr anchor="ctr" marL="91440" marR="91440">
                    <a:solidFill>
                      <a:srgbClr val="F1F6F9"/>
                    </a:solidFill>
                  </a:tcPr>
                </a:tc>
                <a:tc>
                  <a:txBody>
                    <a:bodyPr/>
                    <a:lstStyle/>
                    <a:p>
                      <a:pPr>
                        <a:defRPr sz="1200" b="0">
                          <a:solidFill>
                            <a:srgbClr val="1E2933"/>
                          </a:solidFill>
                          <a:latin typeface="Calibri"/>
                        </a:defRPr>
                      </a:pPr>
                      <a:r>
                        <a:t>0.63.0–0.63.4 / 1.63.0–1.63.4</a:t>
                      </a:r>
                    </a:p>
                  </a:txBody>
                  <a:tcPr anchor="ctr" marL="91440" marR="91440">
                    <a:solidFill>
                      <a:srgbClr val="F1F6F9"/>
                    </a:solidFill>
                  </a:tcPr>
                </a:tc>
                <a:tc>
                  <a:txBody>
                    <a:bodyPr/>
                    <a:lstStyle/>
                    <a:p>
                      <a:pPr>
                        <a:defRPr sz="1200" b="0">
                          <a:solidFill>
                            <a:srgbClr val="1E2933"/>
                          </a:solidFill>
                          <a:latin typeface="Calibri"/>
                        </a:defRPr>
                      </a:pPr>
                      <a:r>
                        <a:t>0.63.5 / 1.63.5</a:t>
                      </a:r>
                    </a:p>
                  </a:txBody>
                  <a:tcPr anchor="ctr" marL="91440" marR="91440">
                    <a:solidFill>
                      <a:srgbClr val="F1F6F9"/>
                    </a:solidFill>
                  </a:tcPr>
                </a:tc>
                <a:tc>
                  <a:txBody>
                    <a:bodyPr/>
                    <a:lstStyle/>
                    <a:p>
                      <a:pPr>
                        <a:defRPr sz="1200" b="0">
                          <a:solidFill>
                            <a:srgbClr val="1E2933"/>
                          </a:solidFill>
                          <a:latin typeface="Calibri"/>
                        </a:defRPr>
                      </a:pPr>
                      <a:r>
                        <a:t>-72898, -72899, -72900</a:t>
                      </a:r>
                    </a:p>
                  </a:txBody>
                  <a:tcPr anchor="ctr" marL="91440" marR="91440">
                    <a:solidFill>
                      <a:srgbClr val="F1F6F9"/>
                    </a:solidFill>
                  </a:tcPr>
                </a:tc>
              </a:tr>
            </a:tbl>
          </a:graphicData>
        </a:graphic>
      </p:graphicFrame>
      <p:sp>
        <p:nvSpPr>
          <p:cNvPr id="5" name="TextBox 4"/>
          <p:cNvSpPr txBox="1"/>
          <p:nvPr/>
        </p:nvSpPr>
        <p:spPr>
          <a:xfrm>
            <a:off x="548640" y="5394960"/>
            <a:ext cx="11064240" cy="640080"/>
          </a:xfrm>
          <a:prstGeom prst="rect">
            <a:avLst/>
          </a:prstGeom>
          <a:noFill/>
        </p:spPr>
        <p:txBody>
          <a:bodyPr wrap="square">
            <a:normAutofit/>
          </a:bodyPr>
          <a:lstStyle/>
          <a:p>
            <a:pPr>
              <a:defRPr sz="1250" i="1">
                <a:solidFill>
                  <a:srgbClr val="6B7D8A"/>
                </a:solidFill>
                <a:latin typeface="Calibri"/>
              </a:defRPr>
            </a:pPr>
            <a:r>
              <a:t>Cloud customers are already patched. Self-hosted customers below the fixed release remain fully vulnerable — patch to the Aug 11 hardening targets (e.g. 0.58.28), not just the Aug 6 minimum.</a:t>
            </a:r>
          </a:p>
        </p:txBody>
      </p:sp>
      <p:sp>
        <p:nvSpPr>
          <p:cNvPr id="6" name="TextBox 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SEVERITY</a:t>
            </a:r>
          </a:p>
          <a:p>
            <a:pPr>
              <a:lnSpc>
                <a:spcPct val="105000"/>
              </a:lnSpc>
              <a:spcBef>
                <a:spcPts val="600"/>
              </a:spcBef>
              <a:defRPr sz="2500" b="1">
                <a:solidFill>
                  <a:srgbClr val="0F2233"/>
                </a:solidFill>
                <a:latin typeface="Calibri"/>
              </a:defRPr>
            </a:pPr>
            <a:r>
              <a:t>Only one of the three August 6 flaws has confirmed in-the-wild exploitation — but all three share a patch</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Rounded Rectangle 3"/>
          <p:cNvSpPr/>
          <p:nvPr/>
        </p:nvSpPr>
        <p:spPr>
          <a:xfrm>
            <a:off x="777240" y="1965960"/>
            <a:ext cx="3520440" cy="3566160"/>
          </a:xfrm>
          <a:prstGeom prst="roundRect">
            <a:avLst>
              <a:gd name="adj" fmla="val 5000"/>
            </a:avLst>
          </a:prstGeom>
          <a:solidFill>
            <a:srgbClr val="FFFFFF"/>
          </a:solidFill>
          <a:ln w="19050">
            <a:solidFill>
              <a:srgbClr val="D64550"/>
            </a:solidFill>
          </a:ln>
          <a:effectLst/>
        </p:spPr>
        <p:style>
          <a:lnRef idx="1">
            <a:schemeClr val="accent1"/>
          </a:lnRef>
          <a:fillRef idx="3">
            <a:schemeClr val="accent1"/>
          </a:fillRef>
          <a:effectRef idx="2">
            <a:schemeClr val="accent1"/>
          </a:effectRef>
          <a:fontRef idx="minor">
            <a:schemeClr val="lt1"/>
          </a:fontRef>
        </p:style>
        <p:txBody>
          <a:bodyPr rtlCol="0" anchor="ctr" wrap="square" tIns="228600" lIns="137160" rIns="137160">
            <a:normAutofit/>
          </a:bodyPr>
          <a:lstStyle/>
          <a:p>
            <a:pPr algn="ctr">
              <a:defRPr b="1" sz="1300">
                <a:solidFill>
                  <a:srgbClr val="0F2233"/>
                </a:solidFill>
                <a:latin typeface="Calibri"/>
              </a:defRPr>
            </a:pPr>
            <a:r>
              <a:t>CVE-2026-72898</a:t>
            </a:r>
          </a:p>
          <a:p>
            <a:pPr algn="ctr">
              <a:spcBef>
                <a:spcPts val="600"/>
              </a:spcBef>
              <a:defRPr b="1" sz="3600">
                <a:solidFill>
                  <a:srgbClr val="D64550"/>
                </a:solidFill>
                <a:latin typeface="Calibri"/>
              </a:defRPr>
            </a:pPr>
            <a:r>
              <a:t>10.0</a:t>
            </a:r>
          </a:p>
          <a:p>
            <a:pPr algn="ctr">
              <a:spcBef>
                <a:spcPts val="200"/>
              </a:spcBef>
              <a:defRPr sz="1050">
                <a:solidFill>
                  <a:srgbClr val="1E2933"/>
                </a:solidFill>
                <a:latin typeface="Calibri"/>
              </a:defRPr>
            </a:pPr>
            <a:r>
              <a:t>CVSS v3.1 — password reset, unauthenticated</a:t>
            </a:r>
          </a:p>
          <a:p>
            <a:pPr algn="ctr">
              <a:spcBef>
                <a:spcPts val="1400"/>
              </a:spcBef>
              <a:defRPr sz="1150">
                <a:solidFill>
                  <a:srgbClr val="1E2933"/>
                </a:solidFill>
                <a:latin typeface="Calibri"/>
              </a:defRPr>
            </a:pPr>
            <a:r>
              <a:t>Auth required: None</a:t>
            </a:r>
          </a:p>
          <a:p>
            <a:pPr algn="ctr">
              <a:spcBef>
                <a:spcPts val="400"/>
              </a:spcBef>
              <a:defRPr sz="1150" b="1">
                <a:solidFill>
                  <a:srgbClr val="D64550"/>
                </a:solidFill>
                <a:latin typeface="Calibri"/>
              </a:defRPr>
            </a:pPr>
            <a:r>
              <a:t>In CISA KEV: Yes</a:t>
            </a:r>
          </a:p>
        </p:txBody>
      </p:sp>
      <p:sp>
        <p:nvSpPr>
          <p:cNvPr id="5" name="Rounded Rectangle 4"/>
          <p:cNvSpPr/>
          <p:nvPr/>
        </p:nvSpPr>
        <p:spPr>
          <a:xfrm>
            <a:off x="4553712" y="1965960"/>
            <a:ext cx="3520440" cy="3566160"/>
          </a:xfrm>
          <a:prstGeom prst="roundRect">
            <a:avLst>
              <a:gd name="adj" fmla="val 5000"/>
            </a:avLst>
          </a:prstGeom>
          <a:solidFill>
            <a:srgbClr val="FFFFFF"/>
          </a:solidFill>
          <a:ln w="19050">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tIns="228600" lIns="137160" rIns="137160">
            <a:normAutofit/>
          </a:bodyPr>
          <a:lstStyle/>
          <a:p>
            <a:pPr algn="ctr">
              <a:defRPr b="1" sz="1300">
                <a:solidFill>
                  <a:srgbClr val="0F2233"/>
                </a:solidFill>
                <a:latin typeface="Calibri"/>
              </a:defRPr>
            </a:pPr>
            <a:r>
              <a:t>CVE-2026-72899</a:t>
            </a:r>
          </a:p>
          <a:p>
            <a:pPr algn="ctr">
              <a:spcBef>
                <a:spcPts val="600"/>
              </a:spcBef>
              <a:defRPr b="1" sz="3600">
                <a:solidFill>
                  <a:srgbClr val="1BA39C"/>
                </a:solidFill>
                <a:latin typeface="Calibri"/>
              </a:defRPr>
            </a:pPr>
            <a:r>
              <a:t>9.6</a:t>
            </a:r>
          </a:p>
          <a:p>
            <a:pPr algn="ctr">
              <a:spcBef>
                <a:spcPts val="200"/>
              </a:spcBef>
              <a:defRPr sz="1050">
                <a:solidFill>
                  <a:srgbClr val="1E2933"/>
                </a:solidFill>
                <a:latin typeface="Calibri"/>
              </a:defRPr>
            </a:pPr>
            <a:r>
              <a:t>CVSS v3.1 — public dashboard SQLi</a:t>
            </a:r>
          </a:p>
          <a:p>
            <a:pPr algn="ctr">
              <a:spcBef>
                <a:spcPts val="1400"/>
              </a:spcBef>
              <a:defRPr sz="1150">
                <a:solidFill>
                  <a:srgbClr val="1E2933"/>
                </a:solidFill>
                <a:latin typeface="Calibri"/>
              </a:defRPr>
            </a:pPr>
            <a:r>
              <a:t>Auth required: None (public link)</a:t>
            </a:r>
          </a:p>
          <a:p>
            <a:pPr algn="ctr">
              <a:spcBef>
                <a:spcPts val="400"/>
              </a:spcBef>
              <a:defRPr sz="1150" b="1">
                <a:solidFill>
                  <a:srgbClr val="6B7D8A"/>
                </a:solidFill>
                <a:latin typeface="Calibri"/>
              </a:defRPr>
            </a:pPr>
            <a:r>
              <a:t>In CISA KEV: No</a:t>
            </a:r>
          </a:p>
        </p:txBody>
      </p:sp>
      <p:sp>
        <p:nvSpPr>
          <p:cNvPr id="6" name="Rounded Rectangle 5"/>
          <p:cNvSpPr/>
          <p:nvPr/>
        </p:nvSpPr>
        <p:spPr>
          <a:xfrm>
            <a:off x="8330184" y="1965960"/>
            <a:ext cx="3520440" cy="3566160"/>
          </a:xfrm>
          <a:prstGeom prst="roundRect">
            <a:avLst>
              <a:gd name="adj" fmla="val 5000"/>
            </a:avLst>
          </a:prstGeom>
          <a:solidFill>
            <a:srgbClr val="FFFFFF"/>
          </a:solidFill>
          <a:ln w="19050">
            <a:solidFill>
              <a:srgbClr val="0F2233"/>
            </a:solidFill>
          </a:ln>
          <a:effectLst/>
        </p:spPr>
        <p:style>
          <a:lnRef idx="1">
            <a:schemeClr val="accent1"/>
          </a:lnRef>
          <a:fillRef idx="3">
            <a:schemeClr val="accent1"/>
          </a:fillRef>
          <a:effectRef idx="2">
            <a:schemeClr val="accent1"/>
          </a:effectRef>
          <a:fontRef idx="minor">
            <a:schemeClr val="lt1"/>
          </a:fontRef>
        </p:style>
        <p:txBody>
          <a:bodyPr rtlCol="0" anchor="ctr" wrap="square" tIns="228600" lIns="137160" rIns="137160">
            <a:normAutofit/>
          </a:bodyPr>
          <a:lstStyle/>
          <a:p>
            <a:pPr algn="ctr">
              <a:defRPr b="1" sz="1300">
                <a:solidFill>
                  <a:srgbClr val="0F2233"/>
                </a:solidFill>
                <a:latin typeface="Calibri"/>
              </a:defRPr>
            </a:pPr>
            <a:r>
              <a:t>CVE-2026-72900</a:t>
            </a:r>
          </a:p>
          <a:p>
            <a:pPr algn="ctr">
              <a:spcBef>
                <a:spcPts val="600"/>
              </a:spcBef>
              <a:defRPr b="1" sz="3600">
                <a:solidFill>
                  <a:srgbClr val="0F2233"/>
                </a:solidFill>
                <a:latin typeface="Calibri"/>
              </a:defRPr>
            </a:pPr>
            <a:r>
              <a:t>6.5</a:t>
            </a:r>
          </a:p>
          <a:p>
            <a:pPr algn="ctr">
              <a:spcBef>
                <a:spcPts val="200"/>
              </a:spcBef>
              <a:defRPr sz="1050">
                <a:solidFill>
                  <a:srgbClr val="1E2933"/>
                </a:solidFill>
                <a:latin typeface="Calibri"/>
              </a:defRPr>
            </a:pPr>
            <a:r>
              <a:t>CVSS v3.1 — cross-user credential leak</a:t>
            </a:r>
          </a:p>
          <a:p>
            <a:pPr algn="ctr">
              <a:spcBef>
                <a:spcPts val="1400"/>
              </a:spcBef>
              <a:defRPr sz="1150">
                <a:solidFill>
                  <a:srgbClr val="1E2933"/>
                </a:solidFill>
                <a:latin typeface="Calibri"/>
              </a:defRPr>
            </a:pPr>
            <a:r>
              <a:t>Auth required: Low-privilege account</a:t>
            </a:r>
          </a:p>
          <a:p>
            <a:pPr algn="ctr">
              <a:spcBef>
                <a:spcPts val="400"/>
              </a:spcBef>
              <a:defRPr sz="1150" b="1">
                <a:solidFill>
                  <a:srgbClr val="6B7D8A"/>
                </a:solidFill>
                <a:latin typeface="Calibri"/>
              </a:defRPr>
            </a:pPr>
            <a:r>
              <a:t>In CISA KEV: No</a:t>
            </a:r>
          </a:p>
        </p:txBody>
      </p:sp>
      <p:sp>
        <p:nvSpPr>
          <p:cNvPr id="7" name="TextBox 6"/>
          <p:cNvSpPr txBox="1"/>
          <p:nvPr/>
        </p:nvSpPr>
        <p:spPr>
          <a:xfrm>
            <a:off x="548640" y="5989320"/>
            <a:ext cx="10789920" cy="320040"/>
          </a:xfrm>
          <a:prstGeom prst="rect">
            <a:avLst/>
          </a:prstGeom>
          <a:noFill/>
        </p:spPr>
        <p:txBody>
          <a:bodyPr wrap="square">
            <a:normAutofit/>
          </a:bodyPr>
          <a:lstStyle/>
          <a:p>
            <a:pPr>
              <a:defRPr sz="1050" i="1">
                <a:solidFill>
                  <a:srgbClr val="6B7D8A"/>
                </a:solidFill>
                <a:latin typeface="Calibri"/>
              </a:defRPr>
            </a:pPr>
            <a:r>
              <a:t>Source: MITRE/CISA CVE record; GHSA-vwf4-m7j8-wcjf; GHSA-r8h2-qpfx-mx59; GHSA-8hmm-hrhg-ppqp; CISA KEV JSON feed.</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CASE ANCHOR</a:t>
            </a:r>
          </a:p>
          <a:p>
            <a:pPr>
              <a:lnSpc>
                <a:spcPct val="105000"/>
              </a:lnSpc>
              <a:spcBef>
                <a:spcPts val="600"/>
              </a:spcBef>
              <a:defRPr sz="2600" b="1">
                <a:solidFill>
                  <a:srgbClr val="0F2233"/>
                </a:solidFill>
                <a:latin typeface="Calibri"/>
              </a:defRPr>
            </a:pPr>
            <a:r>
              <a:t>Five independently operated companies confirmed compromise within the same 48-hour window</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Oval 3"/>
          <p:cNvSpPr/>
          <p:nvPr/>
        </p:nvSpPr>
        <p:spPr>
          <a:xfrm>
            <a:off x="5230368" y="3108959"/>
            <a:ext cx="1737360" cy="1737360"/>
          </a:xfrm>
          <a:prstGeom prst="ellipse">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a:normAutofit/>
          </a:bodyPr>
          <a:lstStyle/>
          <a:p>
            <a:pPr algn="ctr">
              <a:defRPr sz="1250" b="1">
                <a:solidFill>
                  <a:srgbClr val="FFFFFF"/>
                </a:solidFill>
                <a:latin typeface="Calibri"/>
              </a:defRPr>
            </a:pPr>
            <a:r>
              <a:t>Aug 2–3</a:t>
            </a:r>
            <a:br/>
            <a:r>
              <a:t>exploitation</a:t>
            </a:r>
          </a:p>
        </p:txBody>
      </p:sp>
      <p:cxnSp>
        <p:nvCxnSpPr>
          <p:cNvPr id="5" name="Connector 4"/>
          <p:cNvCxnSpPr/>
          <p:nvPr/>
        </p:nvCxnSpPr>
        <p:spPr>
          <a:xfrm flipV="1">
            <a:off x="6099048" y="2103120"/>
            <a:ext cx="0" cy="1005839"/>
          </a:xfrm>
          <a:prstGeom prst="line">
            <a:avLst/>
          </a:prstGeom>
          <a:ln w="19050">
            <a:solidFill>
              <a:srgbClr val="B9C7D1"/>
            </a:solidFill>
          </a:ln>
        </p:spPr>
        <p:style>
          <a:lnRef idx="2">
            <a:schemeClr val="accent1"/>
          </a:lnRef>
          <a:fillRef idx="0">
            <a:schemeClr val="accent1"/>
          </a:fillRef>
          <a:effectRef idx="1">
            <a:schemeClr val="accent1"/>
          </a:effectRef>
          <a:fontRef idx="minor">
            <a:schemeClr val="tx1"/>
          </a:fontRef>
        </p:style>
      </p:cxnSp>
      <p:sp>
        <p:nvSpPr>
          <p:cNvPr id="6" name="Rounded Rectangle 5"/>
          <p:cNvSpPr/>
          <p:nvPr/>
        </p:nvSpPr>
        <p:spPr>
          <a:xfrm>
            <a:off x="5024628" y="1668780"/>
            <a:ext cx="2148840" cy="868680"/>
          </a:xfrm>
          <a:prstGeom prst="roundRect">
            <a:avLst>
              <a:gd name="adj" fmla="val 8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a:normAutofit/>
          </a:bodyPr>
          <a:lstStyle/>
          <a:p>
            <a:pPr algn="ctr">
              <a:defRPr b="1" sz="1200">
                <a:solidFill>
                  <a:srgbClr val="0F2233"/>
                </a:solidFill>
                <a:latin typeface="Calibri"/>
              </a:defRPr>
            </a:pPr>
            <a:r>
              <a:t>Framework</a:t>
            </a:r>
          </a:p>
          <a:p>
            <a:pPr algn="ctr">
              <a:spcBef>
                <a:spcPts val="200"/>
              </a:spcBef>
              <a:defRPr sz="950">
                <a:solidFill>
                  <a:srgbClr val="1E2933"/>
                </a:solidFill>
                <a:latin typeface="Calibri"/>
              </a:defRPr>
            </a:pPr>
            <a:r>
              <a:t>Laptop maker: names, emails, phone, addresses, login IPs accessed</a:t>
            </a:r>
          </a:p>
        </p:txBody>
      </p:sp>
      <p:cxnSp>
        <p:nvCxnSpPr>
          <p:cNvPr id="7" name="Connector 6"/>
          <p:cNvCxnSpPr/>
          <p:nvPr/>
        </p:nvCxnSpPr>
        <p:spPr>
          <a:xfrm flipV="1">
            <a:off x="6925211" y="3398380"/>
            <a:ext cx="956610" cy="310822"/>
          </a:xfrm>
          <a:prstGeom prst="line">
            <a:avLst/>
          </a:prstGeom>
          <a:ln w="19050">
            <a:solidFill>
              <a:srgbClr val="B9C7D1"/>
            </a:solidFill>
          </a:ln>
        </p:spPr>
        <p:style>
          <a:lnRef idx="2">
            <a:schemeClr val="accent1"/>
          </a:lnRef>
          <a:fillRef idx="0">
            <a:schemeClr val="accent1"/>
          </a:fillRef>
          <a:effectRef idx="1">
            <a:schemeClr val="accent1"/>
          </a:effectRef>
          <a:fontRef idx="minor">
            <a:schemeClr val="tx1"/>
          </a:fontRef>
        </p:style>
      </p:cxnSp>
      <p:sp>
        <p:nvSpPr>
          <p:cNvPr id="8" name="Rounded Rectangle 7"/>
          <p:cNvSpPr/>
          <p:nvPr/>
        </p:nvSpPr>
        <p:spPr>
          <a:xfrm>
            <a:off x="6807401" y="2964040"/>
            <a:ext cx="2148840" cy="868680"/>
          </a:xfrm>
          <a:prstGeom prst="roundRect">
            <a:avLst>
              <a:gd name="adj" fmla="val 8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a:normAutofit/>
          </a:bodyPr>
          <a:lstStyle/>
          <a:p>
            <a:pPr algn="ctr">
              <a:defRPr b="1" sz="1200">
                <a:solidFill>
                  <a:srgbClr val="0F2233"/>
                </a:solidFill>
                <a:latin typeface="Calibri"/>
              </a:defRPr>
            </a:pPr>
            <a:r>
              <a:t>n8n</a:t>
            </a:r>
          </a:p>
          <a:p>
            <a:pPr algn="ctr">
              <a:spcBef>
                <a:spcPts val="200"/>
              </a:spcBef>
              <a:defRPr sz="950">
                <a:solidFill>
                  <a:srgbClr val="1E2933"/>
                </a:solidFill>
                <a:latin typeface="Calibri"/>
              </a:defRPr>
            </a:pPr>
            <a:r>
              <a:t>Workflow automation: 136 customer records; 5 with bcrypt password hashes</a:t>
            </a:r>
          </a:p>
        </p:txBody>
      </p:sp>
      <p:cxnSp>
        <p:nvCxnSpPr>
          <p:cNvPr id="9" name="Connector 8"/>
          <p:cNvCxnSpPr/>
          <p:nvPr/>
        </p:nvCxnSpPr>
        <p:spPr>
          <a:xfrm>
            <a:off x="6609645" y="4680415"/>
            <a:ext cx="591217" cy="813741"/>
          </a:xfrm>
          <a:prstGeom prst="line">
            <a:avLst/>
          </a:prstGeom>
          <a:ln w="19050">
            <a:solidFill>
              <a:srgbClr val="B9C7D1"/>
            </a:solidFill>
          </a:ln>
        </p:spPr>
        <p:style>
          <a:lnRef idx="2">
            <a:schemeClr val="accent1"/>
          </a:lnRef>
          <a:fillRef idx="0">
            <a:schemeClr val="accent1"/>
          </a:fillRef>
          <a:effectRef idx="1">
            <a:schemeClr val="accent1"/>
          </a:effectRef>
          <a:fontRef idx="minor">
            <a:schemeClr val="tx1"/>
          </a:fontRef>
        </p:style>
      </p:cxnSp>
      <p:sp>
        <p:nvSpPr>
          <p:cNvPr id="10" name="Rounded Rectangle 9"/>
          <p:cNvSpPr/>
          <p:nvPr/>
        </p:nvSpPr>
        <p:spPr>
          <a:xfrm>
            <a:off x="6126442" y="5059816"/>
            <a:ext cx="2148840" cy="868680"/>
          </a:xfrm>
          <a:prstGeom prst="roundRect">
            <a:avLst>
              <a:gd name="adj" fmla="val 8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a:normAutofit/>
          </a:bodyPr>
          <a:lstStyle/>
          <a:p>
            <a:pPr algn="ctr">
              <a:defRPr b="1" sz="1200">
                <a:solidFill>
                  <a:srgbClr val="0F2233"/>
                </a:solidFill>
                <a:latin typeface="Calibri"/>
              </a:defRPr>
            </a:pPr>
            <a:r>
              <a:t>Tally</a:t>
            </a:r>
          </a:p>
          <a:p>
            <a:pPr algn="ctr">
              <a:spcBef>
                <a:spcPts val="200"/>
              </a:spcBef>
              <a:defRPr sz="950">
                <a:solidFill>
                  <a:srgbClr val="1E2933"/>
                </a:solidFill>
                <a:latin typeface="Calibri"/>
              </a:defRPr>
            </a:pPr>
            <a:r>
              <a:t>Form-builder SaaS: customer emails and password hashes accessed</a:t>
            </a:r>
          </a:p>
        </p:txBody>
      </p:sp>
      <p:cxnSp>
        <p:nvCxnSpPr>
          <p:cNvPr id="11" name="Connector 10"/>
          <p:cNvCxnSpPr/>
          <p:nvPr/>
        </p:nvCxnSpPr>
        <p:spPr>
          <a:xfrm flipH="1">
            <a:off x="4997233" y="4680415"/>
            <a:ext cx="591217" cy="813741"/>
          </a:xfrm>
          <a:prstGeom prst="line">
            <a:avLst/>
          </a:prstGeom>
          <a:ln w="19050">
            <a:solidFill>
              <a:srgbClr val="B9C7D1"/>
            </a:solidFill>
          </a:ln>
        </p:spPr>
        <p:style>
          <a:lnRef idx="2">
            <a:schemeClr val="accent1"/>
          </a:lnRef>
          <a:fillRef idx="0">
            <a:schemeClr val="accent1"/>
          </a:fillRef>
          <a:effectRef idx="1">
            <a:schemeClr val="accent1"/>
          </a:effectRef>
          <a:fontRef idx="minor">
            <a:schemeClr val="tx1"/>
          </a:fontRef>
        </p:style>
      </p:cxnSp>
      <p:sp>
        <p:nvSpPr>
          <p:cNvPr id="12" name="Rounded Rectangle 11"/>
          <p:cNvSpPr/>
          <p:nvPr/>
        </p:nvSpPr>
        <p:spPr>
          <a:xfrm>
            <a:off x="3922813" y="5059816"/>
            <a:ext cx="2148840" cy="868680"/>
          </a:xfrm>
          <a:prstGeom prst="roundRect">
            <a:avLst>
              <a:gd name="adj" fmla="val 8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a:normAutofit/>
          </a:bodyPr>
          <a:lstStyle/>
          <a:p>
            <a:pPr algn="ctr">
              <a:defRPr b="1" sz="1200">
                <a:solidFill>
                  <a:srgbClr val="0F2233"/>
                </a:solidFill>
                <a:latin typeface="Calibri"/>
              </a:defRPr>
            </a:pPr>
            <a:r>
              <a:t>Kilo Code / Anaconda</a:t>
            </a:r>
          </a:p>
          <a:p>
            <a:pPr algn="ctr">
              <a:spcBef>
                <a:spcPts val="200"/>
              </a:spcBef>
              <a:defRPr sz="950">
                <a:solidFill>
                  <a:srgbClr val="1E2933"/>
                </a:solidFill>
                <a:latin typeface="Calibri"/>
              </a:defRPr>
            </a:pPr>
            <a:r>
              <a:t>AI coding assistant: Slack tokens and user data exposed for a subset of users</a:t>
            </a:r>
          </a:p>
        </p:txBody>
      </p:sp>
      <p:cxnSp>
        <p:nvCxnSpPr>
          <p:cNvPr id="13" name="Connector 12"/>
          <p:cNvCxnSpPr/>
          <p:nvPr/>
        </p:nvCxnSpPr>
        <p:spPr>
          <a:xfrm flipH="1" flipV="1">
            <a:off x="4316274" y="3398380"/>
            <a:ext cx="956610" cy="310822"/>
          </a:xfrm>
          <a:prstGeom prst="line">
            <a:avLst/>
          </a:prstGeom>
          <a:ln w="19050">
            <a:solidFill>
              <a:srgbClr val="B9C7D1"/>
            </a:solidFill>
          </a:ln>
        </p:spPr>
        <p:style>
          <a:lnRef idx="2">
            <a:schemeClr val="accent1"/>
          </a:lnRef>
          <a:fillRef idx="0">
            <a:schemeClr val="accent1"/>
          </a:fillRef>
          <a:effectRef idx="1">
            <a:schemeClr val="accent1"/>
          </a:effectRef>
          <a:fontRef idx="minor">
            <a:schemeClr val="tx1"/>
          </a:fontRef>
        </p:style>
      </p:cxnSp>
      <p:sp>
        <p:nvSpPr>
          <p:cNvPr id="14" name="Rounded Rectangle 13"/>
          <p:cNvSpPr/>
          <p:nvPr/>
        </p:nvSpPr>
        <p:spPr>
          <a:xfrm>
            <a:off x="3241854" y="2964040"/>
            <a:ext cx="2148840" cy="868680"/>
          </a:xfrm>
          <a:prstGeom prst="roundRect">
            <a:avLst>
              <a:gd name="adj" fmla="val 8000"/>
            </a:avLst>
          </a:prstGeom>
          <a:solidFill>
            <a:srgbClr val="FFFFFF"/>
          </a:solidFill>
          <a:ln w="15875">
            <a:solidFill>
              <a:srgbClr val="1BA39C"/>
            </a:solidFill>
          </a:ln>
          <a:effectLst/>
        </p:spPr>
        <p:style>
          <a:lnRef idx="1">
            <a:schemeClr val="accent1"/>
          </a:lnRef>
          <a:fillRef idx="3">
            <a:schemeClr val="accent1"/>
          </a:fillRef>
          <a:effectRef idx="2">
            <a:schemeClr val="accent1"/>
          </a:effectRef>
          <a:fontRef idx="minor">
            <a:schemeClr val="lt1"/>
          </a:fontRef>
        </p:style>
        <p:txBody>
          <a:bodyPr rtlCol="0" anchor="ctr" wrap="square" lIns="73152" rIns="73152">
            <a:normAutofit/>
          </a:bodyPr>
          <a:lstStyle/>
          <a:p>
            <a:pPr algn="ctr">
              <a:defRPr b="1" sz="1200">
                <a:solidFill>
                  <a:srgbClr val="0F2233"/>
                </a:solidFill>
                <a:latin typeface="Calibri"/>
              </a:defRPr>
            </a:pPr>
            <a:r>
              <a:t>ChecklyHQ</a:t>
            </a:r>
          </a:p>
          <a:p>
            <a:pPr algn="ctr">
              <a:spcBef>
                <a:spcPts val="200"/>
              </a:spcBef>
              <a:defRPr sz="950">
                <a:solidFill>
                  <a:srgbClr val="1E2933"/>
                </a:solidFill>
                <a:latin typeface="Calibri"/>
              </a:defRPr>
            </a:pPr>
            <a:r>
              <a:t>Monitoring platform: read-only admin session, ~26 minutes, Aug 3</a:t>
            </a:r>
          </a:p>
        </p:txBody>
      </p:sp>
      <p:sp>
        <p:nvSpPr>
          <p:cNvPr id="15" name="TextBox 14"/>
          <p:cNvSpPr txBox="1"/>
          <p:nvPr/>
        </p:nvSpPr>
        <p:spPr>
          <a:xfrm>
            <a:off x="548640" y="6263640"/>
            <a:ext cx="10789920" cy="320040"/>
          </a:xfrm>
          <a:prstGeom prst="rect">
            <a:avLst/>
          </a:prstGeom>
          <a:noFill/>
        </p:spPr>
        <p:txBody>
          <a:bodyPr wrap="square">
            <a:normAutofit/>
          </a:bodyPr>
          <a:lstStyle/>
          <a:p>
            <a:pPr>
              <a:defRPr sz="1050" i="1">
                <a:solidFill>
                  <a:srgbClr val="6B7D8A"/>
                </a:solidFill>
                <a:latin typeface="Calibri"/>
              </a:defRPr>
            </a:pPr>
            <a:r>
              <a:t>Source: Individual breach disclosures via TechCrunch, n8n, BleepingComputer, Anaconda, and ChecklyHQ.</a:t>
            </a:r>
          </a:p>
        </p:txBody>
      </p:sp>
      <p:sp>
        <p:nvSpPr>
          <p:cNvPr id="16" name="TextBox 15"/>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1F6F9"/>
        </a:solidFill>
        <a:effectLst/>
      </p:bgPr>
    </p:bg>
    <p:spTree>
      <p:nvGrpSpPr>
        <p:cNvPr id="1" name=""/>
        <p:cNvGrpSpPr/>
        <p:nvPr/>
      </p:nvGrpSpPr>
      <p:grpSpPr/>
      <p:sp>
        <p:nvSpPr>
          <p:cNvPr id="2" name="TextBox 1"/>
          <p:cNvSpPr txBox="1"/>
          <p:nvPr/>
        </p:nvSpPr>
        <p:spPr>
          <a:xfrm>
            <a:off x="548640" y="411480"/>
            <a:ext cx="11064240" cy="1371600"/>
          </a:xfrm>
          <a:prstGeom prst="rect">
            <a:avLst/>
          </a:prstGeom>
          <a:noFill/>
        </p:spPr>
        <p:txBody>
          <a:bodyPr wrap="square">
            <a:normAutofit/>
          </a:bodyPr>
          <a:lstStyle/>
          <a:p>
            <a:pPr>
              <a:defRPr sz="1300" b="1">
                <a:solidFill>
                  <a:srgbClr val="1BA39C"/>
                </a:solidFill>
                <a:latin typeface="Calibri"/>
              </a:defRPr>
            </a:pPr>
            <a:r>
              <a:t>SCALE</a:t>
            </a:r>
          </a:p>
          <a:p>
            <a:pPr>
              <a:lnSpc>
                <a:spcPct val="105000"/>
              </a:lnSpc>
              <a:spcBef>
                <a:spcPts val="600"/>
              </a:spcBef>
              <a:defRPr sz="2800" b="1">
                <a:solidFill>
                  <a:srgbClr val="0F2233"/>
                </a:solidFill>
                <a:latin typeface="Calibri"/>
              </a:defRPr>
            </a:pPr>
            <a:r>
              <a:t>Roughly 2,500 Metabase instances sit exposed on the open internet right now</a:t>
            </a:r>
          </a:p>
        </p:txBody>
      </p:sp>
      <p:sp>
        <p:nvSpPr>
          <p:cNvPr id="3" name="TextBox 2"/>
          <p:cNvSpPr txBox="1"/>
          <p:nvPr/>
        </p:nvSpPr>
        <p:spPr>
          <a:xfrm>
            <a:off x="548640" y="6510528"/>
            <a:ext cx="7315200" cy="274320"/>
          </a:xfrm>
          <a:prstGeom prst="rect">
            <a:avLst/>
          </a:prstGeom>
          <a:noFill/>
        </p:spPr>
        <p:txBody>
          <a:bodyPr wrap="square">
            <a:normAutofit/>
          </a:bodyPr>
          <a:lstStyle/>
          <a:p>
            <a:pPr>
              <a:defRPr sz="900">
                <a:solidFill>
                  <a:srgbClr val="6B7D8A"/>
                </a:solidFill>
                <a:latin typeface="Calibri"/>
              </a:defRPr>
            </a:pPr>
            <a:r>
              <a:t>Created with AskAnything - askanything-app.com</a:t>
            </a:r>
          </a:p>
        </p:txBody>
      </p:sp>
      <p:sp>
        <p:nvSpPr>
          <p:cNvPr id="4" name="Rounded Rectangle 3"/>
          <p:cNvSpPr/>
          <p:nvPr/>
        </p:nvSpPr>
        <p:spPr>
          <a:xfrm>
            <a:off x="1892808" y="2011680"/>
            <a:ext cx="8412480" cy="960120"/>
          </a:xfrm>
          <a:prstGeom prst="roundRect">
            <a:avLst>
              <a:gd name="adj" fmla="val 15000"/>
            </a:avLst>
          </a:prstGeom>
          <a:solidFill>
            <a:srgbClr val="0F2233"/>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82880">
            <a:normAutofit/>
          </a:bodyPr>
          <a:lstStyle/>
          <a:p>
            <a:pPr algn="ctr">
              <a:defRPr sz="1300" b="1">
                <a:solidFill>
                  <a:srgbClr val="FFFFFF"/>
                </a:solidFill>
                <a:latin typeface="Calibri"/>
              </a:defRPr>
            </a:pPr>
            <a:r>
              <a:t>~13% of surveyed cloud environments run a self-hosted Metabase instance</a:t>
            </a:r>
          </a:p>
        </p:txBody>
      </p:sp>
      <p:sp>
        <p:nvSpPr>
          <p:cNvPr id="5" name="Rounded Rectangle 4"/>
          <p:cNvSpPr/>
          <p:nvPr/>
        </p:nvSpPr>
        <p:spPr>
          <a:xfrm>
            <a:off x="3081528" y="3200400"/>
            <a:ext cx="6035040" cy="960120"/>
          </a:xfrm>
          <a:prstGeom prst="roundRect">
            <a:avLst>
              <a:gd name="adj" fmla="val 15000"/>
            </a:avLst>
          </a:prstGeom>
          <a:solidFill>
            <a:srgbClr val="1BA39C"/>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82880">
            <a:normAutofit/>
          </a:bodyPr>
          <a:lstStyle/>
          <a:p>
            <a:pPr algn="ctr">
              <a:defRPr sz="1300" b="1">
                <a:solidFill>
                  <a:srgbClr val="FFFFFF"/>
                </a:solidFill>
                <a:latin typeface="Calibri"/>
              </a:defRPr>
            </a:pPr>
            <a:r>
              <a:t>~25% of those instances are fully internet-accessible</a:t>
            </a:r>
          </a:p>
        </p:txBody>
      </p:sp>
      <p:sp>
        <p:nvSpPr>
          <p:cNvPr id="6" name="Rounded Rectangle 5"/>
          <p:cNvSpPr/>
          <p:nvPr/>
        </p:nvSpPr>
        <p:spPr>
          <a:xfrm>
            <a:off x="4270248" y="4389120"/>
            <a:ext cx="3657600" cy="960120"/>
          </a:xfrm>
          <a:prstGeom prst="roundRect">
            <a:avLst>
              <a:gd name="adj" fmla="val 15000"/>
            </a:avLst>
          </a:prstGeom>
          <a:solidFill>
            <a:srgbClr val="D64550"/>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82880" rIns="182880">
            <a:normAutofit/>
          </a:bodyPr>
          <a:lstStyle/>
          <a:p>
            <a:pPr algn="ctr">
              <a:defRPr sz="1300" b="1">
                <a:solidFill>
                  <a:srgbClr val="FFFFFF"/>
                </a:solidFill>
                <a:latin typeface="Calibri"/>
              </a:defRPr>
            </a:pPr>
            <a:r>
              <a:t>~2,500 instances indexed by Shodan on the public internet</a:t>
            </a:r>
          </a:p>
        </p:txBody>
      </p:sp>
      <p:sp>
        <p:nvSpPr>
          <p:cNvPr id="7" name="TextBox 6"/>
          <p:cNvSpPr txBox="1"/>
          <p:nvPr/>
        </p:nvSpPr>
        <p:spPr>
          <a:xfrm>
            <a:off x="548640" y="5349240"/>
            <a:ext cx="11064240" cy="731520"/>
          </a:xfrm>
          <a:prstGeom prst="rect">
            <a:avLst/>
          </a:prstGeom>
          <a:noFill/>
        </p:spPr>
        <p:txBody>
          <a:bodyPr wrap="square">
            <a:normAutofit/>
          </a:bodyPr>
          <a:lstStyle/>
          <a:p>
            <a:pPr>
              <a:lnSpc>
                <a:spcPct val="120000"/>
              </a:lnSpc>
              <a:defRPr sz="1250" i="1">
                <a:solidFill>
                  <a:srgbClr val="6B7D8A"/>
                </a:solidFill>
                <a:latin typeface="Calibri"/>
              </a:defRPr>
            </a:pPr>
            <a:r>
              <a:t>These are Wiz's own telemetry and Shodan's index — a directionally credible but single-source estimate, not independently reproduced by a second measurement source. Defenders should re-run their own asset inventory rather than relying on this figure alone.</a:t>
            </a:r>
          </a:p>
        </p:txBody>
      </p:sp>
      <p:sp>
        <p:nvSpPr>
          <p:cNvPr id="8" name="TextBox 7"/>
          <p:cNvSpPr txBox="1"/>
          <p:nvPr/>
        </p:nvSpPr>
        <p:spPr>
          <a:xfrm>
            <a:off x="182880" y="6656832"/>
            <a:ext cx="11825935" cy="128016"/>
          </a:xfrm>
          <a:prstGeom prst="rect">
            <a:avLst/>
          </a:prstGeom>
          <a:noFill/>
        </p:spPr>
        <p:txBody>
          <a:bodyPr wrap="none" lIns="0" rIns="0" tIns="0" bIns="0">
            <a:spAutoFit/>
          </a:bodyPr>
          <a:lstStyle/>
          <a:p>
            <a:pPr algn="r"/>
            <a:r>
              <a:rPr sz="700">
                <a:solidFill>
                  <a:srgbClr val="646E7D"/>
                </a:solidFill>
                <a:latin typeface="Arial"/>
              </a:rPr>
              <a:t>Created with AskAnything · askanything-app.com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AskAnything</dc:creator>
  <cp:keywords/>
  <dc:description>askanything-app.com</dc:description>
  <cp:lastModifiedBy>AskAnything</cp:lastModifiedBy>
  <cp:revision>1</cp:revision>
  <dcterms:created xsi:type="dcterms:W3CDTF">2013-01-27T09:14:16Z</dcterms:created>
  <dcterms:modified xsi:type="dcterms:W3CDTF">2013-01-27T09:15:58Z</dcterms:modified>
  <cp:category/>
</cp:coreProperties>
</file>