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All four products are 'force multipliers': compromising one yields control over many downstream systems, not just a single host. Rapid7's Aug 28 2026 wrap-up bundled modules for all four in the same release — a scheduling coincidence, but a signal that management/orchestration-plane software is being targeted as a category.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significance is less about Langflow specifically and more about a demonstrated capability: an autonomous agent independently performed recon, credential theft, lateral movement, and destructive extortion, including a 31-second self-correction after a failed login attempt and container-escape pre-checks via docker.sock probing.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CVE-2025-59528 scored the maximum possible CVSS 10.0. For pre-3.0.1 deployments left at defaults, these exploits can run fully unauthenticated — 'is auth enabled' is not a reliable safety indicator for older installs.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None of these five Flowise CVEs appear in CISA's KEV catalog as of Aug 30, 2026 — that does not mean the exploitation is unconfirmed; KEV listing reflects CISA's own confirmation and federal-relevance criteria, and the VulnCheck/CSA reporting is independent, primary evidence.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a critical operational fact independent of any single CVE: teams still running Flowise in production should treat platform migration, or adoption of a vetted community fork, as a higher priority than routine patch currency.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lessons generalize beyond Langflow and Flowise to LangGraph, LangChain-based custom deployments, and any comparable low-code AI orchestration tool — they share the same underlying risk shape even where no CVE yet exists.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blueprint consolidates the interim mitigations from each product section into a single priority order for teams triaging exposure across more than one of these four platforms at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a compact selection of the most load-bearing primary sources; the full report's Sources table cross-references 30+ URLs across vendor advisories, NVD, CISA KEV, and independent research.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Aug 28 2026 wrap-up is not a coincidence of a shared vulnerability class, but it is a signal that management- and orchestration-plane software is being actively targeted as a category by Metasploit module authors. Walk through how the cadence accelerates toward the right-hand side.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management server accepts an attacker-supplied SIC distinguished name as an identity proxy instead of cryptographically binding identity to a peer certificate. Two conditions gate this: the management interface must be reachable, and 'Trusted Clients' must be left at the permissive default of 'Any' — a common misconfiguration, not a rare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confirmed exploitation, not speculation — stated by the vendor and independently corroborated by CISA's KEV addition on the same day as the patch. The compressed disclosure-to-weaponization window is exactly what BOD 26-04 was designed to respond 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Organizations on end-of-support branches (R81.10 and earlier) have no vendor-supplied fix path other than upgrading to a supported major version — this should be treated as an accelerated migration priority, not a routine patch cycle.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meaningfully changes the threat model relative to Check Point and Langflow/Flowise — these are not unauthenticated, internet-scannable bugs. Both are fixed only in Security Center 6.9.0; Tenable has published no interim workaround.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Treat this as an elevated near-term risk, not a closed issue — the authenticated-access prerequisite, a public write-up, and now-public Metasploit modules together create conditions historically associated with rapid follow-on exploitation in this report's other cases.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 unusually dense CVE cluster for a single product in this timeframe. CVE-2026-27966 is the only one of the seven not yet on KEV. NVD scores were not independently confirmed for CVE-2026-55255 and CVE-2026-0770 in this research pass — defenders should consult IBM/Langflow's advisory pages directly for those two.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a recurring, language-level failure mode: filters built on static analysis of dynamic languages are fragile because they can't see everything the language actually executes. The same underlying gap reappears in Flowise's JavaScript Function() constructor abuse.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965960"/>
            <a:ext cx="914400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400" b="1" i="0">
                <a:solidFill>
                  <a:srgbClr val="1BA39C"/>
                </a:solidFill>
                <a:latin typeface="Calibri"/>
              </a:defRPr>
            </a:pPr>
            <a:r>
              <a:t>DEFENDER BRIEFING  –  AUGUST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377440"/>
            <a:ext cx="10515600" cy="1737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800" b="1">
                <a:solidFill>
                  <a:srgbClr val="FFFFFF"/>
                </a:solidFill>
                <a:latin typeface="Calibri"/>
              </a:defRPr>
            </a:pPr>
            <a:r>
              <a:t>Metasploit Weaponizes Check Point, Tenable,</a:t>
            </a:r>
            <a:br/>
            <a:r>
              <a:t>Langflow, and Flowise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60520"/>
            <a:ext cx="9692640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30000"/>
              </a:lnSpc>
              <a:defRPr sz="1700" b="0" i="0">
                <a:solidFill>
                  <a:srgbClr val="B9C7D1"/>
                </a:solidFill>
                <a:latin typeface="Calibri"/>
              </a:defRPr>
            </a:pPr>
            <a:r>
              <a:t>Four trusted, privileged platforms now have public, weaponized exploit code in the world's most widely used pentest framework — what defenders need to know and do now.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822960" y="3977639"/>
            <a:ext cx="5029200" cy="0"/>
          </a:xfrm>
          <a:prstGeom prst="line">
            <a:avLst/>
          </a:prstGeom>
          <a:ln w="25400">
            <a:solidFill>
              <a:srgbClr val="1BA3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2960" y="6263640"/>
            <a:ext cx="548640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100" b="0" i="0">
                <a:solidFill>
                  <a:srgbClr val="B9C7D1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LANGFLOW — CVE-2025-3248 ROOT CAUSE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A filter that checks syntax cannot see when code actually runs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65960"/>
            <a:ext cx="5349240" cy="3291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B9C7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  <a:defRPr sz="1200" b="1" i="0">
                <a:solidFill>
                  <a:srgbClr val="1BA39C"/>
                </a:solidFill>
                <a:latin typeface="Calibri"/>
              </a:defRPr>
            </a:pPr>
            <a:r>
              <a:t>WHAT THE FILTER CHECKS</a:t>
            </a:r>
          </a:p>
          <a:p>
            <a:pPr algn="l">
              <a:lnSpc>
                <a:spcPct val="135000"/>
              </a:lnSpc>
              <a:spcAft>
                <a:spcPts val="200"/>
              </a:spcAft>
              <a:defRPr sz="1350" b="0" i="0">
                <a:solidFill>
                  <a:srgbClr val="1E2933"/>
                </a:solidFill>
                <a:latin typeface="Calibri"/>
              </a:defRPr>
            </a:pPr>
            <a:r>
              <a:t>The /api/v1/validate/code endpoint uses Python's ast module to statically scan submitted code and reject obviously dangerous constructs — imports, function definitions — before passing it to compile()/exec().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09360" y="1965960"/>
            <a:ext cx="5349240" cy="329184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  <a:defRPr sz="1200" b="1" i="0">
                <a:solidFill>
                  <a:srgbClr val="1BA39C"/>
                </a:solidFill>
                <a:latin typeface="Calibri"/>
              </a:defRPr>
            </a:pPr>
            <a:r>
              <a:t>WHAT PYTHON ACTUALLY EXECUTES FIRST</a:t>
            </a:r>
          </a:p>
          <a:p>
            <a:pPr algn="l">
              <a:lnSpc>
                <a:spcPct val="135000"/>
              </a:lnSpc>
              <a:spcAft>
                <a:spcPts val="200"/>
              </a:spcAft>
              <a:defRPr sz="1350" b="0" i="0">
                <a:solidFill>
                  <a:srgbClr val="FFFFFF"/>
                </a:solidFill>
                <a:latin typeface="Calibri"/>
              </a:defRPr>
            </a:pPr>
            <a:r>
              <a:t>Decorators and default-argument expressions evaluate immediately at function-definition time — before any call-time filtering applies. A payload hidden in a decorator or default argument runs during the “validation” step itself.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5897880" y="3611880"/>
            <a:ext cx="411480" cy="0"/>
          </a:xfrm>
          <a:prstGeom prst="line">
            <a:avLst/>
          </a:prstGeom>
          <a:ln w="31750">
            <a:solidFill>
              <a:srgbClr val="D64550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48640" y="5486400"/>
            <a:ext cx="108813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350" b="1" i="0">
                <a:solidFill>
                  <a:srgbClr val="D64550"/>
                </a:solidFill>
                <a:latin typeface="Calibri"/>
              </a:defRPr>
            </a:pPr>
            <a:r>
              <a:t>Result: unauthenticated remote code execution. The flaw existed unnoticed in Langflow's codebase for roughly two years before disclosure. Fixed in 1.3.0 (Mar 31, 2025).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Horizon3.ai, “Unsafe at Any Speed: Abusing Python exec() for Unauth RCE in Langflow AI.”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CASE ANCHOR — LANGFLOW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FFFFFF"/>
                </a:solidFill>
                <a:latin typeface="Calibri"/>
              </a:defRPr>
            </a:pPr>
            <a:r>
              <a:t>The first documented, fully autonomous ransomware attack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3383280" cy="1508760"/>
          </a:xfrm>
          <a:prstGeom prst="roundRect">
            <a:avLst>
              <a:gd name="adj" fmla="val 6000"/>
            </a:avLst>
          </a:prstGeom>
          <a:solidFill>
            <a:srgbClr val="1B3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200"/>
              </a:spcAft>
              <a:defRPr sz="3000" b="1" i="0">
                <a:solidFill>
                  <a:srgbClr val="1BA39C"/>
                </a:solidFill>
                <a:latin typeface="Calibri"/>
              </a:defRPr>
            </a:pPr>
            <a:r>
              <a:t>600+</a:t>
            </a:r>
          </a:p>
          <a:p>
            <a:pPr algn="ctr">
              <a:lnSpc>
                <a:spcPct val="115000"/>
              </a:lnSpc>
              <a:spcAft>
                <a:spcPts val="200"/>
              </a:spcAft>
              <a:defRPr sz="1200" b="0" i="0">
                <a:solidFill>
                  <a:srgbClr val="FFFFFF"/>
                </a:solidFill>
                <a:latin typeface="Calibri"/>
              </a:defRPr>
            </a:pPr>
            <a:r>
              <a:t>self-narrating agent</a:t>
            </a:r>
            <a:br/>
            <a:r>
              <a:t>payloads captured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51960" y="1920240"/>
            <a:ext cx="3383280" cy="1508760"/>
          </a:xfrm>
          <a:prstGeom prst="roundRect">
            <a:avLst>
              <a:gd name="adj" fmla="val 6000"/>
            </a:avLst>
          </a:prstGeom>
          <a:solidFill>
            <a:srgbClr val="1B3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200"/>
              </a:spcAft>
              <a:defRPr sz="3000" b="1" i="0">
                <a:solidFill>
                  <a:srgbClr val="1BA39C"/>
                </a:solidFill>
                <a:latin typeface="Calibri"/>
              </a:defRPr>
            </a:pPr>
            <a:r>
              <a:t>1,342</a:t>
            </a:r>
          </a:p>
          <a:p>
            <a:pPr algn="ctr">
              <a:lnSpc>
                <a:spcPct val="115000"/>
              </a:lnSpc>
              <a:spcAft>
                <a:spcPts val="200"/>
              </a:spcAft>
              <a:defRPr sz="1200" b="0" i="0">
                <a:solidFill>
                  <a:srgbClr val="FFFFFF"/>
                </a:solidFill>
                <a:latin typeface="Calibri"/>
              </a:defRPr>
            </a:pPr>
            <a:r>
              <a:t>configuration items</a:t>
            </a:r>
            <a:br/>
            <a:r>
              <a:t>AES-encrypted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955280" y="1920240"/>
            <a:ext cx="3383280" cy="1508760"/>
          </a:xfrm>
          <a:prstGeom prst="roundRect">
            <a:avLst>
              <a:gd name="adj" fmla="val 6000"/>
            </a:avLst>
          </a:prstGeom>
          <a:solidFill>
            <a:srgbClr val="1B3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200"/>
              </a:spcAft>
              <a:defRPr sz="3000" b="1" i="0">
                <a:solidFill>
                  <a:srgbClr val="1BA39C"/>
                </a:solidFill>
                <a:latin typeface="Calibri"/>
              </a:defRPr>
            </a:pPr>
            <a:r>
              <a:t>31 sec</a:t>
            </a:r>
          </a:p>
          <a:p>
            <a:pPr algn="ctr">
              <a:lnSpc>
                <a:spcPct val="115000"/>
              </a:lnSpc>
              <a:spcAft>
                <a:spcPts val="200"/>
              </a:spcAft>
              <a:defRPr sz="1200" b="0" i="0">
                <a:solidFill>
                  <a:srgbClr val="FFFFFF"/>
                </a:solidFill>
                <a:latin typeface="Calibri"/>
              </a:defRPr>
            </a:pPr>
            <a:r>
              <a:t>autonomous recovery</a:t>
            </a:r>
            <a:br/>
            <a:r>
              <a:t>from a failed login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703320"/>
            <a:ext cx="11064240" cy="11887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40000"/>
              </a:lnSpc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CVE-2025-3248 initial access  →  recon &amp; credential harvesting  →  MinIO enumeration (default creds)  →  lateral move to production DB  →  Nacos takeover (CVE-2021-29441 + JWT forgery)  →  self-correcting backdoor  →  AES encryption  →  DB wipe + ransom note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074920"/>
            <a:ext cx="1106424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35000"/>
              </a:lnSpc>
              <a:defRPr sz="1500" b="1" i="0">
                <a:solidFill>
                  <a:srgbClr val="1BA39C"/>
                </a:solidFill>
                <a:latin typeface="Calibri"/>
              </a:defRPr>
            </a:pPr>
            <a:r>
              <a:t>Executed by an autonomous LLM-driven agent — not a human operator. A still-unpatched, 15-month-old CVE remained a viable initial-access vector for a fully autonomous post-exploitation chain in mid-2026.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Sysdig, “JADEPUFFER: Agentic Ransomware for Automated Database Extortion,” Jul 1, 2026.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B9C7D1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FLOWISE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A comparable CVE cluster — peaking at a perfect 10.0 CVSS score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920240"/>
          <a:ext cx="11109960" cy="306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6903720"/>
                <a:gridCol w="1188720"/>
                <a:gridCol w="1645920"/>
              </a:tblGrid>
              <a:tr h="51054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CVE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Root cause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CVSS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Fixed at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2025-26319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Pre-auth arbitrary file upload, no type/content checks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9.8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2.2.7-patch.1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2025-8943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Unauthenticated OS process spawn via CustomMCP/npx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9.8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3.0.1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2025-59528</a:t>
                      </a:r>
                    </a:p>
                  </a:txBody>
                  <a:tcPr marL="91440" marR="91440" marT="45720" marB="45720" anchor="ctr">
                    <a:solidFill>
                      <a:srgbClr val="F9E3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CustomMCP config passed to JS Function() constructor</a:t>
                      </a:r>
                    </a:p>
                  </a:txBody>
                  <a:tcPr marL="91440" marR="91440" marT="45720" marB="45720" anchor="ctr">
                    <a:solidFill>
                      <a:srgbClr val="F9E3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10.0</a:t>
                      </a:r>
                    </a:p>
                  </a:txBody>
                  <a:tcPr marL="91440" marR="91440" marT="45720" marB="45720" anchor="ctr">
                    <a:solidFill>
                      <a:srgbClr val="F9E3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3.0.6</a:t>
                      </a:r>
                    </a:p>
                  </a:txBody>
                  <a:tcPr marL="91440" marR="91440" marT="45720" marB="45720" anchor="ctr">
                    <a:solidFill>
                      <a:srgbClr val="F9E3E5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2026-41264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Prompt injection escapes CSV Agent sandbox to RCE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9.8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3.1.0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2026-56274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npx --yes flag abuse + regex bypass, command injection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9.9 / 8.7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3.1.2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5257800"/>
            <a:ext cx="10881360" cy="5486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300" b="0" i="1">
                <a:solidFill>
                  <a:srgbClr val="5B6B79"/>
                </a:solidFill>
                <a:latin typeface="Calibri"/>
              </a:defRPr>
            </a:pPr>
            <a:r>
              <a:t>CVE-2025-59528: JSON5.parse() replaces the Function() constructor in the fix — same class of static-filter-vs-dynamic-execution gap seen in Langflow.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NVD; JFrog JFSA-2025-001379925 / -001380578; ZDI-26-364; GHSA-m99r-2hxc-cp3q.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FLOWISE — IN THE WILD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Three CVEs exploited concurrently against 12,000+ exposed instances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65960"/>
            <a:ext cx="3429000" cy="169164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400"/>
              </a:spcAft>
              <a:defRPr sz="3000" b="1" i="0">
                <a:solidFill>
                  <a:srgbClr val="1BA39C"/>
                </a:solidFill>
                <a:latin typeface="Calibri"/>
              </a:defRPr>
            </a:pPr>
            <a:r>
              <a:t>12,000+</a:t>
            </a:r>
          </a:p>
          <a:p>
            <a:pPr algn="ctr">
              <a:lnSpc>
                <a:spcPct val="120000"/>
              </a:lnSpc>
              <a:spcAft>
                <a:spcPts val="2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internet-exposed Flowise</a:t>
            </a:r>
            <a:br/>
            <a:r>
              <a:t>instances at time of report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97680" y="1965960"/>
            <a:ext cx="3429000" cy="1691640"/>
          </a:xfrm>
          <a:prstGeom prst="roundRect">
            <a:avLst>
              <a:gd name="adj" fmla="val 6000"/>
            </a:avLst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400"/>
              </a:spcAft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  <a:p>
            <a:pPr algn="ctr">
              <a:lnSpc>
                <a:spcPct val="120000"/>
              </a:lnSpc>
              <a:spcAft>
                <a:spcPts val="2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CVEs exploited</a:t>
            </a:r>
            <a:br/>
            <a:r>
              <a:t>concurrently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46720" y="1965960"/>
            <a:ext cx="3429000" cy="169164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400"/>
              </a:spcAft>
              <a:defRPr sz="3000" b="1" i="0">
                <a:solidFill>
                  <a:srgbClr val="1BA39C"/>
                </a:solidFill>
                <a:latin typeface="Calibri"/>
              </a:defRPr>
            </a:pPr>
            <a:r>
              <a:t>~6 months</a:t>
            </a:r>
          </a:p>
          <a:p>
            <a:pPr algn="ctr">
              <a:lnSpc>
                <a:spcPct val="120000"/>
              </a:lnSpc>
              <a:spcAft>
                <a:spcPts val="2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between CVE-2025-59528 disclosure</a:t>
            </a:r>
            <a:br/>
            <a:r>
              <a:t>and the exploitation wave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4023360"/>
            <a:ext cx="1088136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30000"/>
              </a:lnSpc>
              <a:defRPr sz="1400" b="0" i="0">
                <a:solidFill>
                  <a:srgbClr val="1E2933"/>
                </a:solidFill>
                <a:latin typeface="Calibri"/>
              </a:defRPr>
            </a:pPr>
            <a:r>
              <a:t>VulnCheck detected active exploitation of CVE-2025-59528 beginning Apr 7, 2026, from a single sustained-scanning IP; CVE-2025-8943 and CVE-2025-26319 were being exploited concurrently.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892040"/>
            <a:ext cx="10881360" cy="1051560"/>
          </a:xfrm>
          <a:prstGeom prst="roundRect">
            <a:avLst>
              <a:gd name="adj" fmla="val 6000"/>
            </a:avLst>
          </a:prstGeom>
          <a:solidFill>
            <a:srgbClr val="F9E3E5"/>
          </a:solidFill>
          <a:ln w="12700">
            <a:solidFill>
              <a:srgbClr val="D645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l">
              <a:lnSpc>
                <a:spcPct val="130000"/>
              </a:lnSpc>
              <a:spcAft>
                <a:spcPts val="200"/>
              </a:spcAft>
              <a:defRPr sz="1400" b="1" i="0">
                <a:solidFill>
                  <a:srgbClr val="D64550"/>
                </a:solidFill>
                <a:latin typeface="Calibri"/>
              </a:defRPr>
            </a:pPr>
            <a:r>
              <a:t>Cloud Security Alliance guidance: treat any exposed pre-3.0.6 instance as ALREADY COMPROMISED — rotate every credential it held, not just patch.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The Hacker News (Apr 7, 2026); BleepingComputer; Cloud Security Alliance research note.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FLOWISE — OPERATIONAL STATUS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Flowise is now archived — patching stops, but production use doesn't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103120"/>
            <a:ext cx="292608" cy="292608"/>
          </a:xfrm>
          <a:prstGeom prst="ellipse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25880" y="2057400"/>
            <a:ext cx="21031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400" b="1" i="0">
                <a:solidFill>
                  <a:srgbClr val="0F2233"/>
                </a:solidFill>
                <a:latin typeface="Calibri"/>
              </a:defRPr>
            </a:pPr>
            <a:r>
              <a:t>Jul 29,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2011680"/>
            <a:ext cx="438912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250" b="0" i="0">
                <a:solidFill>
                  <a:srgbClr val="5B6B79"/>
                </a:solidFill>
                <a:latin typeface="Calibri"/>
              </a:defRPr>
            </a:pPr>
            <a:r>
              <a:t>Active feature development and PR review cease</a:t>
            </a:r>
            <a:br/>
            <a:r>
              <a:t>(“code freeze”)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969264" y="2395728"/>
            <a:ext cx="0" cy="758952"/>
          </a:xfrm>
          <a:prstGeom prst="line">
            <a:avLst/>
          </a:prstGeom>
          <a:ln w="19050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822960" y="3154680"/>
            <a:ext cx="292608" cy="292608"/>
          </a:xfrm>
          <a:prstGeom prst="ellipse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3108960"/>
            <a:ext cx="21031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400" b="1" i="0">
                <a:solidFill>
                  <a:srgbClr val="0F2233"/>
                </a:solidFill>
                <a:latin typeface="Calibri"/>
              </a:defRPr>
            </a:pPr>
            <a:r>
              <a:t>Aug 10–13,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66160" y="3063240"/>
            <a:ext cx="438912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250" b="0" i="0">
                <a:solidFill>
                  <a:srgbClr val="5B6B79"/>
                </a:solidFill>
                <a:latin typeface="Calibri"/>
              </a:defRPr>
            </a:pPr>
            <a:r>
              <a:t>GitHub repository transitions to</a:t>
            </a:r>
            <a:br/>
            <a:r>
              <a:t>public-archive (read-only) status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969264" y="3447288"/>
            <a:ext cx="0" cy="758952"/>
          </a:xfrm>
          <a:prstGeom prst="line">
            <a:avLst/>
          </a:prstGeom>
          <a:ln w="19050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822960" y="4206240"/>
            <a:ext cx="292608" cy="292608"/>
          </a:xfrm>
          <a:prstGeom prst="ellipse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25880" y="4160520"/>
            <a:ext cx="21031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400" b="1" i="0">
                <a:solidFill>
                  <a:srgbClr val="0F2233"/>
                </a:solidFill>
                <a:latin typeface="Calibri"/>
              </a:defRPr>
            </a:pPr>
            <a:r>
              <a:t>Aug 31,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66160" y="4114800"/>
            <a:ext cx="438912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250" b="0" i="0">
                <a:solidFill>
                  <a:srgbClr val="5B6B79"/>
                </a:solidFill>
                <a:latin typeface="Calibri"/>
              </a:defRPr>
            </a:pPr>
            <a:r>
              <a:t>Core-team community support on</a:t>
            </a:r>
            <a:br/>
            <a:r>
              <a:t>Discord/GitHub concludes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06640" y="2103120"/>
            <a:ext cx="4206240" cy="3566160"/>
          </a:xfrm>
          <a:prstGeom prst="roundRect">
            <a:avLst>
              <a:gd name="adj" fmla="val 6000"/>
            </a:avLst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  <a:defRPr sz="1300" b="1" i="0">
                <a:solidFill>
                  <a:srgbClr val="FFFFFF"/>
                </a:solidFill>
                <a:latin typeface="Calibri"/>
              </a:defRPr>
            </a:pPr>
            <a:r>
              <a:t>WHAT THIS MEANS</a:t>
            </a:r>
          </a:p>
          <a:p>
            <a:pPr algn="l">
              <a:lnSpc>
                <a:spcPct val="125000"/>
              </a:lnSpc>
              <a:spcAft>
                <a:spcPts val="1000"/>
              </a:spcAft>
              <a:defRPr sz="1400" b="1" i="0">
                <a:solidFill>
                  <a:srgbClr val="FFFFFF"/>
                </a:solidFill>
                <a:latin typeface="Calibri"/>
              </a:defRPr>
            </a:pPr>
            <a:r>
              <a:t>No official patches are committed for future Flowise CVEs.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The Apache-2.0 source remains forkable, and the team has encouraged community maintenance — but no organization should assume future CVEs get an official vendor fix.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250" b="1" i="0">
                <a:solidFill>
                  <a:srgbClr val="FFFFFF"/>
                </a:solidFill>
                <a:latin typeface="Calibri"/>
              </a:defRPr>
            </a:pPr>
            <a:r>
              <a:t>Priority: migrate off the platform (or vet a maintained fork) — above simply staying current on 3.1.2.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FlowiseAI sunset announcement (flowiseai.com/sunset); Hacker News discussion.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CROSS-CUTTING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Five structural reasons AI-agent frameworks keep producing critical CVEs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1874519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856231"/>
            <a:ext cx="1033272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450" b="0" i="0">
                <a:solidFill>
                  <a:srgbClr val="1E2933"/>
                </a:solidFill>
                <a:latin typeface="Calibri"/>
              </a:defRPr>
            </a:pPr>
            <a:r>
              <a:t>Arbitrary code execution is the product, not a bug — every mitigation is a sandbox around a feature whose purpose is to run code.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715767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4440" y="2697479"/>
            <a:ext cx="1033272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450" b="0" i="0">
                <a:solidFill>
                  <a:srgbClr val="1E2933"/>
                </a:solidFill>
                <a:latin typeface="Calibri"/>
              </a:defRPr>
            </a:pPr>
            <a:r>
              <a:t>Filters built on static analysis of dynamic languages are fragile — they can't see everything the language actually executes.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3557015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3538727"/>
            <a:ext cx="1033272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450" b="0" i="0">
                <a:solidFill>
                  <a:srgbClr val="1E2933"/>
                </a:solidFill>
                <a:latin typeface="Calibri"/>
              </a:defRPr>
            </a:pPr>
            <a:r>
              <a:t>Dangerous features are enabled by default — exposure scales with the number of default deployments, not misconfigured ones.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4398263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34440" y="4379975"/>
            <a:ext cx="1033272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450" b="0" i="0">
                <a:solidFill>
                  <a:srgbClr val="1E2933"/>
                </a:solidFill>
                <a:latin typeface="Calibri"/>
              </a:defRPr>
            </a:pPr>
            <a:r>
              <a:t>Prompt injection is now a code-execution vector — an LLM's output, shaped by untrusted input, becomes executable.</a:t>
            </a:r>
          </a:p>
        </p:txBody>
      </p:sp>
      <p:sp>
        <p:nvSpPr>
          <p:cNvPr id="12" name="Oval 11"/>
          <p:cNvSpPr/>
          <p:nvPr/>
        </p:nvSpPr>
        <p:spPr>
          <a:xfrm>
            <a:off x="548640" y="5239511"/>
            <a:ext cx="457200" cy="457200"/>
          </a:xfrm>
          <a:prstGeom prst="ellipse">
            <a:avLst/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5221223"/>
            <a:ext cx="10332720" cy="7315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450" b="0" i="0">
                <a:solidFill>
                  <a:srgbClr val="1E2933"/>
                </a:solidFill>
                <a:latin typeface="Calibri"/>
              </a:defRPr>
            </a:pPr>
            <a:r>
              <a:t>The disclosure-to-exploitation window is collapsing — CVE-2026-33017 saw active exploitation within ~20 hours, before any public PoC existed.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CISA BOD 26-04; Sysdig CVE-2026-33017 write-up (“how attackers compromised Langflow AI pipelines in 20 hours”).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RECOMMENDATION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FFFFFF"/>
                </a:solidFill>
                <a:latin typeface="Calibri"/>
              </a:defRPr>
            </a:pPr>
            <a:r>
              <a:t>A phased blueprint for teams running any of these four products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3611880" cy="4114800"/>
          </a:xfrm>
          <a:prstGeom prst="roundRect">
            <a:avLst>
              <a:gd name="adj" fmla="val 6000"/>
            </a:avLst>
          </a:prstGeom>
          <a:solidFill>
            <a:srgbClr val="1B3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200"/>
              </a:spcAft>
              <a:defRPr sz="1800" b="1" i="0">
                <a:solidFill>
                  <a:srgbClr val="1BA39C"/>
                </a:solidFill>
                <a:latin typeface="Calibri"/>
              </a:defRPr>
            </a:pPr>
            <a:r>
              <a:t>NOW</a:t>
            </a:r>
          </a:p>
          <a:p>
            <a:pPr algn="l">
              <a:lnSpc>
                <a:spcPct val="115000"/>
              </a:lnSpc>
              <a:spcAft>
                <a:spcPts val="1400"/>
              </a:spcAft>
              <a:defRPr sz="1200" b="0" i="1">
                <a:solidFill>
                  <a:srgbClr val="B9C7D1"/>
                </a:solidFill>
                <a:latin typeface="Calibri"/>
              </a:defRPr>
            </a:pPr>
            <a:r>
              <a:t>0–7 days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•  Take every admin/API interface off the public internet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•  Scope Check Point Trusted Clients away from “Any”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•  Disable Langflow AUTO_LOGIN unless strictly required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43400" y="2011680"/>
            <a:ext cx="3611880" cy="4114800"/>
          </a:xfrm>
          <a:prstGeom prst="roundRect">
            <a:avLst>
              <a:gd name="adj" fmla="val 6000"/>
            </a:avLst>
          </a:prstGeom>
          <a:solidFill>
            <a:srgbClr val="1B3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200"/>
              </a:spcAft>
              <a:defRPr sz="1800" b="1" i="0">
                <a:solidFill>
                  <a:srgbClr val="1BA39C"/>
                </a:solidFill>
                <a:latin typeface="Calibri"/>
              </a:defRPr>
            </a:pPr>
            <a:r>
              <a:t>NEXT</a:t>
            </a:r>
          </a:p>
          <a:p>
            <a:pPr algn="l">
              <a:lnSpc>
                <a:spcPct val="115000"/>
              </a:lnSpc>
              <a:spcAft>
                <a:spcPts val="1400"/>
              </a:spcAft>
              <a:defRPr sz="1200" b="0" i="1">
                <a:solidFill>
                  <a:srgbClr val="B9C7D1"/>
                </a:solidFill>
                <a:latin typeface="Calibri"/>
              </a:defRPr>
            </a:pPr>
            <a:r>
              <a:t>Within 30 days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•  Patch: Check Point to the JHA Take for your track; Tenable to 6.9.0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•  Patch Langflow to 1.10.1 and Flowise to 3.1.2 — independently re-verify each fix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•  Rotate all credentials on any pre-3.0.6 Flowise instance ever exposed to the internet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138160" y="2011680"/>
            <a:ext cx="3611880" cy="4114800"/>
          </a:xfrm>
          <a:prstGeom prst="roundRect">
            <a:avLst>
              <a:gd name="adj" fmla="val 6000"/>
            </a:avLst>
          </a:prstGeom>
          <a:solidFill>
            <a:srgbClr val="1B3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200"/>
              </a:spcAft>
              <a:defRPr sz="1800" b="1" i="0">
                <a:solidFill>
                  <a:srgbClr val="1BA39C"/>
                </a:solidFill>
                <a:latin typeface="Calibri"/>
              </a:defRPr>
            </a:pPr>
            <a:r>
              <a:t>ONGOING</a:t>
            </a:r>
          </a:p>
          <a:p>
            <a:pPr algn="l">
              <a:lnSpc>
                <a:spcPct val="115000"/>
              </a:lnSpc>
              <a:spcAft>
                <a:spcPts val="1400"/>
              </a:spcAft>
              <a:defRPr sz="1200" b="0" i="1">
                <a:solidFill>
                  <a:srgbClr val="B9C7D1"/>
                </a:solidFill>
                <a:latin typeface="Calibri"/>
              </a:defRPr>
            </a:pPr>
            <a:r>
              <a:t>Standing practice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•  Sandbox code-execution features with egress-restricted network access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•  Subscribe directly to each vendor's security-advisory feed, not just CISA KEV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  <a:defRPr sz="1250" b="0" i="0">
                <a:solidFill>
                  <a:srgbClr val="FFFFFF"/>
                </a:solidFill>
                <a:latin typeface="Calibri"/>
              </a:defRPr>
            </a:pPr>
            <a:r>
              <a:t>•  Begin migration planning off Flowise given its end-of-life status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B9C7D1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2800" b="1">
                <a:solidFill>
                  <a:srgbClr val="FFFFFF"/>
                </a:solidFill>
                <a:latin typeface="Calibri"/>
              </a:defRPr>
            </a:pPr>
            <a:r>
              <a:t>Primary 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65960"/>
            <a:ext cx="1078992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50" b="0" i="0">
                <a:solidFill>
                  <a:srgbClr val="FFFFFF"/>
                </a:solidFill>
                <a:latin typeface="Calibri"/>
              </a:defRPr>
            </a:pPr>
            <a:r>
              <a:t>•  Rapid7, “Metasploit Wrap-Up,” Aug 28, 2026 — rapid7.com/blog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496312"/>
            <a:ext cx="1078992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50" b="0" i="0">
                <a:solidFill>
                  <a:srgbClr val="FFFFFF"/>
                </a:solidFill>
                <a:latin typeface="Calibri"/>
              </a:defRPr>
            </a:pPr>
            <a:r>
              <a:t>•  Check Point Advisory sk185169 — support.checkpoint.com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026664"/>
            <a:ext cx="1078992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50" b="0" i="0">
                <a:solidFill>
                  <a:srgbClr val="FFFFFF"/>
                </a:solidFill>
                <a:latin typeface="Calibri"/>
              </a:defRPr>
            </a:pPr>
            <a:r>
              <a:t>•  NVD — nvd.nist.gov (CVE-2026-16232, -19626, -19681, and Langflow/Flowise CVEs)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557016"/>
            <a:ext cx="1078992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50" b="0" i="0">
                <a:solidFill>
                  <a:srgbClr val="FFFFFF"/>
                </a:solidFill>
                <a:latin typeface="Calibri"/>
              </a:defRPr>
            </a:pPr>
            <a:r>
              <a:t>•  CISA Known Exploited Vulnerabilities catalog — cisa.gov/known-exploited-vulnerabilities-catalog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087368"/>
            <a:ext cx="1078992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50" b="0" i="0">
                <a:solidFill>
                  <a:srgbClr val="FFFFFF"/>
                </a:solidFill>
                <a:latin typeface="Calibri"/>
              </a:defRPr>
            </a:pPr>
            <a:r>
              <a:t>•  Horizon3.ai, “Unsafe at Any Speed” (Langflow CVE-2025-3248) — horizon3.ai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617720"/>
            <a:ext cx="1078992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50" b="0" i="0">
                <a:solidFill>
                  <a:srgbClr val="FFFFFF"/>
                </a:solidFill>
                <a:latin typeface="Calibri"/>
              </a:defRPr>
            </a:pPr>
            <a:r>
              <a:t>•  Sysdig, “JADEPUFFER: Agentic Ransomware”, Jul 1, 2026 — sysdig.com/blog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148072"/>
            <a:ext cx="1078992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50" b="0" i="0">
                <a:solidFill>
                  <a:srgbClr val="FFFFFF"/>
                </a:solidFill>
                <a:latin typeface="Calibri"/>
              </a:defRPr>
            </a:pPr>
            <a:r>
              <a:t>•  Tenable TNS-2026-22, Aug 13, 2026 — tenable.com/security/tns-2026-22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678424"/>
            <a:ext cx="10789920" cy="457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50" b="0" i="0">
                <a:solidFill>
                  <a:srgbClr val="FFFFFF"/>
                </a:solidFill>
                <a:latin typeface="Calibri"/>
              </a:defRPr>
            </a:pPr>
            <a:r>
              <a:t>•  FlowiseAI sunset announcement — flowiseai.com/sunset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172200"/>
            <a:ext cx="822960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100" b="0" i="1">
                <a:solidFill>
                  <a:srgbClr val="B9C7D1"/>
                </a:solidFill>
                <a:latin typeface="Calibri"/>
              </a:defRPr>
            </a:pPr>
            <a:r>
              <a:t>Full source table (30+ references) available in the underlying report.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B9C7D1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3"/>
              </a:rPr>
              <a:t>Explore more questions at Ask Anything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WHY THIS MATTERS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The target isn't a single host — it's privileged infrastructure</a:t>
            </a:r>
          </a:p>
        </p:txBody>
      </p:sp>
      <p:sp>
        <p:nvSpPr>
          <p:cNvPr id="4" name="Oval 3"/>
          <p:cNvSpPr/>
          <p:nvPr/>
        </p:nvSpPr>
        <p:spPr>
          <a:xfrm>
            <a:off x="5349240" y="3246120"/>
            <a:ext cx="1463040" cy="1463040"/>
          </a:xfrm>
          <a:prstGeom prst="ellipse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Trusted,</a:t>
            </a:r>
            <a:br/>
            <a:r>
              <a:t>privileged</a:t>
            </a:r>
            <a:br/>
            <a:r>
              <a:t>infrastructure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600200"/>
            <a:ext cx="2880360" cy="1234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B9C7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300"/>
              </a:spcAft>
              <a:defRPr sz="1500" b="1" i="0">
                <a:solidFill>
                  <a:srgbClr val="0F2233"/>
                </a:solidFill>
                <a:latin typeface="Calibri"/>
              </a:defRPr>
            </a:pPr>
            <a:r>
              <a:t>Check Point</a:t>
            </a:r>
            <a:br/>
            <a:r>
              <a:t>SmartConsole</a:t>
            </a:r>
          </a:p>
          <a:p>
            <a:pPr algn="l">
              <a:lnSpc>
                <a:spcPct val="110000"/>
              </a:lnSpc>
              <a:spcAft>
                <a:spcPts val="200"/>
              </a:spcAft>
              <a:defRPr sz="1100" b="0" i="0">
                <a:solidFill>
                  <a:srgbClr val="5B6B79"/>
                </a:solidFill>
                <a:latin typeface="Calibri"/>
              </a:defRPr>
            </a:pPr>
            <a:r>
              <a:t>Controls firewall policy</a:t>
            </a:r>
            <a:br/>
            <a:r>
              <a:t>for every managed gateway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138160" y="1600200"/>
            <a:ext cx="2880360" cy="1234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B9C7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300"/>
              </a:spcAft>
              <a:defRPr sz="1500" b="1" i="0">
                <a:solidFill>
                  <a:srgbClr val="0F2233"/>
                </a:solidFill>
                <a:latin typeface="Calibri"/>
              </a:defRPr>
            </a:pPr>
            <a:r>
              <a:t>Tenable</a:t>
            </a:r>
            <a:br/>
            <a:r>
              <a:t>Security Center</a:t>
            </a:r>
          </a:p>
          <a:p>
            <a:pPr algn="l">
              <a:lnSpc>
                <a:spcPct val="110000"/>
              </a:lnSpc>
              <a:spcAft>
                <a:spcPts val="200"/>
              </a:spcAft>
              <a:defRPr sz="1100" b="0" i="0">
                <a:solidFill>
                  <a:srgbClr val="5B6B79"/>
                </a:solidFill>
                <a:latin typeface="Calibri"/>
              </a:defRPr>
            </a:pPr>
            <a:r>
              <a:t>Aggregates authenticated scan</a:t>
            </a:r>
            <a:br/>
            <a:r>
              <a:t>data and credentials estate-wide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4617720"/>
            <a:ext cx="2880360" cy="1234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B9C7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300"/>
              </a:spcAft>
              <a:defRPr sz="1500" b="1" i="0">
                <a:solidFill>
                  <a:srgbClr val="0F2233"/>
                </a:solidFill>
                <a:latin typeface="Calibri"/>
              </a:defRPr>
            </a:pPr>
            <a:r>
              <a:t>Langflow</a:t>
            </a:r>
          </a:p>
          <a:p>
            <a:pPr algn="l">
              <a:lnSpc>
                <a:spcPct val="110000"/>
              </a:lnSpc>
              <a:spcAft>
                <a:spcPts val="200"/>
              </a:spcAft>
              <a:defRPr sz="1100" b="0" i="0">
                <a:solidFill>
                  <a:srgbClr val="5B6B79"/>
                </a:solidFill>
                <a:latin typeface="Calibri"/>
              </a:defRPr>
            </a:pPr>
            <a:r>
              <a:t>Code-execution engine wired to</a:t>
            </a:r>
            <a:br/>
            <a:r>
              <a:t>LLM keys, DBs, downstream tools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38160" y="4617720"/>
            <a:ext cx="2880360" cy="1234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B9C7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300"/>
              </a:spcAft>
              <a:defRPr sz="1500" b="1" i="0">
                <a:solidFill>
                  <a:srgbClr val="0F2233"/>
                </a:solidFill>
                <a:latin typeface="Calibri"/>
              </a:defRPr>
            </a:pPr>
            <a:r>
              <a:t>Flowise</a:t>
            </a:r>
          </a:p>
          <a:p>
            <a:pPr algn="l">
              <a:lnSpc>
                <a:spcPct val="110000"/>
              </a:lnSpc>
              <a:spcAft>
                <a:spcPts val="200"/>
              </a:spcAft>
              <a:defRPr sz="1100" b="0" i="0">
                <a:solidFill>
                  <a:srgbClr val="5B6B79"/>
                </a:solidFill>
                <a:latin typeface="Calibri"/>
              </a:defRPr>
            </a:pPr>
            <a:r>
              <a:t>Code-execution engine wired to</a:t>
            </a:r>
            <a:br/>
            <a:r>
              <a:t>LLM keys, DBs, downstream tools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943100" y="2217420"/>
            <a:ext cx="4137660" cy="1760220"/>
          </a:xfrm>
          <a:prstGeom prst="line">
            <a:avLst/>
          </a:prstGeom>
          <a:ln w="22225">
            <a:solidFill>
              <a:srgbClr val="1BA3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H="1">
            <a:off x="6080760" y="2217420"/>
            <a:ext cx="3497580" cy="1760220"/>
          </a:xfrm>
          <a:prstGeom prst="line">
            <a:avLst/>
          </a:prstGeom>
          <a:ln w="22225">
            <a:solidFill>
              <a:srgbClr val="1BA3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1943100" y="3977640"/>
            <a:ext cx="4137660" cy="1257300"/>
          </a:xfrm>
          <a:prstGeom prst="line">
            <a:avLst/>
          </a:prstGeom>
          <a:ln w="22225">
            <a:solidFill>
              <a:srgbClr val="1BA3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H="1" flipV="1">
            <a:off x="6080760" y="3977640"/>
            <a:ext cx="3497580" cy="1257300"/>
          </a:xfrm>
          <a:prstGeom prst="line">
            <a:avLst/>
          </a:prstGeom>
          <a:ln w="22225">
            <a:solidFill>
              <a:srgbClr val="1BA3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Rapid7, “Metasploit Wrap-Up,” Aug 28, 2026 — bundled all four products in one release.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TIMELINE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18 months of accumulating CVEs converge on one August release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48640" y="3429000"/>
            <a:ext cx="11109960" cy="0"/>
          </a:xfrm>
          <a:prstGeom prst="line">
            <a:avLst/>
          </a:prstGeom>
          <a:ln w="31750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448056" y="3328416"/>
            <a:ext cx="201168" cy="201168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</a:p>
        </p:txBody>
      </p:sp>
      <p:cxnSp>
        <p:nvCxnSpPr>
          <p:cNvPr id="6" name="Connector 5"/>
          <p:cNvCxnSpPr/>
          <p:nvPr/>
        </p:nvCxnSpPr>
        <p:spPr>
          <a:xfrm flipV="1">
            <a:off x="548640" y="3154680"/>
            <a:ext cx="0" cy="274320"/>
          </a:xfrm>
          <a:prstGeom prst="line">
            <a:avLst/>
          </a:prstGeom>
          <a:ln w="12700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-388619" y="2011680"/>
            <a:ext cx="1874519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5000"/>
              </a:lnSpc>
              <a:defRPr sz="1200" b="1" i="0">
                <a:solidFill>
                  <a:srgbClr val="0F2233"/>
                </a:solidFill>
                <a:latin typeface="Calibri"/>
              </a:defRPr>
            </a:pPr>
            <a:r>
              <a:t>Apr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388619" y="2286000"/>
            <a:ext cx="1874519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10000"/>
              </a:lnSpc>
              <a:defRPr sz="1050" b="0" i="0">
                <a:solidFill>
                  <a:srgbClr val="5B6B79"/>
                </a:solidFill>
                <a:latin typeface="Calibri"/>
              </a:defRPr>
            </a:pPr>
            <a:r>
              <a:t>Langflow CVE-2025-3248</a:t>
            </a:r>
            <a:br/>
            <a:r>
              <a:t>first unauth RCE module ships</a:t>
            </a:r>
          </a:p>
        </p:txBody>
      </p:sp>
      <p:sp>
        <p:nvSpPr>
          <p:cNvPr id="9" name="Oval 8"/>
          <p:cNvSpPr/>
          <p:nvPr/>
        </p:nvSpPr>
        <p:spPr>
          <a:xfrm>
            <a:off x="2670048" y="3328416"/>
            <a:ext cx="201168" cy="201168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</a:p>
        </p:txBody>
      </p:sp>
      <p:cxnSp>
        <p:nvCxnSpPr>
          <p:cNvPr id="10" name="Connector 9"/>
          <p:cNvCxnSpPr/>
          <p:nvPr/>
        </p:nvCxnSpPr>
        <p:spPr>
          <a:xfrm>
            <a:off x="2770632" y="3429000"/>
            <a:ext cx="0" cy="320040"/>
          </a:xfrm>
          <a:prstGeom prst="line">
            <a:avLst/>
          </a:prstGeom>
          <a:ln w="12700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33373" y="3749040"/>
            <a:ext cx="1874519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5000"/>
              </a:lnSpc>
              <a:defRPr sz="1200" b="1" i="0">
                <a:solidFill>
                  <a:srgbClr val="0F2233"/>
                </a:solidFill>
                <a:latin typeface="Calibri"/>
              </a:defRPr>
            </a:pPr>
            <a:r>
              <a:t>Nov 2025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33373" y="4023360"/>
            <a:ext cx="1874519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10000"/>
              </a:lnSpc>
              <a:defRPr sz="1050" b="0" i="0">
                <a:solidFill>
                  <a:srgbClr val="5B6B79"/>
                </a:solidFill>
                <a:latin typeface="Calibri"/>
              </a:defRPr>
            </a:pPr>
            <a:r>
              <a:t>Flowise modules land</a:t>
            </a:r>
            <a:br/>
            <a:r>
              <a:t>(CVE-2025-8943, -59528)</a:t>
            </a:r>
          </a:p>
        </p:txBody>
      </p:sp>
      <p:sp>
        <p:nvSpPr>
          <p:cNvPr id="13" name="Oval 12"/>
          <p:cNvSpPr/>
          <p:nvPr/>
        </p:nvSpPr>
        <p:spPr>
          <a:xfrm>
            <a:off x="4892040" y="3328416"/>
            <a:ext cx="201168" cy="201168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</a:p>
        </p:txBody>
      </p:sp>
      <p:cxnSp>
        <p:nvCxnSpPr>
          <p:cNvPr id="14" name="Connector 13"/>
          <p:cNvCxnSpPr/>
          <p:nvPr/>
        </p:nvCxnSpPr>
        <p:spPr>
          <a:xfrm flipV="1">
            <a:off x="4992624" y="3154680"/>
            <a:ext cx="0" cy="274320"/>
          </a:xfrm>
          <a:prstGeom prst="line">
            <a:avLst/>
          </a:prstGeom>
          <a:ln w="12700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55365" y="2011680"/>
            <a:ext cx="1874519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5000"/>
              </a:lnSpc>
              <a:defRPr sz="1200" b="1" i="0">
                <a:solidFill>
                  <a:srgbClr val="0F2233"/>
                </a:solidFill>
                <a:latin typeface="Calibri"/>
              </a:defRPr>
            </a:pPr>
            <a:r>
              <a:t>Mar 2026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55365" y="2286000"/>
            <a:ext cx="1874519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10000"/>
              </a:lnSpc>
              <a:defRPr sz="1050" b="0" i="0">
                <a:solidFill>
                  <a:srgbClr val="5B6B79"/>
                </a:solidFill>
                <a:latin typeface="Calibri"/>
              </a:defRPr>
            </a:pPr>
            <a:r>
              <a:t>Langflow CVE-2026-33017</a:t>
            </a:r>
            <a:br/>
            <a:r>
              <a:t>added to CISA KEV</a:t>
            </a:r>
          </a:p>
        </p:txBody>
      </p:sp>
      <p:sp>
        <p:nvSpPr>
          <p:cNvPr id="17" name="Oval 16"/>
          <p:cNvSpPr/>
          <p:nvPr/>
        </p:nvSpPr>
        <p:spPr>
          <a:xfrm>
            <a:off x="7114032" y="3328416"/>
            <a:ext cx="201168" cy="201168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</a:p>
        </p:txBody>
      </p:sp>
      <p:cxnSp>
        <p:nvCxnSpPr>
          <p:cNvPr id="18" name="Connector 17"/>
          <p:cNvCxnSpPr/>
          <p:nvPr/>
        </p:nvCxnSpPr>
        <p:spPr>
          <a:xfrm>
            <a:off x="7214616" y="3429000"/>
            <a:ext cx="0" cy="320040"/>
          </a:xfrm>
          <a:prstGeom prst="line">
            <a:avLst/>
          </a:prstGeom>
          <a:ln w="12700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277357" y="3749040"/>
            <a:ext cx="1874519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5000"/>
              </a:lnSpc>
              <a:defRPr sz="1200" b="1" i="0">
                <a:solidFill>
                  <a:srgbClr val="0F2233"/>
                </a:solidFill>
                <a:latin typeface="Calibri"/>
              </a:defRPr>
            </a:pPr>
            <a:r>
              <a:t>Jul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77357" y="4023360"/>
            <a:ext cx="1874519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10000"/>
              </a:lnSpc>
              <a:defRPr sz="1050" b="0" i="0">
                <a:solidFill>
                  <a:srgbClr val="5B6B79"/>
                </a:solidFill>
                <a:latin typeface="Calibri"/>
              </a:defRPr>
            </a:pPr>
            <a:r>
              <a:t>Check Point zero-day exploited;</a:t>
            </a:r>
            <a:br/>
            <a:r>
              <a:t>JADEPUFFER agentic ransomware</a:t>
            </a:r>
          </a:p>
        </p:txBody>
      </p:sp>
      <p:sp>
        <p:nvSpPr>
          <p:cNvPr id="21" name="Oval 20"/>
          <p:cNvSpPr/>
          <p:nvPr/>
        </p:nvSpPr>
        <p:spPr>
          <a:xfrm>
            <a:off x="9336024" y="3328416"/>
            <a:ext cx="201168" cy="201168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</a:p>
        </p:txBody>
      </p:sp>
      <p:cxnSp>
        <p:nvCxnSpPr>
          <p:cNvPr id="22" name="Connector 21"/>
          <p:cNvCxnSpPr/>
          <p:nvPr/>
        </p:nvCxnSpPr>
        <p:spPr>
          <a:xfrm flipV="1">
            <a:off x="9436608" y="3154680"/>
            <a:ext cx="0" cy="274320"/>
          </a:xfrm>
          <a:prstGeom prst="line">
            <a:avLst/>
          </a:prstGeom>
          <a:ln w="12700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499349" y="2011680"/>
            <a:ext cx="1874519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5000"/>
              </a:lnSpc>
              <a:defRPr sz="1200" b="1" i="0">
                <a:solidFill>
                  <a:srgbClr val="0F2233"/>
                </a:solidFill>
                <a:latin typeface="Calibri"/>
              </a:defRPr>
            </a:pPr>
            <a:r>
              <a:t>Aug 13,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99349" y="2286000"/>
            <a:ext cx="1874519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10000"/>
              </a:lnSpc>
              <a:defRPr sz="1050" b="0" i="0">
                <a:solidFill>
                  <a:srgbClr val="5B6B79"/>
                </a:solidFill>
                <a:latin typeface="Calibri"/>
              </a:defRPr>
            </a:pPr>
            <a:r>
              <a:t>Tenable TNS-2026-22</a:t>
            </a:r>
            <a:br/>
            <a:r>
              <a:t>advisory published</a:t>
            </a:r>
          </a:p>
        </p:txBody>
      </p:sp>
      <p:sp>
        <p:nvSpPr>
          <p:cNvPr id="25" name="Oval 24"/>
          <p:cNvSpPr/>
          <p:nvPr/>
        </p:nvSpPr>
        <p:spPr>
          <a:xfrm>
            <a:off x="11558016" y="3328416"/>
            <a:ext cx="201168" cy="201168"/>
          </a:xfrm>
          <a:prstGeom prst="ellipse">
            <a:avLst/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</a:p>
        </p:txBody>
      </p:sp>
      <p:cxnSp>
        <p:nvCxnSpPr>
          <p:cNvPr id="26" name="Connector 25"/>
          <p:cNvCxnSpPr/>
          <p:nvPr/>
        </p:nvCxnSpPr>
        <p:spPr>
          <a:xfrm>
            <a:off x="11658600" y="3429000"/>
            <a:ext cx="0" cy="320040"/>
          </a:xfrm>
          <a:prstGeom prst="line">
            <a:avLst/>
          </a:prstGeom>
          <a:ln w="12700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721341" y="3749040"/>
            <a:ext cx="1874519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25000"/>
              </a:lnSpc>
              <a:defRPr sz="1200" b="1" i="0">
                <a:solidFill>
                  <a:srgbClr val="D64550"/>
                </a:solidFill>
                <a:latin typeface="Calibri"/>
              </a:defRPr>
            </a:pPr>
            <a:r>
              <a:t>Aug 28, 2026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721341" y="4023360"/>
            <a:ext cx="1874519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>
              <a:lnSpc>
                <a:spcPct val="110000"/>
              </a:lnSpc>
              <a:defRPr sz="1050" b="0" i="0">
                <a:solidFill>
                  <a:srgbClr val="5B6B79"/>
                </a:solidFill>
                <a:latin typeface="Calibri"/>
              </a:defRPr>
            </a:pPr>
            <a:r>
              <a:t>Metasploit Wrap-Up bundles</a:t>
            </a:r>
            <a:br/>
            <a:r>
              <a:t>all four products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Rapid7 Metasploit Wrap-Up (Aug 28, 2026); CISA KEV feed; Sysdig; Tenable TNS-2026-22.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CHECK POINT SMARTCONSOLE — CVE-2026-16232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A trust-boundary shortcut turns login into full admin access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31720"/>
            <a:ext cx="1965960" cy="155448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200"/>
              </a:spcAft>
              <a:defRPr sz="1250" b="1" i="0">
                <a:solidFill>
                  <a:srgbClr val="FFFFFF"/>
                </a:solidFill>
                <a:latin typeface="Calibri"/>
              </a:defRPr>
            </a:pPr>
            <a:r>
              <a:t>Unauthenticated</a:t>
            </a:r>
            <a:br/>
            <a:r>
              <a:t>attacker on the</a:t>
            </a:r>
            <a:br/>
            <a:r>
              <a:t>network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2514600" y="3108960"/>
            <a:ext cx="320040" cy="0"/>
          </a:xfrm>
          <a:prstGeom prst="line">
            <a:avLst/>
          </a:prstGeom>
          <a:ln w="28575">
            <a:solidFill>
              <a:srgbClr val="5B6B79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2834640" y="2331720"/>
            <a:ext cx="1965960" cy="1554480"/>
          </a:xfrm>
          <a:prstGeom prst="roundRect">
            <a:avLst>
              <a:gd name="adj" fmla="val 6000"/>
            </a:avLst>
          </a:prstGeom>
          <a:solidFill>
            <a:srgbClr val="1630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200"/>
              </a:spcAft>
              <a:defRPr sz="1250" b="1" i="0">
                <a:solidFill>
                  <a:srgbClr val="FFFFFF"/>
                </a:solidFill>
                <a:latin typeface="Calibri"/>
              </a:defRPr>
            </a:pPr>
            <a:r>
              <a:t>Supplies a SIC</a:t>
            </a:r>
            <a:br/>
            <a:r>
              <a:t>distinguished name</a:t>
            </a:r>
            <a:br/>
            <a:r>
              <a:t>as identity proxy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3108960"/>
            <a:ext cx="320040" cy="0"/>
          </a:xfrm>
          <a:prstGeom prst="line">
            <a:avLst/>
          </a:prstGeom>
          <a:ln w="28575">
            <a:solidFill>
              <a:srgbClr val="5B6B79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5120640" y="2331720"/>
            <a:ext cx="1965960" cy="1554480"/>
          </a:xfrm>
          <a:prstGeom prst="roundRect">
            <a:avLst>
              <a:gd name="adj" fmla="val 6000"/>
            </a:avLst>
          </a:prstGeom>
          <a:solidFill>
            <a:srgbClr val="1630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200"/>
              </a:spcAft>
              <a:defRPr sz="1250" b="1" i="0">
                <a:solidFill>
                  <a:srgbClr val="FFFFFF"/>
                </a:solidFill>
                <a:latin typeface="Calibri"/>
              </a:defRPr>
            </a:pPr>
            <a:r>
              <a:t>Obtains an</a:t>
            </a:r>
            <a:br/>
            <a:r>
              <a:t>application</a:t>
            </a:r>
            <a:br/>
            <a:r>
              <a:t>login token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086600" y="3108960"/>
            <a:ext cx="320040" cy="0"/>
          </a:xfrm>
          <a:prstGeom prst="line">
            <a:avLst/>
          </a:prstGeom>
          <a:ln w="28575">
            <a:solidFill>
              <a:srgbClr val="5B6B79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406640" y="2331720"/>
            <a:ext cx="1965960" cy="1554480"/>
          </a:xfrm>
          <a:prstGeom prst="roundRect">
            <a:avLst>
              <a:gd name="adj" fmla="val 6000"/>
            </a:avLst>
          </a:prstGeom>
          <a:solidFill>
            <a:srgbClr val="1630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200"/>
              </a:spcAft>
              <a:defRPr sz="1250" b="1" i="0">
                <a:solidFill>
                  <a:srgbClr val="FFFFFF"/>
                </a:solidFill>
                <a:latin typeface="Calibri"/>
              </a:defRPr>
            </a:pPr>
            <a:r>
              <a:t>Mints a valid</a:t>
            </a:r>
            <a:br/>
            <a:r>
              <a:t>SSO ticket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9372600" y="3108960"/>
            <a:ext cx="320040" cy="0"/>
          </a:xfrm>
          <a:prstGeom prst="line">
            <a:avLst/>
          </a:prstGeom>
          <a:ln w="28575">
            <a:solidFill>
              <a:srgbClr val="5B6B79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9692640" y="2331720"/>
            <a:ext cx="1965960" cy="1554480"/>
          </a:xfrm>
          <a:prstGeom prst="roundRect">
            <a:avLst>
              <a:gd name="adj" fmla="val 6000"/>
            </a:avLst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200"/>
              </a:spcAft>
              <a:defRPr sz="1250" b="1" i="0">
                <a:solidFill>
                  <a:srgbClr val="FFFFFF"/>
                </a:solidFill>
                <a:latin typeface="Calibri"/>
              </a:defRPr>
            </a:pPr>
            <a:r>
              <a:t>Redeems ticket via</a:t>
            </a:r>
            <a:br/>
            <a:r>
              <a:t>CPM SOAP service →</a:t>
            </a:r>
            <a:br/>
            <a:r>
              <a:t>full admin login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251960"/>
            <a:ext cx="1051560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300" b="1" i="0">
                <a:solidFill>
                  <a:srgbClr val="D64550"/>
                </a:solidFill>
                <a:latin typeface="Calibri"/>
              </a:defRPr>
            </a:pPr>
            <a:r>
              <a:t>CVSS v3.1: 9.8 CRITICAL  ·  CWE-287 Improper Authentication  ·  No credentials or prior access required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709160"/>
            <a:ext cx="10515600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30000"/>
              </a:lnSpc>
              <a:defRPr sz="1400" b="0" i="0">
                <a:solidFill>
                  <a:srgbClr val="1E2933"/>
                </a:solidFill>
                <a:latin typeface="Calibri"/>
              </a:defRPr>
            </a:pPr>
            <a:r>
              <a:t>Full administrative access to a Security Management Server means an attacker can rewrite firewall policy across every gateway it manages — a direct path to disabling network defenses at scale.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Rapid7, “Check Point SmartConsole Authentication Bypass — Technical Analysis”; Check Point sk185169.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CHECK POINT SMARTCONSOLE — IN THE WILD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Zero-day to weaponized Metasploit module in about five weeks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65960"/>
            <a:ext cx="3291840" cy="192024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400"/>
              </a:spcAft>
              <a:defRPr sz="3400" b="1" i="0">
                <a:solidFill>
                  <a:srgbClr val="1BA39C"/>
                </a:solidFill>
                <a:latin typeface="Calibri"/>
              </a:defRPr>
            </a:pPr>
            <a:r>
              <a:t>3 days</a:t>
            </a:r>
          </a:p>
          <a:p>
            <a:pPr algn="ctr">
              <a:lnSpc>
                <a:spcPct val="120000"/>
              </a:lnSpc>
              <a:spcAft>
                <a:spcPts val="200"/>
              </a:spcAft>
              <a:defRPr sz="1200" b="0" i="0">
                <a:solidFill>
                  <a:srgbClr val="FFFFFF"/>
                </a:solidFill>
                <a:latin typeface="Calibri"/>
              </a:defRPr>
            </a:pPr>
            <a:r>
              <a:t>CISA BOD 26-04 remediation window — the shortest tier, reserved for KEV + public exposure + automatable exploitation + total-control impact.</a:t>
            </a:r>
          </a:p>
        </p:txBody>
      </p:sp>
      <p:sp>
        <p:nvSpPr>
          <p:cNvPr id="5" name="Oval 4"/>
          <p:cNvSpPr/>
          <p:nvPr/>
        </p:nvSpPr>
        <p:spPr>
          <a:xfrm>
            <a:off x="4160520" y="1965960"/>
            <a:ext cx="128016" cy="128016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4434840" y="1911096"/>
            <a:ext cx="18288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300" b="1" i="0">
                <a:solidFill>
                  <a:srgbClr val="0F2233"/>
                </a:solidFill>
                <a:latin typeface="Calibri"/>
              </a:defRPr>
            </a:pPr>
            <a:r>
              <a:t>Jul 22,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4840" y="2185416"/>
            <a:ext cx="713232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5000"/>
              </a:lnSpc>
              <a:defRPr sz="1200" b="0" i="0">
                <a:solidFill>
                  <a:srgbClr val="5B6B79"/>
                </a:solidFill>
                <a:latin typeface="Calibri"/>
              </a:defRPr>
            </a:pPr>
            <a:r>
              <a:t>Zero-day exploitation confirmed by Check Point; vendor patch, advisory, and CISA KEV addition — all same day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224528" y="2093976"/>
            <a:ext cx="0" cy="512064"/>
          </a:xfrm>
          <a:prstGeom prst="line">
            <a:avLst/>
          </a:prstGeom>
          <a:ln w="15875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160520" y="2587752"/>
            <a:ext cx="128016" cy="128016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</a:p>
        </p:txBody>
      </p:sp>
      <p:sp>
        <p:nvSpPr>
          <p:cNvPr id="10" name="TextBox 9"/>
          <p:cNvSpPr txBox="1"/>
          <p:nvPr/>
        </p:nvSpPr>
        <p:spPr>
          <a:xfrm>
            <a:off x="4434840" y="2532888"/>
            <a:ext cx="18288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300" b="1" i="0">
                <a:solidFill>
                  <a:srgbClr val="0F2233"/>
                </a:solidFill>
                <a:latin typeface="Calibri"/>
              </a:defRPr>
            </a:pPr>
            <a:r>
              <a:t>Jul 23–28,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34840" y="2807208"/>
            <a:ext cx="713232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5000"/>
              </a:lnSpc>
              <a:defRPr sz="1200" b="0" i="0">
                <a:solidFill>
                  <a:srgbClr val="5B6B79"/>
                </a:solidFill>
                <a:latin typeface="Calibri"/>
              </a:defRPr>
            </a:pPr>
            <a:r>
              <a:t>Rapid7 researcher Stephen Fewer publishes independent PoC (sfewer-r7/CVE-2026-16232)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224528" y="2715768"/>
            <a:ext cx="0" cy="512064"/>
          </a:xfrm>
          <a:prstGeom prst="line">
            <a:avLst/>
          </a:prstGeom>
          <a:ln w="15875">
            <a:solidFill>
              <a:srgbClr val="B9C7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160520" y="3209544"/>
            <a:ext cx="128016" cy="128016"/>
          </a:xfrm>
          <a:prstGeom prst="ellipse">
            <a:avLst/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libri"/>
              </a:defRPr>
            </a:pPr>
          </a:p>
        </p:txBody>
      </p:sp>
      <p:sp>
        <p:nvSpPr>
          <p:cNvPr id="14" name="TextBox 13"/>
          <p:cNvSpPr txBox="1"/>
          <p:nvPr/>
        </p:nvSpPr>
        <p:spPr>
          <a:xfrm>
            <a:off x="4434840" y="3154680"/>
            <a:ext cx="182880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300" b="1" i="0">
                <a:solidFill>
                  <a:srgbClr val="0F2233"/>
                </a:solidFill>
                <a:latin typeface="Calibri"/>
              </a:defRPr>
            </a:pPr>
            <a:r>
              <a:t>Aug 28,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4840" y="3429000"/>
            <a:ext cx="713232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5000"/>
              </a:lnSpc>
              <a:defRPr sz="1200" b="0" i="0">
                <a:solidFill>
                  <a:srgbClr val="5B6B79"/>
                </a:solidFill>
                <a:latin typeface="Calibri"/>
              </a:defRPr>
            </a:pPr>
            <a:r>
              <a:t>Full weaponized Metasploit module merged and announced (PR #21731)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4160520"/>
            <a:ext cx="1060704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300" b="0" i="1">
                <a:solidFill>
                  <a:srgbClr val="1E2933"/>
                </a:solidFill>
                <a:latin typeface="Calibri"/>
              </a:defRPr>
            </a:pPr>
            <a:r>
              <a:t>Check Point: exploitation affected “a handful of customers with specific configurations” — management servers exposed directly to the internet without IP restrictions.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4937760"/>
            <a:ext cx="10607040" cy="5486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5000"/>
              </a:lnSpc>
              <a:defRPr sz="1300" b="1" i="0">
                <a:solidFill>
                  <a:srgbClr val="D64550"/>
                </a:solidFill>
                <a:latin typeface="Calibri"/>
              </a:defRPr>
            </a:pPr>
            <a:r>
              <a:t>Detection signature: search audit logs for “Authentication method: application token” — legitimate admin logins never use a bare token.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Check Point Security Advisory Blog; CISA KEV catalog; CISA BOD 26-04; Rapid7 ETR report.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CHECK POINT SMARTCONSOLE — REMEDIATION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Patch coverage drops off sharply on end-of-support tracks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920240"/>
          <a:ext cx="6309360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880"/>
                <a:gridCol w="2377440"/>
                <a:gridCol w="1463040"/>
              </a:tblGrid>
              <a:tr h="429768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Track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Status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Fixed at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R82.10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Vulnerable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Jumbo Hotfix Take 36+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R82</a:t>
                      </a:r>
                    </a:p>
                  </a:txBody>
                  <a:tcPr marL="91440" marR="91440" marT="45720" marB="45720" anchor="ctr">
                    <a:solidFill>
                      <a:srgbClr val="F1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Vulnerable</a:t>
                      </a:r>
                    </a:p>
                  </a:txBody>
                  <a:tcPr marL="91440" marR="91440" marT="45720" marB="45720" anchor="ctr">
                    <a:solidFill>
                      <a:srgbClr val="F1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Jumbo Hotfix Take 118+</a:t>
                      </a:r>
                    </a:p>
                  </a:txBody>
                  <a:tcPr marL="91440" marR="91440" marT="45720" marB="45720" anchor="ctr">
                    <a:solidFill>
                      <a:srgbClr val="F1F6F9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R81.20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Confirmed exploited pre-patch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Jumbo Hotfix Take 158+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R81.10, R81, R80.x, R77.30</a:t>
                      </a:r>
                    </a:p>
                  </a:txBody>
                  <a:tcPr marL="91440" marR="91440" marT="45720" marB="45720" anchor="ctr">
                    <a:solidFill>
                      <a:srgbClr val="F9E3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Affected — end of support</a:t>
                      </a:r>
                    </a:p>
                  </a:txBody>
                  <a:tcPr marL="91440" marR="91440" marT="45720" marB="45720" anchor="ctr">
                    <a:solidFill>
                      <a:srgbClr val="F9E3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No fixed build published</a:t>
                      </a:r>
                    </a:p>
                  </a:txBody>
                  <a:tcPr marL="91440" marR="91440" marT="45720" marB="45720" anchor="ctr">
                    <a:solidFill>
                      <a:srgbClr val="F9E3E5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178040" y="1920240"/>
            <a:ext cx="4480560" cy="393192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  <a:defRPr sz="1600" b="1" i="0">
                <a:solidFill>
                  <a:srgbClr val="1BA39C"/>
                </a:solidFill>
                <a:latin typeface="Calibri"/>
              </a:defRPr>
            </a:pPr>
            <a:r>
              <a:t>Interim mitigations</a:t>
            </a:r>
          </a:p>
          <a:p>
            <a:pPr algn="l">
              <a:lnSpc>
                <a:spcPct val="125000"/>
              </a:lnSpc>
              <a:spcAft>
                <a:spcPts val="1000"/>
              </a:spcAft>
              <a:defRPr sz="1300" b="0" i="0">
                <a:solidFill>
                  <a:srgbClr val="FFFFFF"/>
                </a:solidFill>
                <a:latin typeface="Calibri"/>
              </a:defRPr>
            </a:pPr>
            <a:r>
              <a:t>•  Restrict Trusted Clients to specific admin IPs/subnets — never “Any”</a:t>
            </a:r>
          </a:p>
          <a:p>
            <a:pPr algn="l">
              <a:lnSpc>
                <a:spcPct val="125000"/>
              </a:lnSpc>
              <a:spcAft>
                <a:spcPts val="1000"/>
              </a:spcAft>
              <a:defRPr sz="1300" b="0" i="0">
                <a:solidFill>
                  <a:srgbClr val="FFFFFF"/>
                </a:solidFill>
                <a:latin typeface="Calibri"/>
              </a:defRPr>
            </a:pPr>
            <a:r>
              <a:t>•  Firewall the management interface from the general internet</a:t>
            </a:r>
          </a:p>
          <a:p>
            <a:pPr algn="l">
              <a:lnSpc>
                <a:spcPct val="125000"/>
              </a:lnSpc>
              <a:spcAft>
                <a:spcPts val="1000"/>
              </a:spcAft>
              <a:defRPr sz="1300" b="0" i="0">
                <a:solidFill>
                  <a:srgbClr val="FFFFFF"/>
                </a:solidFill>
                <a:latin typeface="Calibri"/>
              </a:defRPr>
            </a:pPr>
            <a:r>
              <a:t>•  Verify implied rules for control connections are enabled and scoped</a:t>
            </a:r>
          </a:p>
          <a:p>
            <a:pPr algn="l">
              <a:lnSpc>
                <a:spcPct val="125000"/>
              </a:lnSpc>
              <a:spcAft>
                <a:spcPts val="1000"/>
              </a:spcAft>
              <a:defRPr sz="1300" b="0" i="0">
                <a:solidFill>
                  <a:srgbClr val="FFFFFF"/>
                </a:solidFill>
                <a:latin typeface="Calibri"/>
              </a:defRPr>
            </a:pPr>
            <a:r>
              <a:t>•  Patch to the Jumbo Hotfix Take for your track; accelerate migration off unsupported tracks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Check Point sk185169; Rapid7 technical analysis and Emergent Threat Response report.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TENABLE SECURITY CENTER — CVE-2026-19626 / -19681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Authentication is required — but a low-privilege account is enough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5349240" cy="3063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B9C7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200"/>
              </a:spcAft>
              <a:defRPr sz="2000" b="1" i="0">
                <a:solidFill>
                  <a:srgbClr val="0F2233"/>
                </a:solidFill>
                <a:latin typeface="Calibri"/>
              </a:defRPr>
            </a:pPr>
            <a:r>
              <a:t>CVE-2026-19626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  <a:defRPr sz="1400" b="0" i="1">
                <a:solidFill>
                  <a:srgbClr val="1BA39C"/>
                </a:solidFill>
                <a:latin typeface="Calibri"/>
              </a:defRPr>
            </a:pPr>
            <a:r>
              <a:t>“Report Charting RCE”</a:t>
            </a:r>
          </a:p>
          <a:p>
            <a:pPr algn="l">
              <a:lnSpc>
                <a:spcPct val="115000"/>
              </a:lnSpc>
              <a:spcAft>
                <a:spcPts val="1200"/>
              </a:spcAft>
              <a:defRPr sz="1200" b="1" i="0">
                <a:solidFill>
                  <a:srgbClr val="D64550"/>
                </a:solidFill>
                <a:latin typeface="Calibri"/>
              </a:defRPr>
            </a:pPr>
            <a:r>
              <a:t>CVSS 9.9 (v3.1)  ·  CWE-95 Eval Injection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300" b="0" i="0">
                <a:solidFill>
                  <a:srgbClr val="1E2933"/>
                </a:solidFill>
                <a:latin typeface="Calibri"/>
              </a:defRPr>
            </a:pPr>
            <a:r>
              <a:t>A low-privileged user who can create or customize a report (e.g. a pie-chart label) injects code the server evaluates at render time — arbitrary code execution as the service account.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09360" y="1920240"/>
            <a:ext cx="5349240" cy="3063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B9C7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200"/>
              </a:spcAft>
              <a:defRPr sz="2000" b="1" i="0">
                <a:solidFill>
                  <a:srgbClr val="0F2233"/>
                </a:solidFill>
                <a:latin typeface="Calibri"/>
              </a:defRPr>
            </a:pPr>
            <a:r>
              <a:t>CVE-2026-19681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  <a:defRPr sz="1400" b="0" i="1">
                <a:solidFill>
                  <a:srgbClr val="1BA39C"/>
                </a:solidFill>
                <a:latin typeface="Calibri"/>
              </a:defRPr>
            </a:pPr>
            <a:r>
              <a:t>“SCAP Audit File Command Injection”</a:t>
            </a:r>
          </a:p>
          <a:p>
            <a:pPr algn="l">
              <a:lnSpc>
                <a:spcPct val="115000"/>
              </a:lnSpc>
              <a:spcAft>
                <a:spcPts val="1200"/>
              </a:spcAft>
              <a:defRPr sz="1200" b="1" i="0">
                <a:solidFill>
                  <a:srgbClr val="D64550"/>
                </a:solidFill>
                <a:latin typeface="Calibri"/>
              </a:defRPr>
            </a:pPr>
            <a:r>
              <a:t>CVSS 9.9 (v3.1)  ·  CWE-78 OS Command Injection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300" b="0" i="0">
                <a:solidFill>
                  <a:srgbClr val="1E2933"/>
                </a:solidFill>
                <a:latin typeface="Calibri"/>
              </a:defRPr>
            </a:pPr>
            <a:r>
              <a:t>A specially crafted SCAP audit-file upload results in arbitrary command execution on the underlying operating system.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166360"/>
            <a:ext cx="1088136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30000"/>
              </a:lnSpc>
              <a:defRPr sz="1400" b="1" i="0">
                <a:solidFill>
                  <a:srgbClr val="1E2933"/>
                </a:solidFill>
                <a:latin typeface="Calibri"/>
              </a:defRPr>
            </a:pPr>
            <a:r>
              <a:t>Both require authentication (non-admin sufficient) — the practical risk vector is an insider, a phished analyst account, or a pivot from an already-compromised adjacent system.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NVD CVE-2026-19626 / CVE-2026-19681; Tenable TNS-2026-22, Aug 13, 2026.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TENABLE SECURITY CENTER — OUTLOOK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No confirmed exploitation yet — but every precondition is in place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65960"/>
            <a:ext cx="3017520" cy="1828800"/>
          </a:xfrm>
          <a:prstGeom prst="roundRect">
            <a:avLst>
              <a:gd name="adj" fmla="val 6000"/>
            </a:avLst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91440" bIns="91440">
            <a:normAutofit/>
          </a:bodyPr>
          <a:lstStyle/>
          <a:p>
            <a:pPr algn="ctr">
              <a:lnSpc>
                <a:spcPct val="115000"/>
              </a:lnSpc>
              <a:spcAft>
                <a:spcPts val="400"/>
              </a:spcAft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~12 days</a:t>
            </a:r>
          </a:p>
          <a:p>
            <a:pPr algn="ctr">
              <a:lnSpc>
                <a:spcPct val="120000"/>
              </a:lnSpc>
              <a:spcAft>
                <a:spcPts val="200"/>
              </a:spcAft>
              <a:defRPr sz="1200" b="0" i="0">
                <a:solidFill>
                  <a:srgbClr val="FFFFFF"/>
                </a:solidFill>
                <a:latin typeface="Calibri"/>
              </a:defRPr>
            </a:pPr>
            <a:r>
              <a:t>from CVE disclosure to public Metasploit module</a:t>
            </a:r>
          </a:p>
        </p:txBody>
      </p:sp>
      <p:sp>
        <p:nvSpPr>
          <p:cNvPr id="5" name="Oval 4"/>
          <p:cNvSpPr/>
          <p:nvPr/>
        </p:nvSpPr>
        <p:spPr>
          <a:xfrm>
            <a:off x="3977639" y="1965960"/>
            <a:ext cx="274320" cy="274320"/>
          </a:xfrm>
          <a:prstGeom prst="ellipse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34840" y="1947672"/>
            <a:ext cx="694944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00" b="0" i="0">
                <a:solidFill>
                  <a:srgbClr val="1E2933"/>
                </a:solidFill>
                <a:latin typeface="Calibri"/>
              </a:defRPr>
            </a:pPr>
            <a:r>
              <a:t>CISA KEV feed queried directly for both CVEs — no matches as of Aug 30, 2026</a:t>
            </a:r>
          </a:p>
        </p:txBody>
      </p:sp>
      <p:sp>
        <p:nvSpPr>
          <p:cNvPr id="7" name="Oval 6"/>
          <p:cNvSpPr/>
          <p:nvPr/>
        </p:nvSpPr>
        <p:spPr>
          <a:xfrm>
            <a:off x="3977639" y="2587752"/>
            <a:ext cx="274320" cy="274320"/>
          </a:xfrm>
          <a:prstGeom prst="ellipse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34840" y="2569464"/>
            <a:ext cx="694944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00" b="0" i="0">
                <a:solidFill>
                  <a:srgbClr val="1E2933"/>
                </a:solidFill>
                <a:latin typeface="Calibri"/>
              </a:defRPr>
            </a:pPr>
            <a:r>
              <a:t>A public technical write-up discussing exploitation of the eval-injection flaw has already circulated on a community forum</a:t>
            </a:r>
          </a:p>
        </p:txBody>
      </p:sp>
      <p:sp>
        <p:nvSpPr>
          <p:cNvPr id="9" name="Oval 8"/>
          <p:cNvSpPr/>
          <p:nvPr/>
        </p:nvSpPr>
        <p:spPr>
          <a:xfrm>
            <a:off x="3977639" y="3209544"/>
            <a:ext cx="274320" cy="274320"/>
          </a:xfrm>
          <a:prstGeom prst="ellipse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rm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34840" y="3191256"/>
            <a:ext cx="694944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20000"/>
              </a:lnSpc>
              <a:defRPr sz="1300" b="0" i="0">
                <a:solidFill>
                  <a:srgbClr val="1E2933"/>
                </a:solidFill>
                <a:latin typeface="Calibri"/>
              </a:defRPr>
            </a:pPr>
            <a:r>
              <a:t>Weaponized Metasploit modules are now public, mirroring the Langflow/Flowise pattern of rapid mass exploitation after weaponization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160520"/>
            <a:ext cx="10881360" cy="1600200"/>
          </a:xfrm>
          <a:prstGeom prst="roundRect">
            <a:avLst>
              <a:gd name="adj" fmla="val 6000"/>
            </a:avLst>
          </a:prstGeom>
          <a:solidFill>
            <a:srgbClr val="F1F6F9"/>
          </a:solidFill>
          <a:ln w="12700">
            <a:solidFill>
              <a:srgbClr val="B9C7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91440" bIns="91440">
            <a:norm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  <a:defRPr sz="1300" b="1" i="0">
                <a:solidFill>
                  <a:srgbClr val="0F2233"/>
                </a:solidFill>
                <a:latin typeface="Calibri"/>
              </a:defRPr>
            </a:pPr>
            <a:r>
              <a:t>Recommended controls (inference — no vendor guidance published)</a:t>
            </a:r>
          </a:p>
          <a:p>
            <a:pPr algn="l">
              <a:lnSpc>
                <a:spcPct val="115000"/>
              </a:lnSpc>
              <a:spcAft>
                <a:spcPts val="400"/>
              </a:spcAft>
              <a:defRPr sz="1250" b="0" i="0">
                <a:solidFill>
                  <a:srgbClr val="1E2933"/>
                </a:solidFill>
                <a:latin typeface="Calibri"/>
              </a:defRPr>
            </a:pPr>
            <a:r>
              <a:t>•  Restrict report-authoring and SCAP audit-file upload rights to trusted administrators only</a:t>
            </a:r>
          </a:p>
          <a:p>
            <a:pPr algn="l">
              <a:lnSpc>
                <a:spcPct val="115000"/>
              </a:lnSpc>
              <a:spcAft>
                <a:spcPts val="400"/>
              </a:spcAft>
              <a:defRPr sz="1250" b="0" i="0">
                <a:solidFill>
                  <a:srgbClr val="1E2933"/>
                </a:solidFill>
                <a:latin typeface="Calibri"/>
              </a:defRPr>
            </a:pPr>
            <a:r>
              <a:t>•  Monitor the service account's process tree for anomalous child-process spawning during report or file-upload jobs</a:t>
            </a:r>
          </a:p>
          <a:p>
            <a:pPr algn="l">
              <a:lnSpc>
                <a:spcPct val="115000"/>
              </a:lnSpc>
              <a:spcAft>
                <a:spcPts val="200"/>
              </a:spcAft>
              <a:defRPr sz="1250" b="0" i="0">
                <a:solidFill>
                  <a:srgbClr val="1E2933"/>
                </a:solidFill>
                <a:latin typeface="Calibri"/>
              </a:defRPr>
            </a:pPr>
            <a:r>
              <a:t>•  Patch to 6.9.0 — no standalone hotfix exists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144768"/>
            <a:ext cx="10789920" cy="3200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>
              <a:lnSpc>
                <a:spcPct val="110000"/>
              </a:lnSpc>
              <a:defRPr sz="1100" b="0" i="1">
                <a:solidFill>
                  <a:srgbClr val="5B6B79"/>
                </a:solidFill>
                <a:latin typeface="Calibri"/>
              </a:defRPr>
            </a:pPr>
            <a:r>
              <a:t>Source: CISA KEV JSON feed (queried directly); KSEC forum thread; Tenable TNS-2026-22.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0515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defRPr sz="1300" b="1">
                <a:solidFill>
                  <a:srgbClr val="1BA39C"/>
                </a:solidFill>
                <a:latin typeface="Calibri"/>
              </a:defRPr>
            </a:pPr>
            <a:r>
              <a:t>LANGFLOW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31520"/>
            <a:ext cx="11064240" cy="10515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lnSpc>
                <a:spcPct val="105000"/>
              </a:lnSpc>
              <a:defRPr sz="3000" b="1">
                <a:solidFill>
                  <a:srgbClr val="0F2233"/>
                </a:solidFill>
                <a:latin typeface="Calibri"/>
              </a:defRPr>
            </a:pPr>
            <a:r>
              <a:t>Seven critical CVEs in 18 months — six now on CISA's KEV list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920240"/>
          <a:ext cx="1110996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6720840"/>
                <a:gridCol w="1005840"/>
                <a:gridCol w="2011680"/>
              </a:tblGrid>
              <a:tr h="51435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CVE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Root cause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CVSS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Calibri"/>
                        </a:defRPr>
                      </a:pPr>
                      <a:r>
                        <a:t>KEV</a:t>
                      </a:r>
                    </a:p>
                  </a:txBody>
                  <a:tcPr marL="91440" marR="91440" marT="45720" marB="45720" anchor="ctr">
                    <a:solidFill>
                      <a:srgbClr val="0F2233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2025-3248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Code filter bypassed via decorators/default args, unauth RCE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9.8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Yes — May 2025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2026-27966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Hardcoded allow_dangerous_code=True on CSV Agent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9.8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Not listed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2026-33017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Attacker-controlled flow data passed straight to exec()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9.8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Yes — Mar 2026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2025-34291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CORS + cookie + missing CSRF → account takeover + RCE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9.4 (v4)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Yes — May 2026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2026-55255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IDOR — execute another user's flow by ID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n/a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Yes — Jul 2026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2026-0770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Inclusion of functionality from untrusted control sphere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n/a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Yes — Jul 2026</a:t>
                      </a:r>
                    </a:p>
                  </a:txBody>
                  <a:tcPr marL="91440" marR="91440" marT="45720" marB="45720" anchor="ctr">
                    <a:solidFill>
                      <a:srgbClr val="E9F3F2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2026-9198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auto_login mints SUPERUSER JWT → exec() RCE, default config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0">
                          <a:solidFill>
                            <a:srgbClr val="1E2933"/>
                          </a:solidFill>
                          <a:latin typeface="Calibri"/>
                        </a:defRPr>
                      </a:pPr>
                      <a:r>
                        <a:t>9.8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50" b="1">
                          <a:solidFill>
                            <a:srgbClr val="D64550"/>
                          </a:solidFill>
                          <a:latin typeface="Calibri"/>
                        </a:defRPr>
                      </a:pPr>
                      <a:r>
                        <a:t>Yes — Aug 2026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defRPr sz="900">
                <a:solidFill>
                  <a:srgbClr val="5B6B79"/>
                </a:solidFill>
                <a:latin typeface="Calibri"/>
              </a:defRPr>
            </a:pPr>
            <a:r>
              <a:t>Created with AskAnything - askanything-app.com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