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report's central architectural claim: LLMs process one undifferentiated token stream. OWASP itself states there is no fool-proof prevention method given the stochastic influence at the heart of how models work. This slide sets up every subsequent scenario as a variation on the same primitive.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Direct implication for any deployment serving non-English-speaking populations. Encoding obfuscation (base64, ROT13, emoji) exploits a related gap: the filter never sees the decoded text, but the model does after decoding it internally.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 one of OWASP's nine named scenarios, but explicitly in scope for this report and judged the most consequential recent evolution of the threat model — the attack survives the session boundary entirely.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Willison's lethal-trifecta framing is the decision tool this report repeatedly returns to. He maintains a running list of real incidents exhibiting all three properties: ChatGPT, ChatGPT Plugins, Bard, GitHub Copilot Chat, M365 Copilot, Amazon Q, NotebookLM, Slack, Grok, and the Claude iOS app.</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Weaker baseline attacks (naive 'Ignore Previous Instructions') only achieve 3.7-5.7% ASR — attack sophistication matters enormously. This is the strongest quantitative treatment of agentic escalation in the report.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strongest 'defense actually worked' data points in the report, though self-reported by the affected vendor rather than independently re-measured. Shows both the severity ceiling of agentic escalation and that layered defenses can meaningfully compress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closest available proxy for 'prevalence across production LLM applications at scale.' A vendor claim of 94.4% (Straiker) is directionally consistent but treated as marketing color, not load-bearing, in the underlying report.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Ordered roughly from strongest formal guarantee (architectural isolation) to weakest-but-still-non-trivial (continuous measurement, which is a detection control rather than a preventive one). Every layer is independently, quantitatively evaluated in the underlying research.</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CaMeL is the strongest formal claim in the entire literature reviewed: within its threat model, untrusted data provably cannot become control flow. But it is narrow in scope — it doesn't prevent an agent from taking harmful action using only data it was always authorized to use.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Datamarking specifically reduced spotlighting ASR to near 0% with minimal utility impact. SecAlign improves on StruQ via preference optimization, cutting the optimization-based residual roughly in half versus StruQ's 45%.</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Filter-layer defenses must be evaluated against third-party benchmarks, not vendor self-reports. Even PINT itself is vendor-run — procurement decisions should weight the least favorable, most independently verified number available.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four numbers anchor the deck's credibility: this is quantitative, cross-study evidence, not a single anecdote. Emphasize the 10x gap between curated and raw prompts — attacker skill and iteration matter enormously.</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Condensed from the report's full defense-mapping table. Use this as the reference slide when a stakeholder asks 'what do we actually do about scenario X.'</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describes the large majority of production LLM deployments as of 2026, per the prevalence studies. Use this slide to help a stakeholder self-triage before deciding how much defensive investment their specific application warrants.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Closing synthesis: treat prompt injection the way mature AppSec treats SQL injection circa parameterized-queries-plus-WAF — architectural isolation and least privilege as the primary control, layered filtering as defense-in-depth, human approval as the backstop.</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Compact source list — the full report cites 72 references spanning OWASP documentation, peer-reviewed benchmarks, CVE records, and disclosed incident write-ups.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expansion mirrors two years of applied research: RAG became the default enterprise architecture, multimodal models shipped as product features, and automated adversarial search matured. Prompt injection retained the #1 ranking in both editions.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this as an orientation slide before diving into individual scenarios. All nine reduce to: get attacker-controlled text into context, phrase it to shift the next-token distribution toward the attacker's goal.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PromptInject formalized goal hijacking and prompt leaking as the base taxonomy. Greshake et al. coined 'indirect prompt injection' and flagged the possibility of self-propagating, wormable injections — a foundational finding for everything that follows in the agentic section.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EchoLeak is the paradigmatic real-world instance of scenario #4 (RAG poisoning) escalated to zero-click severity — the first documented weaponization of prompt injection into concrete, zero-click, production data exfiltration.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distinct escalation paths against the same developer-tooling target. CamoLeak is instructive because naive 'block requests to unknown domains' filtering would not have caught it — the exfiltration channel was the platform's own trusted infrastructure.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Multimodal injection is validated across at least six independent research groups and multiple production systems (Bard, Claude, GPT-4V). FigStep achieves 82.5% average ASR; steganographic techniques reach 24.3% overall while maintaining high visual imperceptibility (PSNR &gt;38dB).</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Adversarial suffixes are often human-illegible, so they evade keyword-based filters. An attacker with zero API access to GPT-4 or Claude can generate an attack fully offline against an open model like Vicuna and expect it to transfer against commercial targets a meaningful fraction of the time.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hyperlink" Target="https://askanything-ap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914400" y="2148840"/>
            <a:ext cx="10332720" cy="1828800"/>
          </a:xfrm>
          <a:prstGeom prst="rect">
            <a:avLst/>
          </a:prstGeom>
          <a:noFill/>
        </p:spPr>
        <p:txBody>
          <a:bodyPr wrap="square" anchor="t">
            <a:spAutoFit/>
          </a:bodyPr>
          <a:lstStyle/>
          <a:p>
            <a:pPr algn="l">
              <a:lnSpc>
                <a:spcPct val="105000"/>
              </a:lnSpc>
            </a:pPr>
            <a:r>
              <a:rPr sz="4000" b="1" i="0">
                <a:solidFill>
                  <a:srgbClr val="FFFFFF"/>
                </a:solidFill>
                <a:latin typeface="Calibri"/>
              </a:rPr>
              <a:t>OWASP LLM01:2025 — Prompt Injection</a:t>
            </a:r>
          </a:p>
        </p:txBody>
      </p:sp>
      <p:sp>
        <p:nvSpPr>
          <p:cNvPr id="3" name="TextBox 2"/>
          <p:cNvSpPr txBox="1"/>
          <p:nvPr/>
        </p:nvSpPr>
        <p:spPr>
          <a:xfrm>
            <a:off x="914400" y="3246120"/>
            <a:ext cx="9875520" cy="914400"/>
          </a:xfrm>
          <a:prstGeom prst="rect">
            <a:avLst/>
          </a:prstGeom>
          <a:noFill/>
        </p:spPr>
        <p:txBody>
          <a:bodyPr wrap="square" anchor="t">
            <a:spAutoFit/>
          </a:bodyPr>
          <a:lstStyle/>
          <a:p>
            <a:pPr algn="l">
              <a:lnSpc>
                <a:spcPct val="130000"/>
              </a:lnSpc>
            </a:pPr>
            <a:r>
              <a:rPr sz="1800" b="0" i="0">
                <a:solidFill>
                  <a:srgbClr val="B9C6CE"/>
                </a:solidFill>
                <a:latin typeface="Calibri"/>
              </a:rPr>
              <a:t>Technical mechanisms of the nine attack scenarios, agentic escalation,</a:t>
            </a:r>
          </a:p>
          <a:p>
            <a:pPr algn="l">
              <a:lnSpc>
                <a:spcPct val="130000"/>
              </a:lnSpc>
            </a:pPr>
            <a:r>
              <a:rPr sz="1800" b="0" i="0">
                <a:solidFill>
                  <a:srgbClr val="B9C6CE"/>
                </a:solidFill>
                <a:latin typeface="Calibri"/>
              </a:rPr>
              <a:t>and the layered defenses that actually reduce risk</a:t>
            </a:r>
          </a:p>
        </p:txBody>
      </p:sp>
      <p:cxnSp>
        <p:nvCxnSpPr>
          <p:cNvPr id="4" name="Connector 3"/>
          <p:cNvCxnSpPr/>
          <p:nvPr/>
        </p:nvCxnSpPr>
        <p:spPr>
          <a:xfrm>
            <a:off x="914400" y="4343400"/>
            <a:ext cx="0" cy="0"/>
          </a:xfrm>
          <a:prstGeom prst="line">
            <a:avLst/>
          </a:prstGeom>
          <a:ln w="12700">
            <a:solidFill>
              <a:srgbClr val="1BA39C"/>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914400" y="5989320"/>
            <a:ext cx="7315200" cy="365760"/>
          </a:xfrm>
          <a:prstGeom prst="rect">
            <a:avLst/>
          </a:prstGeom>
          <a:noFill/>
        </p:spPr>
        <p:txBody>
          <a:bodyPr wrap="square" anchor="t">
            <a:spAutoFit/>
          </a:bodyPr>
          <a:lstStyle/>
          <a:p>
            <a:pPr algn="l">
              <a:lnSpc>
                <a:spcPct val="115000"/>
              </a:lnSpc>
            </a:pPr>
            <a:r>
              <a:rPr sz="1200" b="0" i="0">
                <a:solidFill>
                  <a:srgbClr val="B9C6CE"/>
                </a:solidFill>
                <a:latin typeface="Calibri"/>
              </a:rPr>
              <a:t>Created with AskAnything - askanything-app.com</a:t>
            </a:r>
          </a:p>
        </p:txBody>
      </p:sp>
      <p:sp>
        <p:nvSpPr>
          <p:cNvPr id="6" name="TextBox 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SCENARIO 8 · ADVERSARIAL SUFFIX</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600" b="1" i="0">
                <a:solidFill>
                  <a:srgbClr val="0F2233"/>
                </a:solidFill>
                <a:latin typeface="Calibri"/>
              </a:rPr>
              <a:t>A suffix optimized offline transfers from an open model to closed frontier models</a:t>
            </a:r>
          </a:p>
        </p:txBody>
      </p:sp>
      <p:sp>
        <p:nvSpPr>
          <p:cNvPr id="4" name="TextBox 3"/>
          <p:cNvSpPr txBox="1"/>
          <p:nvPr/>
        </p:nvSpPr>
        <p:spPr>
          <a:xfrm>
            <a:off x="640080" y="1783080"/>
            <a:ext cx="1005840" cy="457200"/>
          </a:xfrm>
          <a:prstGeom prst="rect">
            <a:avLst/>
          </a:prstGeom>
          <a:noFill/>
        </p:spPr>
        <p:txBody>
          <a:bodyPr wrap="square" anchor="ctr">
            <a:spAutoFit/>
          </a:bodyPr>
          <a:lstStyle/>
          <a:p>
            <a:pPr algn="l">
              <a:lnSpc>
                <a:spcPct val="115000"/>
              </a:lnSpc>
            </a:pPr>
            <a:r>
              <a:rPr sz="1200" b="0" i="0">
                <a:solidFill>
                  <a:srgbClr val="1E2933"/>
                </a:solidFill>
                <a:latin typeface="Calibri"/>
              </a:rPr>
              <a:t>GPT-3.5</a:t>
            </a:r>
          </a:p>
        </p:txBody>
      </p:sp>
      <p:sp>
        <p:nvSpPr>
          <p:cNvPr id="5" name="Rectangle 4"/>
          <p:cNvSpPr/>
          <p:nvPr/>
        </p:nvSpPr>
        <p:spPr>
          <a:xfrm>
            <a:off x="1645920" y="1821180"/>
            <a:ext cx="4196913" cy="3810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0" y="1783080"/>
            <a:ext cx="1188720" cy="457200"/>
          </a:xfrm>
          <a:prstGeom prst="rect">
            <a:avLst/>
          </a:prstGeom>
          <a:noFill/>
        </p:spPr>
        <p:txBody>
          <a:bodyPr wrap="square" anchor="ctr">
            <a:spAutoFit/>
          </a:bodyPr>
          <a:lstStyle/>
          <a:p>
            <a:pPr algn="l">
              <a:lnSpc>
                <a:spcPct val="115000"/>
              </a:lnSpc>
            </a:pPr>
            <a:r>
              <a:rPr sz="1200" b="1" i="0">
                <a:solidFill>
                  <a:srgbClr val="1E2933"/>
                </a:solidFill>
                <a:latin typeface="Calibri"/>
              </a:rPr>
              <a:t>86.6%</a:t>
            </a:r>
          </a:p>
        </p:txBody>
      </p:sp>
      <p:sp>
        <p:nvSpPr>
          <p:cNvPr id="7" name="TextBox 6"/>
          <p:cNvSpPr txBox="1"/>
          <p:nvPr/>
        </p:nvSpPr>
        <p:spPr>
          <a:xfrm>
            <a:off x="640080" y="2313432"/>
            <a:ext cx="1005840" cy="457200"/>
          </a:xfrm>
          <a:prstGeom prst="rect">
            <a:avLst/>
          </a:prstGeom>
          <a:noFill/>
        </p:spPr>
        <p:txBody>
          <a:bodyPr wrap="square" anchor="ctr">
            <a:spAutoFit/>
          </a:bodyPr>
          <a:lstStyle/>
          <a:p>
            <a:pPr algn="l">
              <a:lnSpc>
                <a:spcPct val="115000"/>
              </a:lnSpc>
            </a:pPr>
            <a:r>
              <a:rPr sz="1200" b="0" i="0">
                <a:solidFill>
                  <a:srgbClr val="1E2933"/>
                </a:solidFill>
                <a:latin typeface="Calibri"/>
              </a:rPr>
              <a:t>PaLM-2</a:t>
            </a:r>
          </a:p>
        </p:txBody>
      </p:sp>
      <p:sp>
        <p:nvSpPr>
          <p:cNvPr id="8" name="Rectangle 7"/>
          <p:cNvSpPr/>
          <p:nvPr/>
        </p:nvSpPr>
        <p:spPr>
          <a:xfrm>
            <a:off x="1645920" y="2351532"/>
            <a:ext cx="3198571" cy="3810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3680" y="2313432"/>
            <a:ext cx="1188720" cy="457200"/>
          </a:xfrm>
          <a:prstGeom prst="rect">
            <a:avLst/>
          </a:prstGeom>
          <a:noFill/>
        </p:spPr>
        <p:txBody>
          <a:bodyPr wrap="square" anchor="ctr">
            <a:spAutoFit/>
          </a:bodyPr>
          <a:lstStyle/>
          <a:p>
            <a:pPr algn="l">
              <a:lnSpc>
                <a:spcPct val="115000"/>
              </a:lnSpc>
            </a:pPr>
            <a:r>
              <a:rPr sz="1200" b="1" i="0">
                <a:solidFill>
                  <a:srgbClr val="1E2933"/>
                </a:solidFill>
                <a:latin typeface="Calibri"/>
              </a:rPr>
              <a:t>66.0%</a:t>
            </a:r>
          </a:p>
        </p:txBody>
      </p:sp>
      <p:sp>
        <p:nvSpPr>
          <p:cNvPr id="10" name="TextBox 9"/>
          <p:cNvSpPr txBox="1"/>
          <p:nvPr/>
        </p:nvSpPr>
        <p:spPr>
          <a:xfrm>
            <a:off x="640080" y="2843784"/>
            <a:ext cx="1005840" cy="457200"/>
          </a:xfrm>
          <a:prstGeom prst="rect">
            <a:avLst/>
          </a:prstGeom>
          <a:noFill/>
        </p:spPr>
        <p:txBody>
          <a:bodyPr wrap="square" anchor="ctr">
            <a:spAutoFit/>
          </a:bodyPr>
          <a:lstStyle/>
          <a:p>
            <a:pPr algn="l">
              <a:lnSpc>
                <a:spcPct val="115000"/>
              </a:lnSpc>
            </a:pPr>
            <a:r>
              <a:rPr sz="1200" b="0" i="0">
                <a:solidFill>
                  <a:srgbClr val="1E2933"/>
                </a:solidFill>
                <a:latin typeface="Calibri"/>
              </a:rPr>
              <a:t>Claude-1</a:t>
            </a:r>
          </a:p>
        </p:txBody>
      </p:sp>
      <p:sp>
        <p:nvSpPr>
          <p:cNvPr id="11" name="Rectangle 10"/>
          <p:cNvSpPr/>
          <p:nvPr/>
        </p:nvSpPr>
        <p:spPr>
          <a:xfrm>
            <a:off x="1645920" y="2881884"/>
            <a:ext cx="2321387" cy="3810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83680" y="2843784"/>
            <a:ext cx="1188720" cy="457200"/>
          </a:xfrm>
          <a:prstGeom prst="rect">
            <a:avLst/>
          </a:prstGeom>
          <a:noFill/>
        </p:spPr>
        <p:txBody>
          <a:bodyPr wrap="square" anchor="ctr">
            <a:spAutoFit/>
          </a:bodyPr>
          <a:lstStyle/>
          <a:p>
            <a:pPr algn="l">
              <a:lnSpc>
                <a:spcPct val="115000"/>
              </a:lnSpc>
            </a:pPr>
            <a:r>
              <a:rPr sz="1200" b="1" i="0">
                <a:solidFill>
                  <a:srgbClr val="1E2933"/>
                </a:solidFill>
                <a:latin typeface="Calibri"/>
              </a:rPr>
              <a:t>47.9%</a:t>
            </a:r>
          </a:p>
        </p:txBody>
      </p:sp>
      <p:sp>
        <p:nvSpPr>
          <p:cNvPr id="13" name="TextBox 12"/>
          <p:cNvSpPr txBox="1"/>
          <p:nvPr/>
        </p:nvSpPr>
        <p:spPr>
          <a:xfrm>
            <a:off x="640080" y="3374136"/>
            <a:ext cx="1005840" cy="457200"/>
          </a:xfrm>
          <a:prstGeom prst="rect">
            <a:avLst/>
          </a:prstGeom>
          <a:noFill/>
        </p:spPr>
        <p:txBody>
          <a:bodyPr wrap="square" anchor="ctr">
            <a:spAutoFit/>
          </a:bodyPr>
          <a:lstStyle/>
          <a:p>
            <a:pPr algn="l">
              <a:lnSpc>
                <a:spcPct val="115000"/>
              </a:lnSpc>
            </a:pPr>
            <a:r>
              <a:rPr sz="1200" b="0" i="0">
                <a:solidFill>
                  <a:srgbClr val="1E2933"/>
                </a:solidFill>
                <a:latin typeface="Calibri"/>
              </a:rPr>
              <a:t>GPT-4</a:t>
            </a:r>
          </a:p>
        </p:txBody>
      </p:sp>
      <p:sp>
        <p:nvSpPr>
          <p:cNvPr id="14" name="Rectangle 13"/>
          <p:cNvSpPr/>
          <p:nvPr/>
        </p:nvSpPr>
        <p:spPr>
          <a:xfrm>
            <a:off x="1645920" y="3412236"/>
            <a:ext cx="2272924" cy="38100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83680" y="3374136"/>
            <a:ext cx="1188720" cy="457200"/>
          </a:xfrm>
          <a:prstGeom prst="rect">
            <a:avLst/>
          </a:prstGeom>
          <a:noFill/>
        </p:spPr>
        <p:txBody>
          <a:bodyPr wrap="square" anchor="ctr">
            <a:spAutoFit/>
          </a:bodyPr>
          <a:lstStyle/>
          <a:p>
            <a:pPr algn="l">
              <a:lnSpc>
                <a:spcPct val="115000"/>
              </a:lnSpc>
            </a:pPr>
            <a:r>
              <a:rPr sz="1200" b="1" i="0">
                <a:solidFill>
                  <a:srgbClr val="1E2933"/>
                </a:solidFill>
                <a:latin typeface="Calibri"/>
              </a:rPr>
              <a:t>46.9%</a:t>
            </a:r>
          </a:p>
        </p:txBody>
      </p:sp>
      <p:sp>
        <p:nvSpPr>
          <p:cNvPr id="16" name="TextBox 15"/>
          <p:cNvSpPr txBox="1"/>
          <p:nvPr/>
        </p:nvSpPr>
        <p:spPr>
          <a:xfrm>
            <a:off x="640080" y="3904488"/>
            <a:ext cx="1005840" cy="457200"/>
          </a:xfrm>
          <a:prstGeom prst="rect">
            <a:avLst/>
          </a:prstGeom>
          <a:noFill/>
        </p:spPr>
        <p:txBody>
          <a:bodyPr wrap="square" anchor="ctr">
            <a:spAutoFit/>
          </a:bodyPr>
          <a:lstStyle/>
          <a:p>
            <a:pPr algn="l">
              <a:lnSpc>
                <a:spcPct val="115000"/>
              </a:lnSpc>
            </a:pPr>
            <a:r>
              <a:rPr sz="1200" b="0" i="0">
                <a:solidFill>
                  <a:srgbClr val="1E2933"/>
                </a:solidFill>
                <a:latin typeface="Calibri"/>
              </a:rPr>
              <a:t>Claude-2</a:t>
            </a:r>
          </a:p>
        </p:txBody>
      </p:sp>
      <p:sp>
        <p:nvSpPr>
          <p:cNvPr id="17" name="Rectangle 16"/>
          <p:cNvSpPr/>
          <p:nvPr/>
        </p:nvSpPr>
        <p:spPr>
          <a:xfrm>
            <a:off x="1645920" y="3942588"/>
            <a:ext cx="101772" cy="381000"/>
          </a:xfrm>
          <a:prstGeom prst="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583680" y="3904488"/>
            <a:ext cx="1188720" cy="457200"/>
          </a:xfrm>
          <a:prstGeom prst="rect">
            <a:avLst/>
          </a:prstGeom>
          <a:noFill/>
        </p:spPr>
        <p:txBody>
          <a:bodyPr wrap="square" anchor="ctr">
            <a:spAutoFit/>
          </a:bodyPr>
          <a:lstStyle/>
          <a:p>
            <a:pPr algn="l">
              <a:lnSpc>
                <a:spcPct val="115000"/>
              </a:lnSpc>
            </a:pPr>
            <a:r>
              <a:rPr sz="1200" b="1" i="0">
                <a:solidFill>
                  <a:srgbClr val="1E2933"/>
                </a:solidFill>
                <a:latin typeface="Calibri"/>
              </a:rPr>
              <a:t>2.1%</a:t>
            </a:r>
          </a:p>
        </p:txBody>
      </p:sp>
      <p:sp>
        <p:nvSpPr>
          <p:cNvPr id="19" name="TextBox 18"/>
          <p:cNvSpPr txBox="1"/>
          <p:nvPr/>
        </p:nvSpPr>
        <p:spPr>
          <a:xfrm>
            <a:off x="640080" y="4709160"/>
            <a:ext cx="6675120" cy="1463040"/>
          </a:xfrm>
          <a:prstGeom prst="rect">
            <a:avLst/>
          </a:prstGeom>
          <a:noFill/>
        </p:spPr>
        <p:txBody>
          <a:bodyPr wrap="square" anchor="t">
            <a:spAutoFit/>
          </a:bodyPr>
          <a:lstStyle/>
          <a:p>
            <a:pPr algn="l">
              <a:lnSpc>
                <a:spcPct val="130000"/>
              </a:lnSpc>
            </a:pPr>
            <a:r>
              <a:rPr sz="1250" b="0" i="0">
                <a:solidFill>
                  <a:srgbClr val="1E2933"/>
                </a:solidFill>
                <a:latin typeface="Calibri"/>
              </a:rPr>
              <a:t>GCG computes the gradient of loss w.r.t. each suffix token, samples top-k candidate replacements, and greedily commits to whichever reduces exact loss most — optimized jointly across models for transferability. Claude-2's sharp drop is widely read as evidence that post-Claude-1 alignment hardening specifically improved resistance.</a:t>
            </a:r>
          </a:p>
        </p:txBody>
      </p:sp>
      <p:pic>
        <p:nvPicPr>
          <p:cNvPr id="20" name="Picture 19" descr="figure_03.png"/>
          <p:cNvPicPr>
            <a:picLocks noChangeAspect="1"/>
          </p:cNvPicPr>
          <p:nvPr/>
        </p:nvPicPr>
        <p:blipFill>
          <a:blip r:embed="rId2"/>
          <a:stretch>
            <a:fillRect/>
          </a:stretch>
        </p:blipFill>
        <p:spPr>
          <a:xfrm>
            <a:off x="7589520" y="2499993"/>
            <a:ext cx="3977639" cy="2589533"/>
          </a:xfrm>
          <a:prstGeom prst="rect">
            <a:avLst/>
          </a:prstGeom>
        </p:spPr>
      </p:pic>
      <p:sp>
        <p:nvSpPr>
          <p:cNvPr id="21" name="TextBox 20"/>
          <p:cNvSpPr txBox="1"/>
          <p:nvPr/>
        </p:nvSpPr>
        <p:spPr>
          <a:xfrm>
            <a:off x="7589520" y="5116958"/>
            <a:ext cx="3977639" cy="274320"/>
          </a:xfrm>
          <a:prstGeom prst="rect">
            <a:avLst/>
          </a:prstGeom>
          <a:noFill/>
        </p:spPr>
        <p:txBody>
          <a:bodyPr wrap="square" anchor="t">
            <a:spAutoFit/>
          </a:bodyPr>
          <a:lstStyle/>
          <a:p>
            <a:pPr algn="l">
              <a:lnSpc>
                <a:spcPct val="115000"/>
              </a:lnSpc>
            </a:pPr>
            <a:r>
              <a:rPr sz="900" b="0" i="1">
                <a:solidFill>
                  <a:srgbClr val="6B7C87"/>
                </a:solidFill>
                <a:latin typeface="Calibri"/>
              </a:rPr>
              <a:t>GCG transferability, Zou et al. — arXiv:2307.15043</a:t>
            </a:r>
          </a:p>
        </p:txBody>
      </p:sp>
      <p:sp>
        <p:nvSpPr>
          <p:cNvPr id="22" name="TextBox 21"/>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Zou, Wang, Carlini, Nasr, Kolter, Fredrikson, 2023</a:t>
            </a:r>
          </a:p>
        </p:txBody>
      </p:sp>
      <p:sp>
        <p:nvSpPr>
          <p:cNvPr id="23" name="TextBox 22"/>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24" name="TextBox 2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SCENARIO 9 · MULTILINGUAL / OBFUSCATED</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0F2233"/>
                </a:solidFill>
                <a:latin typeface="Calibri"/>
              </a:rPr>
              <a:t>Safety alignment is a language-conditional property, not a universal one</a:t>
            </a:r>
          </a:p>
        </p:txBody>
      </p:sp>
      <p:sp>
        <p:nvSpPr>
          <p:cNvPr id="4" name="Rounded Rectangle 3"/>
          <p:cNvSpPr/>
          <p:nvPr/>
        </p:nvSpPr>
        <p:spPr>
          <a:xfrm>
            <a:off x="1188720" y="2103120"/>
            <a:ext cx="4023360" cy="2377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5400" b="1">
                <a:solidFill>
                  <a:srgbClr val="D64550"/>
                </a:solidFill>
                <a:latin typeface="Calibri"/>
              </a:rPr>
              <a:t>79%</a:t>
            </a:r>
          </a:p>
          <a:p>
            <a:pPr algn="ctr">
              <a:spcBef>
                <a:spcPts val="400"/>
              </a:spcBef>
            </a:pPr>
            <a:r>
              <a:rPr sz="1300">
                <a:solidFill>
                  <a:srgbClr val="1E2933"/>
                </a:solidFill>
                <a:latin typeface="Calibri"/>
              </a:rPr>
              <a:t>Attack success when the same harmful prompt is
translated into low-resource languages (Zulu, Scots Gaelic)</a:t>
            </a:r>
          </a:p>
        </p:txBody>
      </p:sp>
      <p:sp>
        <p:nvSpPr>
          <p:cNvPr id="5" name="Right Arrow 4"/>
          <p:cNvSpPr/>
          <p:nvPr/>
        </p:nvSpPr>
        <p:spPr>
          <a:xfrm>
            <a:off x="5349240" y="3063240"/>
            <a:ext cx="1188720" cy="457200"/>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675120" y="2103120"/>
            <a:ext cx="4023360" cy="2377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5400" b="1">
                <a:solidFill>
                  <a:srgbClr val="1BA39C"/>
                </a:solidFill>
                <a:latin typeface="Calibri"/>
              </a:rPr>
              <a:t>&lt;1%</a:t>
            </a:r>
          </a:p>
          <a:p>
            <a:pPr algn="ctr">
              <a:spcBef>
                <a:spcPts val="400"/>
              </a:spcBef>
            </a:pPr>
            <a:r>
              <a:rPr sz="1300">
                <a:solidFill>
                  <a:srgbClr val="1E2933"/>
                </a:solidFill>
                <a:latin typeface="Calibri"/>
              </a:rPr>
              <a:t>Attack success for the identical prompts
submitted directly in English</a:t>
            </a:r>
          </a:p>
        </p:txBody>
      </p:sp>
      <p:sp>
        <p:nvSpPr>
          <p:cNvPr id="7" name="TextBox 6"/>
          <p:cNvSpPr txBox="1"/>
          <p:nvPr/>
        </p:nvSpPr>
        <p:spPr>
          <a:xfrm>
            <a:off x="640080" y="4892040"/>
            <a:ext cx="10607040" cy="1097280"/>
          </a:xfrm>
          <a:prstGeom prst="rect">
            <a:avLst/>
          </a:prstGeom>
          <a:noFill/>
        </p:spPr>
        <p:txBody>
          <a:bodyPr wrap="square" anchor="t">
            <a:spAutoFit/>
          </a:bodyPr>
          <a:lstStyle/>
          <a:p>
            <a:pPr algn="l">
              <a:lnSpc>
                <a:spcPct val="130000"/>
              </a:lnSpc>
            </a:pPr>
            <a:r>
              <a:rPr sz="1300" b="0" i="0">
                <a:solidFill>
                  <a:srgbClr val="1E2933"/>
                </a:solidFill>
                <a:latin typeface="Calibri"/>
              </a:rPr>
              <a:t>Translated via public APIs and submitted to GPT-4, back-translated for scoring. This ~79-point gap is one of the starkest quantified findings in the entire literature: safety red-teaming is performed overwhelmingly on English data, and refusal behavior does not generalize evenly to languages the model was never systematically red-teamed in.</a:t>
            </a:r>
          </a:p>
        </p:txBody>
      </p:sp>
      <p:sp>
        <p:nvSpPr>
          <p:cNvPr id="8" name="TextBox 7"/>
          <p:cNvSpPr txBox="1"/>
          <p:nvPr/>
        </p:nvSpPr>
        <p:spPr>
          <a:xfrm>
            <a:off x="640080" y="612648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Yong, Menghini, Bach, 2023 — NeurIPS 2023 SoLaR Workshop Best Paper</a:t>
            </a:r>
          </a:p>
        </p:txBody>
      </p:sp>
      <p:sp>
        <p:nvSpPr>
          <p:cNvPr id="9" name="TextBox 8"/>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CASE ANCHOR · BEYOND OWASP'S NINE</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A poisoned memory write turns one session into a permanent backdoor</a:t>
            </a:r>
          </a:p>
        </p:txBody>
      </p:sp>
      <p:sp>
        <p:nvSpPr>
          <p:cNvPr id="4" name="Rounded Rectangle 3"/>
          <p:cNvSpPr/>
          <p:nvPr/>
        </p:nvSpPr>
        <p:spPr>
          <a:xfrm>
            <a:off x="502920" y="1874519"/>
            <a:ext cx="2084831" cy="105156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150" b="1">
                <a:solidFill>
                  <a:srgbClr val="FFFFFF"/>
                </a:solidFill>
                <a:latin typeface="Calibri"/>
              </a:rPr>
              <a:t>Malicious webpage</a:t>
            </a:r>
          </a:p>
          <a:p>
            <a:pPr algn="ctr">
              <a:lnSpc>
                <a:spcPct val="110000"/>
              </a:lnSpc>
            </a:pPr>
            <a:r>
              <a:rPr sz="1150" b="1">
                <a:solidFill>
                  <a:srgbClr val="FFFFFF"/>
                </a:solidFill>
                <a:latin typeface="Calibri"/>
              </a:rPr>
              <a:t>browsed / summarized</a:t>
            </a:r>
          </a:p>
        </p:txBody>
      </p:sp>
      <p:sp>
        <p:nvSpPr>
          <p:cNvPr id="5" name="Right Arrow 4"/>
          <p:cNvSpPr/>
          <p:nvPr/>
        </p:nvSpPr>
        <p:spPr>
          <a:xfrm>
            <a:off x="2587751" y="2299715"/>
            <a:ext cx="16459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2752343" y="1874519"/>
            <a:ext cx="2084831"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150" b="1">
                <a:solidFill>
                  <a:srgbClr val="FFFFFF"/>
                </a:solidFill>
                <a:latin typeface="Calibri"/>
              </a:rPr>
              <a:t>Payload invokes ChatGPT's</a:t>
            </a:r>
          </a:p>
          <a:p>
            <a:pPr algn="ctr">
              <a:lnSpc>
                <a:spcPct val="110000"/>
              </a:lnSpc>
            </a:pPr>
            <a:r>
              <a:rPr sz="1150" b="1">
                <a:solidFill>
                  <a:srgbClr val="FFFFFF"/>
                </a:solidFill>
                <a:latin typeface="Calibri"/>
              </a:rPr>
              <a:t>memory tool</a:t>
            </a:r>
          </a:p>
        </p:txBody>
      </p:sp>
      <p:sp>
        <p:nvSpPr>
          <p:cNvPr id="7" name="Right Arrow 6"/>
          <p:cNvSpPr/>
          <p:nvPr/>
        </p:nvSpPr>
        <p:spPr>
          <a:xfrm>
            <a:off x="4837174" y="2299715"/>
            <a:ext cx="16459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001766" y="1874519"/>
            <a:ext cx="2084831"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150" b="1">
                <a:solidFill>
                  <a:srgbClr val="FFFFFF"/>
                </a:solidFill>
                <a:latin typeface="Calibri"/>
              </a:rPr>
              <a:t>Instruction written to</a:t>
            </a:r>
          </a:p>
          <a:p>
            <a:pPr algn="ctr">
              <a:lnSpc>
                <a:spcPct val="110000"/>
              </a:lnSpc>
            </a:pPr>
            <a:r>
              <a:rPr sz="1150" b="1">
                <a:solidFill>
                  <a:srgbClr val="FFFFFF"/>
                </a:solidFill>
                <a:latin typeface="Calibri"/>
              </a:rPr>
              <a:t>long-term memory</a:t>
            </a:r>
          </a:p>
        </p:txBody>
      </p:sp>
      <p:sp>
        <p:nvSpPr>
          <p:cNvPr id="9" name="Right Arrow 8"/>
          <p:cNvSpPr/>
          <p:nvPr/>
        </p:nvSpPr>
        <p:spPr>
          <a:xfrm>
            <a:off x="7086597" y="2299715"/>
            <a:ext cx="16459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7251189" y="1874519"/>
            <a:ext cx="2084831" cy="105156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150" b="1">
                <a:solidFill>
                  <a:srgbClr val="FFFFFF"/>
                </a:solidFill>
                <a:latin typeface="Calibri"/>
              </a:rPr>
              <a:t>Re-injected into every</a:t>
            </a:r>
          </a:p>
          <a:p>
            <a:pPr algn="ctr">
              <a:lnSpc>
                <a:spcPct val="110000"/>
              </a:lnSpc>
            </a:pPr>
            <a:r>
              <a:rPr sz="1150" b="1">
                <a:solidFill>
                  <a:srgbClr val="FFFFFF"/>
                </a:solidFill>
                <a:latin typeface="Calibri"/>
              </a:rPr>
              <a:t>future, unrelated session</a:t>
            </a:r>
          </a:p>
        </p:txBody>
      </p:sp>
      <p:sp>
        <p:nvSpPr>
          <p:cNvPr id="11" name="Right Arrow 10"/>
          <p:cNvSpPr/>
          <p:nvPr/>
        </p:nvSpPr>
        <p:spPr>
          <a:xfrm>
            <a:off x="9336020" y="2299715"/>
            <a:ext cx="16459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9500612" y="1874519"/>
            <a:ext cx="2084831" cy="105156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150" b="1">
                <a:solidFill>
                  <a:srgbClr val="FFFFFF"/>
                </a:solidFill>
                <a:latin typeface="Calibri"/>
              </a:rPr>
              <a:t>Silent exfiltration until</a:t>
            </a:r>
          </a:p>
          <a:p>
            <a:pPr algn="ctr">
              <a:lnSpc>
                <a:spcPct val="110000"/>
              </a:lnSpc>
            </a:pPr>
            <a:r>
              <a:rPr sz="1150" b="1">
                <a:solidFill>
                  <a:srgbClr val="FFFFFF"/>
                </a:solidFill>
                <a:latin typeface="Calibri"/>
              </a:rPr>
              <a:t>manual audit</a:t>
            </a:r>
          </a:p>
        </p:txBody>
      </p:sp>
      <p:sp>
        <p:nvSpPr>
          <p:cNvPr id="13" name="TextBox 12"/>
          <p:cNvSpPr txBox="1"/>
          <p:nvPr/>
        </p:nvSpPr>
        <p:spPr>
          <a:xfrm>
            <a:off x="640080" y="3383280"/>
            <a:ext cx="10607040" cy="1463040"/>
          </a:xfrm>
          <a:prstGeom prst="rect">
            <a:avLst/>
          </a:prstGeom>
          <a:noFill/>
        </p:spPr>
        <p:txBody>
          <a:bodyPr wrap="square" anchor="t">
            <a:spAutoFit/>
          </a:bodyPr>
          <a:lstStyle/>
          <a:p>
            <a:pPr algn="l">
              <a:lnSpc>
                <a:spcPct val="130000"/>
              </a:lnSpc>
            </a:pPr>
            <a:r>
              <a:rPr sz="1300" b="0" i="0">
                <a:solidFill>
                  <a:srgbClr val="1E2933"/>
                </a:solidFill>
                <a:latin typeface="Calibri"/>
              </a:rPr>
              <a:t>Johann Rehberger's September 2024 "SpAIware" disclosure against ChatGPT's macOS app: the planted instruction rendered a markdown image pointing to an attacker server, with conversation content appended as a URL parameter — silently exfiltrating every subsequent conversation. OpenAI closed the image-rendering path but the underlying ability for untrusted content to write to memory was not fully eliminated; mitigation relied substantially on user vigilance.</a:t>
            </a:r>
          </a:p>
        </p:txBody>
      </p:sp>
      <p:sp>
        <p:nvSpPr>
          <p:cNvPr id="14" name="Rounded Rectangle 13"/>
          <p:cNvSpPr/>
          <p:nvPr/>
        </p:nvSpPr>
        <p:spPr>
          <a:xfrm>
            <a:off x="640080" y="5074920"/>
            <a:ext cx="1060704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0">
                <a:solidFill>
                  <a:srgbClr val="FFFFFF"/>
                </a:solidFill>
                <a:latin typeface="Calibri"/>
              </a:rPr>
              <a:t>A 2026 taxonomy identifies six memory-poisoning attack classes across four write channels — and finds that existing prompt-injection defenses (spotlighting, instruction hierarchy) do not transfer to this setting.</a:t>
            </a:r>
          </a:p>
        </p:txBody>
      </p:sp>
      <p:sp>
        <p:nvSpPr>
          <p:cNvPr id="15" name="TextBox 14"/>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Rehberger, 2024 (SpAIware); Dash, Ge, Jain, Shah, Shang, 2026</a:t>
            </a:r>
          </a:p>
        </p:txBody>
      </p:sp>
      <p:sp>
        <p:nvSpPr>
          <p:cNvPr id="16" name="TextBox 15"/>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AGENTIC ESCALATION</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900" b="1" i="0">
                <a:solidFill>
                  <a:srgbClr val="0F2233"/>
                </a:solidFill>
                <a:latin typeface="Calibri"/>
              </a:rPr>
              <a:t>Three conditions, present together, make an agent exploitable</a:t>
            </a:r>
          </a:p>
        </p:txBody>
      </p:sp>
      <p:sp>
        <p:nvSpPr>
          <p:cNvPr id="4" name="Rounded Rectangle 3"/>
          <p:cNvSpPr/>
          <p:nvPr/>
        </p:nvSpPr>
        <p:spPr>
          <a:xfrm>
            <a:off x="4434840" y="3291840"/>
            <a:ext cx="2743200" cy="100584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600" b="1">
                <a:solidFill>
                  <a:srgbClr val="FFFFFF"/>
                </a:solidFill>
                <a:latin typeface="Calibri"/>
              </a:rPr>
              <a:t>Exploitable</a:t>
            </a:r>
          </a:p>
          <a:p>
            <a:pPr algn="ctr">
              <a:lnSpc>
                <a:spcPct val="110000"/>
              </a:lnSpc>
            </a:pPr>
            <a:r>
              <a:rPr sz="1600" b="1">
                <a:solidFill>
                  <a:srgbClr val="FFFFFF"/>
                </a:solidFill>
                <a:latin typeface="Calibri"/>
              </a:rPr>
              <a:t>agent</a:t>
            </a:r>
          </a:p>
        </p:txBody>
      </p:sp>
      <p:sp>
        <p:nvSpPr>
          <p:cNvPr id="5" name="Rounded Rectangle 4"/>
          <p:cNvSpPr/>
          <p:nvPr/>
        </p:nvSpPr>
        <p:spPr>
          <a:xfrm>
            <a:off x="1371600" y="201168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Access to</a:t>
            </a:r>
          </a:p>
          <a:p>
            <a:pPr algn="ctr">
              <a:lnSpc>
                <a:spcPct val="110000"/>
              </a:lnSpc>
            </a:pPr>
            <a:r>
              <a:rPr sz="1300" b="1">
                <a:solidFill>
                  <a:srgbClr val="FFFFFF"/>
                </a:solidFill>
                <a:latin typeface="Calibri"/>
              </a:rPr>
              <a:t>private data</a:t>
            </a:r>
          </a:p>
        </p:txBody>
      </p:sp>
      <p:cxnSp>
        <p:nvCxnSpPr>
          <p:cNvPr id="6" name="Connector 5"/>
          <p:cNvCxnSpPr/>
          <p:nvPr/>
        </p:nvCxnSpPr>
        <p:spPr>
          <a:xfrm>
            <a:off x="2560320.0" y="2491740.0"/>
            <a:ext cx="3246120.0" cy="1303020.0"/>
          </a:xfrm>
          <a:prstGeom prst="line">
            <a:avLst/>
          </a:prstGeom>
          <a:ln w="19050">
            <a:solidFill>
              <a:srgbClr val="6B7C87"/>
            </a:solidFill>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8778240" y="201168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Exposure to</a:t>
            </a:r>
          </a:p>
          <a:p>
            <a:pPr algn="ctr">
              <a:lnSpc>
                <a:spcPct val="110000"/>
              </a:lnSpc>
            </a:pPr>
            <a:r>
              <a:rPr sz="1300" b="1">
                <a:solidFill>
                  <a:srgbClr val="FFFFFF"/>
                </a:solidFill>
                <a:latin typeface="Calibri"/>
              </a:rPr>
              <a:t>untrusted content</a:t>
            </a:r>
          </a:p>
        </p:txBody>
      </p:sp>
      <p:cxnSp>
        <p:nvCxnSpPr>
          <p:cNvPr id="8" name="Connector 7"/>
          <p:cNvCxnSpPr/>
          <p:nvPr/>
        </p:nvCxnSpPr>
        <p:spPr>
          <a:xfrm flipH="1">
            <a:off x="5806440" y="2491740.0"/>
            <a:ext cx="4160520.0" cy="1303020.0"/>
          </a:xfrm>
          <a:prstGeom prst="line">
            <a:avLst/>
          </a:prstGeom>
          <a:ln w="19050">
            <a:solidFill>
              <a:srgbClr val="6B7C87"/>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5029200" y="580644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Ability to</a:t>
            </a:r>
          </a:p>
          <a:p>
            <a:pPr algn="ctr">
              <a:lnSpc>
                <a:spcPct val="110000"/>
              </a:lnSpc>
            </a:pPr>
            <a:r>
              <a:rPr sz="1300" b="1">
                <a:solidFill>
                  <a:srgbClr val="FFFFFF"/>
                </a:solidFill>
                <a:latin typeface="Calibri"/>
              </a:rPr>
              <a:t>communicate externally</a:t>
            </a:r>
          </a:p>
        </p:txBody>
      </p:sp>
      <p:cxnSp>
        <p:nvCxnSpPr>
          <p:cNvPr id="10" name="Connector 9"/>
          <p:cNvCxnSpPr/>
          <p:nvPr/>
        </p:nvCxnSpPr>
        <p:spPr>
          <a:xfrm flipH="1" flipV="1">
            <a:off x="5806440" y="3794760"/>
            <a:ext cx="411480.0" cy="2491740.0"/>
          </a:xfrm>
          <a:prstGeom prst="line">
            <a:avLst/>
          </a:prstGeom>
          <a:ln w="19050">
            <a:solidFill>
              <a:srgbClr val="6B7C87"/>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40080" y="6172200"/>
            <a:ext cx="10607040" cy="457200"/>
          </a:xfrm>
          <a:prstGeom prst="rect">
            <a:avLst/>
          </a:prstGeom>
          <a:noFill/>
        </p:spPr>
        <p:txBody>
          <a:bodyPr wrap="square" anchor="t">
            <a:spAutoFit/>
          </a:bodyPr>
          <a:lstStyle/>
          <a:p>
            <a:pPr algn="l">
              <a:lnSpc>
                <a:spcPct val="115000"/>
              </a:lnSpc>
            </a:pPr>
            <a:r>
              <a:rPr sz="1200" b="0" i="1">
                <a:solidFill>
                  <a:srgbClr val="6B7C87"/>
                </a:solidFill>
                <a:latin typeface="Calibri"/>
              </a:rPr>
              <a:t>"LLMs follow instructions in content" — Simon Willison's organizing principle for triaging agent risk.</a:t>
            </a:r>
          </a:p>
        </p:txBody>
      </p:sp>
      <p:sp>
        <p:nvSpPr>
          <p:cNvPr id="12" name="TextBox 11"/>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BENCHMARK DATA · AGENTDOJO (NEURIPS 2024)</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Tool access converts a content bug into an action-execution bug</a:t>
            </a:r>
          </a:p>
        </p:txBody>
      </p:sp>
      <p:sp>
        <p:nvSpPr>
          <p:cNvPr id="4" name="TextBox 3"/>
          <p:cNvSpPr txBox="1"/>
          <p:nvPr/>
        </p:nvSpPr>
        <p:spPr>
          <a:xfrm>
            <a:off x="640080" y="1783080"/>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GPT-4o</a:t>
            </a:r>
          </a:p>
        </p:txBody>
      </p:sp>
      <p:sp>
        <p:nvSpPr>
          <p:cNvPr id="5" name="Rectangle 4"/>
          <p:cNvSpPr/>
          <p:nvPr/>
        </p:nvSpPr>
        <p:spPr>
          <a:xfrm>
            <a:off x="2011680" y="1821180"/>
            <a:ext cx="4531766"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223760" y="1783080"/>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53.1%</a:t>
            </a:r>
          </a:p>
        </p:txBody>
      </p:sp>
      <p:sp>
        <p:nvSpPr>
          <p:cNvPr id="7" name="TextBox 6"/>
          <p:cNvSpPr txBox="1"/>
          <p:nvPr/>
        </p:nvSpPr>
        <p:spPr>
          <a:xfrm>
            <a:off x="640080" y="2359152"/>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GPT-4 Turbo</a:t>
            </a:r>
          </a:p>
        </p:txBody>
      </p:sp>
      <p:sp>
        <p:nvSpPr>
          <p:cNvPr id="8" name="Rectangle 7"/>
          <p:cNvSpPr/>
          <p:nvPr/>
        </p:nvSpPr>
        <p:spPr>
          <a:xfrm>
            <a:off x="2011680" y="2397252"/>
            <a:ext cx="2731008"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223760" y="2359152"/>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32.0%</a:t>
            </a:r>
          </a:p>
        </p:txBody>
      </p:sp>
      <p:sp>
        <p:nvSpPr>
          <p:cNvPr id="10" name="TextBox 9"/>
          <p:cNvSpPr txBox="1"/>
          <p:nvPr/>
        </p:nvSpPr>
        <p:spPr>
          <a:xfrm>
            <a:off x="640080" y="2935224"/>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Claude Sonnet</a:t>
            </a:r>
          </a:p>
        </p:txBody>
      </p:sp>
      <p:sp>
        <p:nvSpPr>
          <p:cNvPr id="11" name="Rectangle 10"/>
          <p:cNvSpPr/>
          <p:nvPr/>
        </p:nvSpPr>
        <p:spPr>
          <a:xfrm>
            <a:off x="2011680" y="2973324"/>
            <a:ext cx="2602992"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223760" y="2935224"/>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30.5%</a:t>
            </a:r>
          </a:p>
        </p:txBody>
      </p:sp>
      <p:sp>
        <p:nvSpPr>
          <p:cNvPr id="13" name="TextBox 12"/>
          <p:cNvSpPr txBox="1"/>
          <p:nvPr/>
        </p:nvSpPr>
        <p:spPr>
          <a:xfrm>
            <a:off x="640080" y="3511296"/>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Gemini 1.5 Pro</a:t>
            </a:r>
          </a:p>
        </p:txBody>
      </p:sp>
      <p:sp>
        <p:nvSpPr>
          <p:cNvPr id="14" name="Rectangle 13"/>
          <p:cNvSpPr/>
          <p:nvPr/>
        </p:nvSpPr>
        <p:spPr>
          <a:xfrm>
            <a:off x="2011680" y="3549396"/>
            <a:ext cx="2346960"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23760" y="3511296"/>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27.5%</a:t>
            </a:r>
          </a:p>
        </p:txBody>
      </p:sp>
      <p:sp>
        <p:nvSpPr>
          <p:cNvPr id="16" name="TextBox 15"/>
          <p:cNvSpPr txBox="1"/>
          <p:nvPr/>
        </p:nvSpPr>
        <p:spPr>
          <a:xfrm>
            <a:off x="640080" y="4087368"/>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Claude Opus</a:t>
            </a:r>
          </a:p>
        </p:txBody>
      </p:sp>
      <p:sp>
        <p:nvSpPr>
          <p:cNvPr id="17" name="Rectangle 16"/>
          <p:cNvSpPr/>
          <p:nvPr/>
        </p:nvSpPr>
        <p:spPr>
          <a:xfrm>
            <a:off x="2011680" y="4125468"/>
            <a:ext cx="1100937"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223760" y="4087368"/>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12.9%</a:t>
            </a:r>
          </a:p>
        </p:txBody>
      </p:sp>
      <p:sp>
        <p:nvSpPr>
          <p:cNvPr id="19" name="TextBox 18"/>
          <p:cNvSpPr txBox="1"/>
          <p:nvPr/>
        </p:nvSpPr>
        <p:spPr>
          <a:xfrm>
            <a:off x="640080" y="4663440"/>
            <a:ext cx="1371600" cy="502920"/>
          </a:xfrm>
          <a:prstGeom prst="rect">
            <a:avLst/>
          </a:prstGeom>
          <a:noFill/>
        </p:spPr>
        <p:txBody>
          <a:bodyPr wrap="square" anchor="ctr">
            <a:spAutoFit/>
          </a:bodyPr>
          <a:lstStyle/>
          <a:p>
            <a:pPr algn="l">
              <a:lnSpc>
                <a:spcPct val="115000"/>
              </a:lnSpc>
            </a:pPr>
            <a:r>
              <a:rPr sz="1200" b="0" i="0">
                <a:solidFill>
                  <a:srgbClr val="1E2933"/>
                </a:solidFill>
                <a:latin typeface="Calibri"/>
              </a:rPr>
              <a:t>Llama 3 70B</a:t>
            </a:r>
          </a:p>
        </p:txBody>
      </p:sp>
      <p:sp>
        <p:nvSpPr>
          <p:cNvPr id="20" name="Rectangle 19"/>
          <p:cNvSpPr/>
          <p:nvPr/>
        </p:nvSpPr>
        <p:spPr>
          <a:xfrm>
            <a:off x="2011680" y="4701540"/>
            <a:ext cx="1288694"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223760" y="4663440"/>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15.1%</a:t>
            </a:r>
          </a:p>
        </p:txBody>
      </p:sp>
      <p:sp>
        <p:nvSpPr>
          <p:cNvPr id="22" name="TextBox 21"/>
          <p:cNvSpPr txBox="1"/>
          <p:nvPr/>
        </p:nvSpPr>
        <p:spPr>
          <a:xfrm>
            <a:off x="7589520" y="1783080"/>
            <a:ext cx="3931920" cy="3749039"/>
          </a:xfrm>
          <a:prstGeom prst="rect">
            <a:avLst/>
          </a:prstGeom>
          <a:noFill/>
        </p:spPr>
        <p:txBody>
          <a:bodyPr wrap="square" anchor="t">
            <a:spAutoFit/>
          </a:bodyPr>
          <a:lstStyle/>
          <a:p>
            <a:pPr algn="l">
              <a:lnSpc>
                <a:spcPct val="130000"/>
              </a:lnSpc>
            </a:pPr>
            <a:r>
              <a:rPr sz="1250" b="0" i="0">
                <a:solidFill>
                  <a:srgbClr val="1E2933"/>
                </a:solidFill>
                <a:latin typeface="Calibri"/>
              </a:rPr>
              <a:t>Targeted attack success rate under AgentDojo's "Important Message" attack — 70 tools, 97 benign tasks, 629 security test cases across four simulated environments (Workspace, Slack, Travel, e-Banking).</a:t>
            </a:r>
          </a:p>
          <a:p>
            <a:pPr algn="l">
              <a:lnSpc>
                <a:spcPct val="130000"/>
              </a:lnSpc>
            </a:pPr>
            <a:r>
              <a:rPr sz="1250" b="0" i="0">
                <a:solidFill>
                  <a:srgbClr val="1E2933"/>
                </a:solidFill>
                <a:latin typeface="Calibri"/>
              </a:rPr>
              <a:t/>
            </a:r>
          </a:p>
          <a:p>
            <a:pPr algn="l">
              <a:lnSpc>
                <a:spcPct val="130000"/>
              </a:lnSpc>
            </a:pPr>
            <a:r>
              <a:rPr sz="1250" b="0" i="0">
                <a:solidFill>
                  <a:srgbClr val="1E2933"/>
                </a:solidFill>
                <a:latin typeface="Calibri"/>
              </a:rPr>
              <a:t>No evaluated defense drives ASR to zero without a utility cost. Tool Filter cuts GPT-4o's ASR to 7.5% while improving utility to 73.1% — but a PI-detector defense achieves similar ASR at the cost of utility collapsing to 41.5%.</a:t>
            </a:r>
          </a:p>
        </p:txBody>
      </p:sp>
      <p:sp>
        <p:nvSpPr>
          <p:cNvPr id="23" name="TextBox 22"/>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Debenedetti, Zhang, Balunović, Beurer-Kellner, Fischer, Tramèr, 2024</a:t>
            </a:r>
          </a:p>
        </p:txBody>
      </p:sp>
      <p:sp>
        <p:nvSpPr>
          <p:cNvPr id="24" name="TextBox 23"/>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CASE ANCHOR · BLACK HAT USA 2025</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Prompt injection escalated from data theft to physical-world control</a:t>
            </a:r>
          </a:p>
        </p:txBody>
      </p:sp>
      <p:sp>
        <p:nvSpPr>
          <p:cNvPr id="4" name="Rounded Rectangle 3"/>
          <p:cNvSpPr/>
          <p:nvPr/>
        </p:nvSpPr>
        <p:spPr>
          <a:xfrm>
            <a:off x="640080" y="1828800"/>
            <a:ext cx="2423160" cy="105156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200" b="1">
                <a:solidFill>
                  <a:srgbClr val="FFFFFF"/>
                </a:solidFill>
                <a:latin typeface="Calibri"/>
              </a:rPr>
              <a:t>Payload hidden in</a:t>
            </a:r>
          </a:p>
          <a:p>
            <a:pPr algn="ctr">
              <a:lnSpc>
                <a:spcPct val="110000"/>
              </a:lnSpc>
            </a:pPr>
            <a:r>
              <a:rPr sz="1200" b="1">
                <a:solidFill>
                  <a:srgbClr val="FFFFFF"/>
                </a:solidFill>
                <a:latin typeface="Calibri"/>
              </a:rPr>
              <a:t>calendar invite title</a:t>
            </a:r>
          </a:p>
        </p:txBody>
      </p:sp>
      <p:sp>
        <p:nvSpPr>
          <p:cNvPr id="5" name="Right Arrow 4"/>
          <p:cNvSpPr/>
          <p:nvPr/>
        </p:nvSpPr>
        <p:spPr>
          <a:xfrm>
            <a:off x="3063240" y="2253996"/>
            <a:ext cx="25603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3319272" y="1828800"/>
            <a:ext cx="242316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200" b="1">
                <a:solidFill>
                  <a:srgbClr val="FFFFFF"/>
                </a:solidFill>
                <a:latin typeface="Calibri"/>
              </a:rPr>
              <a:t>Gemini ingests it while</a:t>
            </a:r>
          </a:p>
          <a:p>
            <a:pPr algn="ctr">
              <a:lnSpc>
                <a:spcPct val="110000"/>
              </a:lnSpc>
            </a:pPr>
            <a:r>
              <a:rPr sz="1200" b="1">
                <a:solidFill>
                  <a:srgbClr val="FFFFFF"/>
                </a:solidFill>
                <a:latin typeface="Calibri"/>
              </a:rPr>
              <a:t>summarizing calendar</a:t>
            </a:r>
          </a:p>
        </p:txBody>
      </p:sp>
      <p:sp>
        <p:nvSpPr>
          <p:cNvPr id="7" name="Right Arrow 6"/>
          <p:cNvSpPr/>
          <p:nvPr/>
        </p:nvSpPr>
        <p:spPr>
          <a:xfrm>
            <a:off x="5742432" y="2253996"/>
            <a:ext cx="25603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998464" y="1828800"/>
            <a:ext cx="242316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200" b="1">
                <a:solidFill>
                  <a:srgbClr val="FFFFFF"/>
                </a:solidFill>
                <a:latin typeface="Calibri"/>
              </a:rPr>
              <a:t>Delayed trigger fires on</a:t>
            </a:r>
          </a:p>
          <a:p>
            <a:pPr algn="ctr">
              <a:lnSpc>
                <a:spcPct val="110000"/>
              </a:lnSpc>
            </a:pPr>
            <a:r>
              <a:rPr sz="1200" b="1">
                <a:solidFill>
                  <a:srgbClr val="FFFFFF"/>
                </a:solidFill>
                <a:latin typeface="Calibri"/>
              </a:rPr>
              <a:t>unrelated phrase ("thank you")</a:t>
            </a:r>
          </a:p>
        </p:txBody>
      </p:sp>
      <p:sp>
        <p:nvSpPr>
          <p:cNvPr id="9" name="Right Arrow 8"/>
          <p:cNvSpPr/>
          <p:nvPr/>
        </p:nvSpPr>
        <p:spPr>
          <a:xfrm>
            <a:off x="8421624" y="2253996"/>
            <a:ext cx="256032"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8677656" y="1828800"/>
            <a:ext cx="2423160" cy="105156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200" b="1">
                <a:solidFill>
                  <a:srgbClr val="FFFFFF"/>
                </a:solidFill>
                <a:latin typeface="Calibri"/>
              </a:rPr>
              <a:t>Smart-home actuation,</a:t>
            </a:r>
          </a:p>
          <a:p>
            <a:pPr algn="ctr">
              <a:lnSpc>
                <a:spcPct val="110000"/>
              </a:lnSpc>
            </a:pPr>
            <a:r>
              <a:rPr sz="1200" b="1">
                <a:solidFill>
                  <a:srgbClr val="FFFFFF"/>
                </a:solidFill>
                <a:latin typeface="Calibri"/>
              </a:rPr>
              <a:t>geolocation, email exfiltration</a:t>
            </a:r>
          </a:p>
        </p:txBody>
      </p:sp>
      <p:sp>
        <p:nvSpPr>
          <p:cNvPr id="11" name="TextBox 10"/>
          <p:cNvSpPr txBox="1"/>
          <p:nvPr/>
        </p:nvSpPr>
        <p:spPr>
          <a:xfrm>
            <a:off x="640080" y="3246120"/>
            <a:ext cx="6309360" cy="1920240"/>
          </a:xfrm>
          <a:prstGeom prst="rect">
            <a:avLst/>
          </a:prstGeom>
          <a:noFill/>
        </p:spPr>
        <p:txBody>
          <a:bodyPr wrap="square" anchor="t">
            <a:spAutoFit/>
          </a:bodyPr>
          <a:lstStyle/>
          <a:p>
            <a:pPr algn="l">
              <a:lnSpc>
                <a:spcPct val="130000"/>
              </a:lnSpc>
            </a:pPr>
            <a:r>
              <a:rPr sz="1300" b="0" i="0">
                <a:solidFill>
                  <a:srgbClr val="1E2933"/>
                </a:solidFill>
                <a:latin typeface="Calibri"/>
              </a:rPr>
              <a:t>Nassi, Cohen, and Yair's "Invitation Is All You Need!" demonstrated 14 attack scenarios across five threat classes against Gemini-powered assistants. "Delayed Tool Invocation" specifically defeats agent-chaining safeguards that block immediate action after untrusted-content ingestion. Disclosed to Google's bug bounty program in February 2025.</a:t>
            </a:r>
          </a:p>
        </p:txBody>
      </p:sp>
      <p:sp>
        <p:nvSpPr>
          <p:cNvPr id="12" name="Rounded Rectangle 11"/>
          <p:cNvSpPr/>
          <p:nvPr/>
        </p:nvSpPr>
        <p:spPr>
          <a:xfrm>
            <a:off x="7315200" y="3246120"/>
            <a:ext cx="3566160" cy="91440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D64550"/>
                </a:solidFill>
                <a:latin typeface="Calibri"/>
              </a:rPr>
              <a:t>73%</a:t>
            </a:r>
          </a:p>
          <a:p>
            <a:pPr algn="ctr">
              <a:spcBef>
                <a:spcPts val="400"/>
              </a:spcBef>
            </a:pPr>
            <a:r>
              <a:rPr sz="1100">
                <a:solidFill>
                  <a:srgbClr val="1E2933"/>
                </a:solidFill>
                <a:latin typeface="Calibri"/>
              </a:rPr>
              <a:t>of scenarios rated High-to-Critical, pre-mitigation</a:t>
            </a:r>
          </a:p>
        </p:txBody>
      </p:sp>
      <p:sp>
        <p:nvSpPr>
          <p:cNvPr id="13" name="Rounded Rectangle 12"/>
          <p:cNvSpPr/>
          <p:nvPr/>
        </p:nvSpPr>
        <p:spPr>
          <a:xfrm>
            <a:off x="7315200" y="4297680"/>
            <a:ext cx="3566160" cy="91440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000" b="1">
                <a:solidFill>
                  <a:srgbClr val="1BA39C"/>
                </a:solidFill>
                <a:latin typeface="Calibri"/>
              </a:rPr>
              <a:t>Very Low–Medium</a:t>
            </a:r>
          </a:p>
          <a:p>
            <a:pPr algn="ctr">
              <a:spcBef>
                <a:spcPts val="400"/>
              </a:spcBef>
            </a:pPr>
            <a:r>
              <a:rPr sz="1100">
                <a:solidFill>
                  <a:srgbClr val="1E2933"/>
                </a:solidFill>
                <a:latin typeface="Calibri"/>
              </a:rPr>
              <a:t>post-mitigation, after Google shipped confirmation + URL sanitization + classifiers</a:t>
            </a:r>
          </a:p>
        </p:txBody>
      </p:sp>
      <p:sp>
        <p:nvSpPr>
          <p:cNvPr id="14" name="TextBox 13"/>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Nassi, Cohen, Yair, 2025; SafeBreach, 2025</a:t>
            </a:r>
          </a:p>
        </p:txBody>
      </p:sp>
      <p:sp>
        <p:nvSpPr>
          <p:cNvPr id="15" name="TextBox 14"/>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PREVALENCE</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900" b="1" i="0">
                <a:solidFill>
                  <a:srgbClr val="0F2233"/>
                </a:solidFill>
                <a:latin typeface="Calibri"/>
              </a:rPr>
              <a:t>Across three independent studies, exploitability is the norm</a:t>
            </a:r>
          </a:p>
        </p:txBody>
      </p:sp>
      <p:sp>
        <p:nvSpPr>
          <p:cNvPr id="4" name="Rounded Rectangle 3"/>
          <p:cNvSpPr/>
          <p:nvPr/>
        </p:nvSpPr>
        <p:spPr>
          <a:xfrm>
            <a:off x="640080" y="1920240"/>
            <a:ext cx="3429000" cy="21945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50" b="1">
                <a:solidFill>
                  <a:srgbClr val="0F2233"/>
                </a:solidFill>
                <a:latin typeface="Calibri"/>
              </a:rPr>
              <a:t>Yu et al., 2023 — 216 GPTs</a:t>
            </a:r>
          </a:p>
          <a:p>
            <a:pPr algn="l">
              <a:lnSpc>
                <a:spcPct val="115000"/>
              </a:lnSpc>
              <a:spcBef>
                <a:spcPts val="600"/>
              </a:spcBef>
            </a:pPr>
            <a:r>
              <a:rPr sz="1500">
                <a:solidFill>
                  <a:srgbClr val="1E2933"/>
                </a:solidFill>
                <a:latin typeface="Calibri"/>
              </a:rPr>
              <a:t>97.2% system-prompt extraction
100% uploaded-file leakage</a:t>
            </a:r>
          </a:p>
        </p:txBody>
      </p:sp>
      <p:sp>
        <p:nvSpPr>
          <p:cNvPr id="5" name="Rounded Rectangle 4"/>
          <p:cNvSpPr/>
          <p:nvPr/>
        </p:nvSpPr>
        <p:spPr>
          <a:xfrm>
            <a:off x="4206240" y="1920240"/>
            <a:ext cx="3429000" cy="21945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50" b="1">
                <a:solidFill>
                  <a:srgbClr val="0F2233"/>
                </a:solidFill>
                <a:latin typeface="Calibri"/>
              </a:rPr>
              <a:t>Ogundoyin et al., 2025 — 14,904 GPTs</a:t>
            </a:r>
          </a:p>
          <a:p>
            <a:pPr algn="l">
              <a:lnSpc>
                <a:spcPct val="115000"/>
              </a:lnSpc>
              <a:spcBef>
                <a:spcPts val="600"/>
              </a:spcBef>
            </a:pPr>
            <a:r>
              <a:rPr sz="1500">
                <a:solidFill>
                  <a:srgbClr val="1E2933"/>
                </a:solidFill>
                <a:latin typeface="Calibri"/>
              </a:rPr>
              <a:t>92.2% system-prompt leakage
96.5% roleplay jailbreaks</a:t>
            </a:r>
          </a:p>
        </p:txBody>
      </p:sp>
      <p:sp>
        <p:nvSpPr>
          <p:cNvPr id="6" name="Rounded Rectangle 5"/>
          <p:cNvSpPr/>
          <p:nvPr/>
        </p:nvSpPr>
        <p:spPr>
          <a:xfrm>
            <a:off x="7772400" y="1920240"/>
            <a:ext cx="3429000" cy="21945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50" b="1">
                <a:solidFill>
                  <a:srgbClr val="0F2233"/>
                </a:solidFill>
                <a:latin typeface="Calibri"/>
              </a:rPr>
              <a:t>arXiv:2506.04036, 2025 — 10,000 GPTs</a:t>
            </a:r>
          </a:p>
          <a:p>
            <a:pPr algn="l">
              <a:lnSpc>
                <a:spcPct val="115000"/>
              </a:lnSpc>
              <a:spcBef>
                <a:spcPts val="600"/>
              </a:spcBef>
            </a:pPr>
            <a:r>
              <a:rPr sz="1500">
                <a:solidFill>
                  <a:srgbClr val="1E2933"/>
                </a:solidFill>
                <a:latin typeface="Calibri"/>
              </a:rPr>
              <a:t>98.8% instruction leakage
77.5% still vulnerable even with defenses</a:t>
            </a:r>
          </a:p>
        </p:txBody>
      </p:sp>
      <p:sp>
        <p:nvSpPr>
          <p:cNvPr id="7" name="TextBox 6"/>
          <p:cNvSpPr txBox="1"/>
          <p:nvPr/>
        </p:nvSpPr>
        <p:spPr>
          <a:xfrm>
            <a:off x="640080" y="4434840"/>
            <a:ext cx="10607040" cy="1188720"/>
          </a:xfrm>
          <a:prstGeom prst="rect">
            <a:avLst/>
          </a:prstGeom>
          <a:noFill/>
        </p:spPr>
        <p:txBody>
          <a:bodyPr wrap="square" anchor="t">
            <a:spAutoFit/>
          </a:bodyPr>
          <a:lstStyle/>
          <a:p>
            <a:pPr algn="l">
              <a:lnSpc>
                <a:spcPct val="130000"/>
              </a:lnSpc>
            </a:pPr>
            <a:r>
              <a:rPr sz="1300" b="0" i="0">
                <a:solidFill>
                  <a:srgbClr val="1E2933"/>
                </a:solidFill>
                <a:latin typeface="Calibri"/>
              </a:rPr>
              <a:t>Sample sizes from 216 to nearly 15,000, spanning late 2023 through 2025, converge on a consistent finding: the overwhelming majority of real, publicly deployed custom LLM applications remain exploitable, and prompt-engineering-only defenses provide only marginal protection.</a:t>
            </a:r>
          </a:p>
        </p:txBody>
      </p:sp>
      <p:sp>
        <p:nvSpPr>
          <p:cNvPr id="8" name="TextBox 7"/>
          <p:cNvSpPr txBox="1"/>
          <p:nvPr/>
        </p:nvSpPr>
        <p:spPr>
          <a:xfrm>
            <a:off x="640080" y="617220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Yu et al. 2023; Ogundoyin et al. 2025; arXiv:2506.04036, 2025</a:t>
            </a:r>
          </a:p>
        </p:txBody>
      </p:sp>
      <p:sp>
        <p:nvSpPr>
          <p:cNvPr id="9" name="TextBox 8"/>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DEFENSE-IN-DEPTH</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No single control eliminates prompt injection — layers bound the damage</a:t>
            </a:r>
          </a:p>
        </p:txBody>
      </p:sp>
      <p:sp>
        <p:nvSpPr>
          <p:cNvPr id="4" name="Rounded Rectangle 3"/>
          <p:cNvSpPr/>
          <p:nvPr/>
        </p:nvSpPr>
        <p:spPr>
          <a:xfrm>
            <a:off x="640080" y="1783080"/>
            <a:ext cx="10607040" cy="658368"/>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Architectural isolation  —  </a:t>
            </a:r>
            <a:r>
              <a:rPr sz="1200">
                <a:solidFill>
                  <a:srgbClr val="B9C6CE"/>
                </a:solidFill>
                <a:latin typeface="Calibri"/>
              </a:rPr>
              <a:t>Dual-LLM pattern, CaMeL — strongest formal guarantee</a:t>
            </a:r>
          </a:p>
        </p:txBody>
      </p:sp>
      <p:sp>
        <p:nvSpPr>
          <p:cNvPr id="5" name="Rounded Rectangle 4"/>
          <p:cNvSpPr/>
          <p:nvPr/>
        </p:nvSpPr>
        <p:spPr>
          <a:xfrm>
            <a:off x="868680" y="2532888"/>
            <a:ext cx="10149840" cy="658368"/>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Privilege separation &amp; least privilege  —  </a:t>
            </a:r>
            <a:r>
              <a:rPr sz="1200">
                <a:solidFill>
                  <a:srgbClr val="B9C6CE"/>
                </a:solidFill>
                <a:latin typeface="Calibri"/>
              </a:rPr>
              <a:t>Scoped credentials; app code, not the model, holds authority</a:t>
            </a:r>
          </a:p>
        </p:txBody>
      </p:sp>
      <p:sp>
        <p:nvSpPr>
          <p:cNvPr id="6" name="Rounded Rectangle 5"/>
          <p:cNvSpPr/>
          <p:nvPr/>
        </p:nvSpPr>
        <p:spPr>
          <a:xfrm>
            <a:off x="1097280" y="3282696"/>
            <a:ext cx="9692640" cy="658368"/>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Training-time defenses  —  </a:t>
            </a:r>
            <a:r>
              <a:rPr sz="1200">
                <a:solidFill>
                  <a:srgbClr val="B9C6CE"/>
                </a:solidFill>
                <a:latin typeface="Calibri"/>
              </a:rPr>
              <a:t>Instruction Hierarchy, spotlighting, StruQ/SecAlign</a:t>
            </a:r>
          </a:p>
        </p:txBody>
      </p:sp>
      <p:sp>
        <p:nvSpPr>
          <p:cNvPr id="7" name="Rounded Rectangle 6"/>
          <p:cNvSpPr/>
          <p:nvPr/>
        </p:nvSpPr>
        <p:spPr>
          <a:xfrm>
            <a:off x="1325880" y="4032504"/>
            <a:ext cx="9235440" cy="658368"/>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Commercial filters  —  </a:t>
            </a:r>
            <a:r>
              <a:rPr sz="1200">
                <a:solidFill>
                  <a:srgbClr val="B9C6CE"/>
                </a:solidFill>
                <a:latin typeface="Calibri"/>
              </a:rPr>
              <a:t>Azure Prompt Shields, Prompt Guard 2, Lakera Guard</a:t>
            </a:r>
          </a:p>
        </p:txBody>
      </p:sp>
      <p:sp>
        <p:nvSpPr>
          <p:cNvPr id="8" name="Rounded Rectangle 7"/>
          <p:cNvSpPr/>
          <p:nvPr/>
        </p:nvSpPr>
        <p:spPr>
          <a:xfrm>
            <a:off x="1554480" y="4782312"/>
            <a:ext cx="8778240" cy="658368"/>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Human-in-the-loop gates  —  </a:t>
            </a:r>
            <a:r>
              <a:rPr sz="1200">
                <a:solidFill>
                  <a:srgbClr val="B9C6CE"/>
                </a:solidFill>
                <a:latin typeface="Calibri"/>
              </a:rPr>
              <a:t>Mandatory approval for high-consequence actions</a:t>
            </a:r>
          </a:p>
        </p:txBody>
      </p:sp>
      <p:sp>
        <p:nvSpPr>
          <p:cNvPr id="9" name="Rounded Rectangle 8"/>
          <p:cNvSpPr/>
          <p:nvPr/>
        </p:nvSpPr>
        <p:spPr>
          <a:xfrm>
            <a:off x="1783080" y="5532120"/>
            <a:ext cx="8321040" cy="658368"/>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a:lstStyle/>
          <a:p>
            <a:pPr algn="l"/>
            <a:r>
              <a:rPr sz="1400" b="1">
                <a:solidFill>
                  <a:srgbClr val="FFFFFF"/>
                </a:solidFill>
                <a:latin typeface="Calibri"/>
              </a:rPr>
              <a:t>Continuous ASR measurement  —  </a:t>
            </a:r>
            <a:r>
              <a:rPr sz="1200">
                <a:solidFill>
                  <a:srgbClr val="B9C6CE"/>
                </a:solidFill>
                <a:latin typeface="Calibri"/>
              </a:rPr>
              <a:t>garak, PyRIT — probabilistic, not single-shot</a:t>
            </a:r>
          </a:p>
        </p:txBody>
      </p:sp>
      <p:sp>
        <p:nvSpPr>
          <p:cNvPr id="10" name="TextBox 9"/>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STRONGEST GUARANTEE</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0F2233"/>
                </a:solidFill>
                <a:latin typeface="Calibri"/>
              </a:rPr>
              <a:t>Provable dataflow isolation costs 7 points of task success</a:t>
            </a:r>
          </a:p>
        </p:txBody>
      </p:sp>
      <p:sp>
        <p:nvSpPr>
          <p:cNvPr id="4" name="Rounded Rectangle 3"/>
          <p:cNvSpPr/>
          <p:nvPr/>
        </p:nvSpPr>
        <p:spPr>
          <a:xfrm>
            <a:off x="640080" y="1828800"/>
            <a:ext cx="5120640" cy="320040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500" b="1">
                <a:solidFill>
                  <a:srgbClr val="0F2233"/>
                </a:solidFill>
                <a:latin typeface="Calibri"/>
              </a:rPr>
              <a:t>Dual-LLM pattern (Willison, 2023)</a:t>
            </a:r>
          </a:p>
          <a:p>
            <a:pPr algn="l">
              <a:lnSpc>
                <a:spcPct val="115000"/>
              </a:lnSpc>
              <a:spcBef>
                <a:spcPts val="600"/>
              </a:spcBef>
            </a:pPr>
            <a:r>
              <a:rPr sz="1300">
                <a:solidFill>
                  <a:srgbClr val="1E2933"/>
                </a:solidFill>
                <a:latin typeface="Calibri"/>
              </a:rPr>
              <a:t>A Privileged LLM (trusted input only) drives tool use. A Quarantined LLM processes untrusted content but has no tool access. A non-LLM Controller mediates: untrusted outputs are passed only as opaque symbolic variables. Risk-reduction, not proof — a leaked variable or social-engineered copy-paste defeats it.</a:t>
            </a:r>
          </a:p>
        </p:txBody>
      </p:sp>
      <p:sp>
        <p:nvSpPr>
          <p:cNvPr id="5" name="Rounded Rectangle 4"/>
          <p:cNvSpPr/>
          <p:nvPr/>
        </p:nvSpPr>
        <p:spPr>
          <a:xfrm>
            <a:off x="5943600" y="1828800"/>
            <a:ext cx="5623560" cy="320040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500" b="1">
                <a:solidFill>
                  <a:srgbClr val="1BA39C"/>
                </a:solidFill>
                <a:latin typeface="Calibri"/>
              </a:rPr>
              <a:t>CaMeL (Google, 2025)</a:t>
            </a:r>
          </a:p>
          <a:p>
            <a:pPr algn="l">
              <a:lnSpc>
                <a:spcPct val="115000"/>
              </a:lnSpc>
              <a:spcBef>
                <a:spcPts val="600"/>
              </a:spcBef>
            </a:pPr>
            <a:r>
              <a:rPr sz="1300">
                <a:solidFill>
                  <a:srgbClr val="FFFFFF"/>
                </a:solidFill>
                <a:latin typeface="Calibri"/>
              </a:rPr>
              <a:t>Formalizes the same idea with a provable guarantee: a trusted LLM parses requests into an explicit control-flow program; a quarantined LLM fills in data values. Every value is capability-tagged with provenance, and a policy engine enforces that untrusted data cannot alter control flow.</a:t>
            </a:r>
          </a:p>
        </p:txBody>
      </p:sp>
      <p:sp>
        <p:nvSpPr>
          <p:cNvPr id="6" name="Rounded Rectangle 5"/>
          <p:cNvSpPr/>
          <p:nvPr/>
        </p:nvSpPr>
        <p:spPr>
          <a:xfrm>
            <a:off x="1828800" y="5257800"/>
            <a:ext cx="3657600" cy="10515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b="1">
                <a:solidFill>
                  <a:srgbClr val="6B7C87"/>
                </a:solidFill>
                <a:latin typeface="Calibri"/>
              </a:rPr>
              <a:t>84%</a:t>
            </a:r>
          </a:p>
          <a:p>
            <a:pPr algn="ctr">
              <a:spcBef>
                <a:spcPts val="400"/>
              </a:spcBef>
            </a:pPr>
            <a:r>
              <a:rPr sz="1200">
                <a:solidFill>
                  <a:srgbClr val="1E2933"/>
                </a:solidFill>
                <a:latin typeface="Calibri"/>
              </a:rPr>
              <a:t>Undefended baseline task success — AgentDojo</a:t>
            </a:r>
          </a:p>
        </p:txBody>
      </p:sp>
      <p:sp>
        <p:nvSpPr>
          <p:cNvPr id="7" name="Rounded Rectangle 6"/>
          <p:cNvSpPr/>
          <p:nvPr/>
        </p:nvSpPr>
        <p:spPr>
          <a:xfrm>
            <a:off x="6675120" y="5257800"/>
            <a:ext cx="3657600" cy="105156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b="1">
                <a:solidFill>
                  <a:srgbClr val="1BA39C"/>
                </a:solidFill>
                <a:latin typeface="Calibri"/>
              </a:rPr>
              <a:t>77%</a:t>
            </a:r>
          </a:p>
          <a:p>
            <a:pPr algn="ctr">
              <a:spcBef>
                <a:spcPts val="400"/>
              </a:spcBef>
            </a:pPr>
            <a:r>
              <a:rPr sz="1200">
                <a:solidFill>
                  <a:srgbClr val="1E2933"/>
                </a:solidFill>
                <a:latin typeface="Calibri"/>
              </a:rPr>
              <a:t>CaMeL task success — provable guarantee intact</a:t>
            </a:r>
          </a:p>
        </p:txBody>
      </p:sp>
      <p:sp>
        <p:nvSpPr>
          <p:cNvPr id="8" name="TextBox 7"/>
          <p:cNvSpPr txBox="1"/>
          <p:nvPr/>
        </p:nvSpPr>
        <p:spPr>
          <a:xfrm>
            <a:off x="640080" y="6382512"/>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Willison, 2023; Debenedetti et al., 2025 (CaMeL) — measured on AgentDojo</a:t>
            </a:r>
          </a:p>
        </p:txBody>
      </p:sp>
      <p:sp>
        <p:nvSpPr>
          <p:cNvPr id="9" name="TextBox 8"/>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TRAINING-TIME &amp; FILTER DEFENSES</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500" b="1" i="0">
                <a:solidFill>
                  <a:srgbClr val="0F2233"/>
                </a:solidFill>
                <a:latin typeface="Calibri"/>
              </a:rPr>
              <a:t>Defenses crush unsophisticated attacks but leave a real gap against optimized ones</a:t>
            </a:r>
          </a:p>
        </p:txBody>
      </p:sp>
      <p:sp>
        <p:nvSpPr>
          <p:cNvPr id="4" name="TextBox 3"/>
          <p:cNvSpPr txBox="1"/>
          <p:nvPr/>
        </p:nvSpPr>
        <p:spPr>
          <a:xfrm>
            <a:off x="640080" y="1828800"/>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Spotlighting — baseline ASR</a:t>
            </a:r>
          </a:p>
        </p:txBody>
      </p:sp>
      <p:sp>
        <p:nvSpPr>
          <p:cNvPr id="5" name="Rectangle 4"/>
          <p:cNvSpPr/>
          <p:nvPr/>
        </p:nvSpPr>
        <p:spPr>
          <a:xfrm>
            <a:off x="3931920" y="1866900"/>
            <a:ext cx="2971800" cy="426720"/>
          </a:xfrm>
          <a:prstGeom prst="rect">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589520" y="1828800"/>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50%+</a:t>
            </a:r>
          </a:p>
        </p:txBody>
      </p:sp>
      <p:sp>
        <p:nvSpPr>
          <p:cNvPr id="7" name="TextBox 6"/>
          <p:cNvSpPr txBox="1"/>
          <p:nvPr/>
        </p:nvSpPr>
        <p:spPr>
          <a:xfrm>
            <a:off x="640080" y="2395728"/>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Spotlighting — after defense</a:t>
            </a:r>
          </a:p>
        </p:txBody>
      </p:sp>
      <p:sp>
        <p:nvSpPr>
          <p:cNvPr id="8" name="Rectangle 7"/>
          <p:cNvSpPr/>
          <p:nvPr/>
        </p:nvSpPr>
        <p:spPr>
          <a:xfrm>
            <a:off x="3931920" y="2433828"/>
            <a:ext cx="118872"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589520" y="2395728"/>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&lt;2%</a:t>
            </a:r>
          </a:p>
        </p:txBody>
      </p:sp>
      <p:sp>
        <p:nvSpPr>
          <p:cNvPr id="10" name="TextBox 9"/>
          <p:cNvSpPr txBox="1"/>
          <p:nvPr/>
        </p:nvSpPr>
        <p:spPr>
          <a:xfrm>
            <a:off x="640080" y="2962656"/>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StruQ — optimization-free attacks</a:t>
            </a:r>
          </a:p>
        </p:txBody>
      </p:sp>
      <p:sp>
        <p:nvSpPr>
          <p:cNvPr id="11" name="Rectangle 10"/>
          <p:cNvSpPr/>
          <p:nvPr/>
        </p:nvSpPr>
        <p:spPr>
          <a:xfrm>
            <a:off x="3931920" y="3000756"/>
            <a:ext cx="118872"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589520" y="2962656"/>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&lt;2%</a:t>
            </a:r>
          </a:p>
        </p:txBody>
      </p:sp>
      <p:sp>
        <p:nvSpPr>
          <p:cNvPr id="13" name="TextBox 12"/>
          <p:cNvSpPr txBox="1"/>
          <p:nvPr/>
        </p:nvSpPr>
        <p:spPr>
          <a:xfrm>
            <a:off x="640080" y="3529584"/>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StruQ — optimization-based (GCG) attacks</a:t>
            </a:r>
          </a:p>
        </p:txBody>
      </p:sp>
      <p:sp>
        <p:nvSpPr>
          <p:cNvPr id="14" name="Rectangle 13"/>
          <p:cNvSpPr/>
          <p:nvPr/>
        </p:nvSpPr>
        <p:spPr>
          <a:xfrm>
            <a:off x="3931920" y="3567684"/>
            <a:ext cx="2674620" cy="426720"/>
          </a:xfrm>
          <a:prstGeom prst="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589520" y="3529584"/>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~45%</a:t>
            </a:r>
          </a:p>
        </p:txBody>
      </p:sp>
      <p:sp>
        <p:nvSpPr>
          <p:cNvPr id="16" name="TextBox 15"/>
          <p:cNvSpPr txBox="1"/>
          <p:nvPr/>
        </p:nvSpPr>
        <p:spPr>
          <a:xfrm>
            <a:off x="640080" y="4096512"/>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SecAlign — optimization-free attacks</a:t>
            </a:r>
          </a:p>
        </p:txBody>
      </p:sp>
      <p:sp>
        <p:nvSpPr>
          <p:cNvPr id="17" name="Rectangle 16"/>
          <p:cNvSpPr/>
          <p:nvPr/>
        </p:nvSpPr>
        <p:spPr>
          <a:xfrm>
            <a:off x="3931920" y="4134612"/>
            <a:ext cx="71323"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589520" y="4096512"/>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~0%</a:t>
            </a:r>
          </a:p>
        </p:txBody>
      </p:sp>
      <p:sp>
        <p:nvSpPr>
          <p:cNvPr id="19" name="TextBox 18"/>
          <p:cNvSpPr txBox="1"/>
          <p:nvPr/>
        </p:nvSpPr>
        <p:spPr>
          <a:xfrm>
            <a:off x="640080" y="4663440"/>
            <a:ext cx="3291840" cy="502920"/>
          </a:xfrm>
          <a:prstGeom prst="rect">
            <a:avLst/>
          </a:prstGeom>
          <a:noFill/>
        </p:spPr>
        <p:txBody>
          <a:bodyPr wrap="square" anchor="ctr">
            <a:spAutoFit/>
          </a:bodyPr>
          <a:lstStyle/>
          <a:p>
            <a:pPr algn="l">
              <a:lnSpc>
                <a:spcPct val="115000"/>
              </a:lnSpc>
            </a:pPr>
            <a:r>
              <a:rPr sz="1150" b="0" i="0">
                <a:solidFill>
                  <a:srgbClr val="1E2933"/>
                </a:solidFill>
                <a:latin typeface="Calibri"/>
              </a:rPr>
              <a:t>SecAlign — optimization-based attacks</a:t>
            </a:r>
          </a:p>
        </p:txBody>
      </p:sp>
      <p:sp>
        <p:nvSpPr>
          <p:cNvPr id="20" name="Rectangle 19"/>
          <p:cNvSpPr/>
          <p:nvPr/>
        </p:nvSpPr>
        <p:spPr>
          <a:xfrm>
            <a:off x="3931920" y="4701540"/>
            <a:ext cx="475488" cy="426720"/>
          </a:xfrm>
          <a:prstGeom prst="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589520" y="4663440"/>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~8%</a:t>
            </a:r>
          </a:p>
        </p:txBody>
      </p:sp>
      <p:sp>
        <p:nvSpPr>
          <p:cNvPr id="22" name="TextBox 21"/>
          <p:cNvSpPr txBox="1"/>
          <p:nvPr/>
        </p:nvSpPr>
        <p:spPr>
          <a:xfrm>
            <a:off x="8321040" y="1828800"/>
            <a:ext cx="3200400" cy="4023360"/>
          </a:xfrm>
          <a:prstGeom prst="rect">
            <a:avLst/>
          </a:prstGeom>
          <a:noFill/>
        </p:spPr>
        <p:txBody>
          <a:bodyPr wrap="square" anchor="t">
            <a:spAutoFit/>
          </a:bodyPr>
          <a:lstStyle/>
          <a:p>
            <a:pPr algn="l">
              <a:lnSpc>
                <a:spcPct val="130000"/>
              </a:lnSpc>
            </a:pPr>
            <a:r>
              <a:rPr sz="1200" b="0" i="0">
                <a:solidFill>
                  <a:srgbClr val="1E2933"/>
                </a:solidFill>
                <a:latin typeface="Calibri"/>
              </a:rPr>
              <a:t>Instruction Hierarchy (OpenAI): +63% robustness to system-prompt extraction, +30% generalization to unseen jailbreaks — but authors caveat models remain "likely still vulnerable to powerful adversarial attacks."</a:t>
            </a:r>
          </a:p>
          <a:p>
            <a:pPr algn="l">
              <a:lnSpc>
                <a:spcPct val="130000"/>
              </a:lnSpc>
            </a:pPr>
            <a:r>
              <a:rPr sz="1200" b="0" i="0">
                <a:solidFill>
                  <a:srgbClr val="1E2933"/>
                </a:solidFill>
                <a:latin typeface="Calibri"/>
              </a:rPr>
              <a:t/>
            </a:r>
          </a:p>
          <a:p>
            <a:pPr algn="l">
              <a:lnSpc>
                <a:spcPct val="130000"/>
              </a:lnSpc>
            </a:pPr>
            <a:r>
              <a:rPr sz="1200" b="0" i="0">
                <a:solidFill>
                  <a:srgbClr val="1E2933"/>
                </a:solidFill>
                <a:latin typeface="Calibri"/>
              </a:rPr>
              <a:t>The consistent pattern: training-time defenses suppress unsophisticated attacks to near-zero while leaving substantial residual vulnerability (8–45% ASR) to attacks specifically optimized against the defended model.</a:t>
            </a:r>
          </a:p>
        </p:txBody>
      </p:sp>
      <p:sp>
        <p:nvSpPr>
          <p:cNvPr id="23" name="TextBox 22"/>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Wallace et al., 2024; Hines et al., 2024; Chen, Piet, Sitawarin, Wagner, 2024</a:t>
            </a:r>
          </a:p>
        </p:txBody>
      </p:sp>
      <p:sp>
        <p:nvSpPr>
          <p:cNvPr id="24" name="TextBox 23"/>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ROOT CAUSE</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3000" b="1" i="0">
                <a:solidFill>
                  <a:srgbClr val="0F2233"/>
                </a:solidFill>
                <a:latin typeface="Calibri"/>
              </a:rPr>
              <a:t>Prompt injection isn't a bug to patch — it's the architecture</a:t>
            </a:r>
          </a:p>
        </p:txBody>
      </p:sp>
      <p:sp>
        <p:nvSpPr>
          <p:cNvPr id="4" name="TextBox 3"/>
          <p:cNvSpPr txBox="1"/>
          <p:nvPr/>
        </p:nvSpPr>
        <p:spPr>
          <a:xfrm>
            <a:off x="640080" y="1600200"/>
            <a:ext cx="10881360" cy="548640"/>
          </a:xfrm>
          <a:prstGeom prst="rect">
            <a:avLst/>
          </a:prstGeom>
          <a:noFill/>
        </p:spPr>
        <p:txBody>
          <a:bodyPr wrap="square" anchor="t">
            <a:spAutoFit/>
          </a:bodyPr>
          <a:lstStyle/>
          <a:p>
            <a:pPr algn="l">
              <a:lnSpc>
                <a:spcPct val="130000"/>
              </a:lnSpc>
            </a:pPr>
            <a:r>
              <a:rPr sz="1400" b="0" i="0">
                <a:solidFill>
                  <a:srgbClr val="1E2933"/>
                </a:solidFill>
                <a:latin typeface="Calibri"/>
              </a:rPr>
              <a:t>Classical injection (SQLi, XSS) is solved by separating code from data. Transformers have no such boundary:</a:t>
            </a:r>
          </a:p>
          <a:p>
            <a:pPr algn="l">
              <a:lnSpc>
                <a:spcPct val="130000"/>
              </a:lnSpc>
            </a:pPr>
            <a:r>
              <a:rPr sz="1400" b="0" i="0">
                <a:solidFill>
                  <a:srgbClr val="1E2933"/>
                </a:solidFill>
                <a:latin typeface="Calibri"/>
              </a:rPr>
              <a:t>system prompt, user text, retrieved content, and tool output all enter one undifferentiated token stream.</a:t>
            </a:r>
          </a:p>
        </p:txBody>
      </p:sp>
      <p:sp>
        <p:nvSpPr>
          <p:cNvPr id="5" name="Rounded Rectangle 4"/>
          <p:cNvSpPr/>
          <p:nvPr/>
        </p:nvSpPr>
        <p:spPr>
          <a:xfrm>
            <a:off x="822960" y="2514600"/>
            <a:ext cx="10515600" cy="8229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400" b="1">
                <a:solidFill>
                  <a:srgbClr val="FFFFFF"/>
                </a:solidFill>
                <a:latin typeface="Calibri"/>
              </a:rPr>
              <a:t>SYSTEM PROMPT   +   USER TEXT   +   RETRIEVED CONTENT   +   TOOL OUTPUT   →   ONE TOKEN STREAM</a:t>
            </a:r>
          </a:p>
        </p:txBody>
      </p:sp>
      <p:sp>
        <p:nvSpPr>
          <p:cNvPr id="6" name="Right Arrow 5"/>
          <p:cNvSpPr/>
          <p:nvPr/>
        </p:nvSpPr>
        <p:spPr>
          <a:xfrm>
            <a:off x="5577840" y="3401568"/>
            <a:ext cx="1005840" cy="320040"/>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3794760" y="3794760"/>
            <a:ext cx="4572000" cy="77724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400" b="1">
                <a:solidFill>
                  <a:srgbClr val="FFFFFF"/>
                </a:solidFill>
                <a:latin typeface="Calibri"/>
              </a:rPr>
              <a:t>Next-token prediction — competes for influence on equal footing</a:t>
            </a:r>
          </a:p>
        </p:txBody>
      </p:sp>
      <p:sp>
        <p:nvSpPr>
          <p:cNvPr id="8" name="TextBox 7"/>
          <p:cNvSpPr txBox="1"/>
          <p:nvPr/>
        </p:nvSpPr>
        <p:spPr>
          <a:xfrm>
            <a:off x="822960" y="4892040"/>
            <a:ext cx="10515600" cy="1188720"/>
          </a:xfrm>
          <a:prstGeom prst="rect">
            <a:avLst/>
          </a:prstGeom>
          <a:noFill/>
        </p:spPr>
        <p:txBody>
          <a:bodyPr wrap="square" anchor="t">
            <a:spAutoFit/>
          </a:bodyPr>
          <a:lstStyle/>
          <a:p>
            <a:pPr algn="l">
              <a:lnSpc>
                <a:spcPct val="130000"/>
              </a:lnSpc>
            </a:pPr>
            <a:r>
              <a:rPr sz="1400" b="0" i="0">
                <a:solidFill>
                  <a:srgbClr val="1E2933"/>
                </a:solidFill>
                <a:latin typeface="Calibri"/>
              </a:rPr>
              <a:t>Instruction-tuning biases the model toward treating the system prompt as authoritative — but this is a learned statistical tendency, not an enforced grammar. Any plausible-looking instruction, wherever it appears, can shift output.</a:t>
            </a:r>
          </a:p>
        </p:txBody>
      </p:sp>
      <p:sp>
        <p:nvSpPr>
          <p:cNvPr id="9" name="TextBox 8"/>
          <p:cNvSpPr txBox="1"/>
          <p:nvPr/>
        </p:nvSpPr>
        <p:spPr>
          <a:xfrm>
            <a:off x="822960" y="598932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OWASP GenAI Security Project, LLM01:2025</a:t>
            </a:r>
          </a:p>
        </p:txBody>
      </p:sp>
      <p:sp>
        <p:nvSpPr>
          <p:cNvPr id="10" name="TextBox 9"/>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FILTER-LAYER · TRUST BUT VERIFY</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Vendor-claimed accuracy doesn't survive independent benchmarking</a:t>
            </a:r>
          </a:p>
        </p:txBody>
      </p:sp>
      <p:sp>
        <p:nvSpPr>
          <p:cNvPr id="4" name="TextBox 3"/>
          <p:cNvSpPr txBox="1"/>
          <p:nvPr/>
        </p:nvSpPr>
        <p:spPr>
          <a:xfrm>
            <a:off x="640080" y="1828800"/>
            <a:ext cx="2377440" cy="502920"/>
          </a:xfrm>
          <a:prstGeom prst="rect">
            <a:avLst/>
          </a:prstGeom>
          <a:noFill/>
        </p:spPr>
        <p:txBody>
          <a:bodyPr wrap="square" anchor="ctr">
            <a:spAutoFit/>
          </a:bodyPr>
          <a:lstStyle/>
          <a:p>
            <a:pPr algn="l">
              <a:lnSpc>
                <a:spcPct val="115000"/>
              </a:lnSpc>
            </a:pPr>
            <a:r>
              <a:rPr sz="1200" b="0" i="0">
                <a:solidFill>
                  <a:srgbClr val="1E2933"/>
                </a:solidFill>
                <a:latin typeface="Calibri"/>
              </a:rPr>
              <a:t>Lakera Guard</a:t>
            </a:r>
          </a:p>
        </p:txBody>
      </p:sp>
      <p:sp>
        <p:nvSpPr>
          <p:cNvPr id="5" name="Rectangle 4"/>
          <p:cNvSpPr/>
          <p:nvPr/>
        </p:nvSpPr>
        <p:spPr>
          <a:xfrm>
            <a:off x="3017520" y="1866900"/>
            <a:ext cx="4005181"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0" y="1828800"/>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95.22%</a:t>
            </a:r>
          </a:p>
        </p:txBody>
      </p:sp>
      <p:sp>
        <p:nvSpPr>
          <p:cNvPr id="7" name="TextBox 6"/>
          <p:cNvSpPr txBox="1"/>
          <p:nvPr/>
        </p:nvSpPr>
        <p:spPr>
          <a:xfrm>
            <a:off x="640080" y="2395728"/>
            <a:ext cx="2377440" cy="502920"/>
          </a:xfrm>
          <a:prstGeom prst="rect">
            <a:avLst/>
          </a:prstGeom>
          <a:noFill/>
        </p:spPr>
        <p:txBody>
          <a:bodyPr wrap="square" anchor="ctr">
            <a:spAutoFit/>
          </a:bodyPr>
          <a:lstStyle/>
          <a:p>
            <a:pPr algn="l">
              <a:lnSpc>
                <a:spcPct val="115000"/>
              </a:lnSpc>
            </a:pPr>
            <a:r>
              <a:rPr sz="1200" b="0" i="0">
                <a:solidFill>
                  <a:srgbClr val="1E2933"/>
                </a:solidFill>
                <a:latin typeface="Calibri"/>
              </a:rPr>
              <a:t>AWS Bedrock Guardrails</a:t>
            </a:r>
          </a:p>
        </p:txBody>
      </p:sp>
      <p:sp>
        <p:nvSpPr>
          <p:cNvPr id="8" name="Rectangle 7"/>
          <p:cNvSpPr/>
          <p:nvPr/>
        </p:nvSpPr>
        <p:spPr>
          <a:xfrm>
            <a:off x="3017520" y="2433828"/>
            <a:ext cx="3753648"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0" y="2395728"/>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89.24%</a:t>
            </a:r>
          </a:p>
        </p:txBody>
      </p:sp>
      <p:sp>
        <p:nvSpPr>
          <p:cNvPr id="10" name="TextBox 9"/>
          <p:cNvSpPr txBox="1"/>
          <p:nvPr/>
        </p:nvSpPr>
        <p:spPr>
          <a:xfrm>
            <a:off x="640080" y="2962656"/>
            <a:ext cx="2377440" cy="502920"/>
          </a:xfrm>
          <a:prstGeom prst="rect">
            <a:avLst/>
          </a:prstGeom>
          <a:noFill/>
        </p:spPr>
        <p:txBody>
          <a:bodyPr wrap="square" anchor="ctr">
            <a:spAutoFit/>
          </a:bodyPr>
          <a:lstStyle/>
          <a:p>
            <a:pPr algn="l">
              <a:lnSpc>
                <a:spcPct val="115000"/>
              </a:lnSpc>
            </a:pPr>
            <a:r>
              <a:rPr sz="1200" b="0" i="0">
                <a:solidFill>
                  <a:srgbClr val="1E2933"/>
                </a:solidFill>
                <a:latin typeface="Calibri"/>
              </a:rPr>
              <a:t>Azure Prompt Shields</a:t>
            </a:r>
          </a:p>
        </p:txBody>
      </p:sp>
      <p:sp>
        <p:nvSpPr>
          <p:cNvPr id="11" name="Rectangle 10"/>
          <p:cNvSpPr/>
          <p:nvPr/>
        </p:nvSpPr>
        <p:spPr>
          <a:xfrm>
            <a:off x="3017520" y="3000756"/>
            <a:ext cx="3748601" cy="426720"/>
          </a:xfrm>
          <a:prstGeom prst="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315200" y="2962656"/>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89.12%</a:t>
            </a:r>
          </a:p>
        </p:txBody>
      </p:sp>
      <p:sp>
        <p:nvSpPr>
          <p:cNvPr id="13" name="TextBox 12"/>
          <p:cNvSpPr txBox="1"/>
          <p:nvPr/>
        </p:nvSpPr>
        <p:spPr>
          <a:xfrm>
            <a:off x="640080" y="3529584"/>
            <a:ext cx="2377440" cy="502920"/>
          </a:xfrm>
          <a:prstGeom prst="rect">
            <a:avLst/>
          </a:prstGeom>
          <a:noFill/>
        </p:spPr>
        <p:txBody>
          <a:bodyPr wrap="square" anchor="ctr">
            <a:spAutoFit/>
          </a:bodyPr>
          <a:lstStyle/>
          <a:p>
            <a:pPr algn="l">
              <a:lnSpc>
                <a:spcPct val="115000"/>
              </a:lnSpc>
            </a:pPr>
            <a:r>
              <a:rPr sz="1200" b="0" i="0">
                <a:solidFill>
                  <a:srgbClr val="1E2933"/>
                </a:solidFill>
                <a:latin typeface="Calibri"/>
              </a:rPr>
              <a:t>Meta Prompt Guard 2</a:t>
            </a:r>
          </a:p>
        </p:txBody>
      </p:sp>
      <p:sp>
        <p:nvSpPr>
          <p:cNvPr id="14" name="Rectangle 13"/>
          <p:cNvSpPr/>
          <p:nvPr/>
        </p:nvSpPr>
        <p:spPr>
          <a:xfrm>
            <a:off x="3017520" y="3567684"/>
            <a:ext cx="3312834" cy="426720"/>
          </a:xfrm>
          <a:prstGeom prst="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0" y="3529584"/>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78.76%</a:t>
            </a:r>
          </a:p>
        </p:txBody>
      </p:sp>
      <p:sp>
        <p:nvSpPr>
          <p:cNvPr id="16" name="TextBox 15"/>
          <p:cNvSpPr txBox="1"/>
          <p:nvPr/>
        </p:nvSpPr>
        <p:spPr>
          <a:xfrm>
            <a:off x="640080" y="4096512"/>
            <a:ext cx="2377440" cy="502920"/>
          </a:xfrm>
          <a:prstGeom prst="rect">
            <a:avLst/>
          </a:prstGeom>
          <a:noFill/>
        </p:spPr>
        <p:txBody>
          <a:bodyPr wrap="square" anchor="ctr">
            <a:spAutoFit/>
          </a:bodyPr>
          <a:lstStyle/>
          <a:p>
            <a:pPr algn="l">
              <a:lnSpc>
                <a:spcPct val="115000"/>
              </a:lnSpc>
            </a:pPr>
            <a:r>
              <a:rPr sz="1200" b="0" i="0">
                <a:solidFill>
                  <a:srgbClr val="1E2933"/>
                </a:solidFill>
                <a:latin typeface="Calibri"/>
              </a:rPr>
              <a:t>Google Model Armor</a:t>
            </a:r>
          </a:p>
        </p:txBody>
      </p:sp>
      <p:sp>
        <p:nvSpPr>
          <p:cNvPr id="17" name="Rectangle 16"/>
          <p:cNvSpPr/>
          <p:nvPr/>
        </p:nvSpPr>
        <p:spPr>
          <a:xfrm>
            <a:off x="3017520" y="4134612"/>
            <a:ext cx="2947312" cy="426720"/>
          </a:xfrm>
          <a:prstGeom prst="rect">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315200" y="4096512"/>
            <a:ext cx="1188720" cy="502920"/>
          </a:xfrm>
          <a:prstGeom prst="rect">
            <a:avLst/>
          </a:prstGeom>
          <a:noFill/>
        </p:spPr>
        <p:txBody>
          <a:bodyPr wrap="square" anchor="ctr">
            <a:spAutoFit/>
          </a:bodyPr>
          <a:lstStyle/>
          <a:p>
            <a:pPr algn="l">
              <a:lnSpc>
                <a:spcPct val="115000"/>
              </a:lnSpc>
            </a:pPr>
            <a:r>
              <a:rPr sz="1200" b="1" i="0">
                <a:solidFill>
                  <a:srgbClr val="1E2933"/>
                </a:solidFill>
                <a:latin typeface="Calibri"/>
              </a:rPr>
              <a:t>70.07%</a:t>
            </a:r>
          </a:p>
        </p:txBody>
      </p:sp>
      <p:sp>
        <p:nvSpPr>
          <p:cNvPr id="19" name="Rounded Rectangle 18"/>
          <p:cNvSpPr/>
          <p:nvPr/>
        </p:nvSpPr>
        <p:spPr>
          <a:xfrm>
            <a:off x="7772400" y="1828800"/>
            <a:ext cx="3749039" cy="28803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tIns="164592" rIns="137160"/>
          <a:lstStyle/>
          <a:p>
            <a:pPr algn="ctr"/>
            <a:r>
              <a:rPr sz="2400" b="1">
                <a:solidFill>
                  <a:srgbClr val="D64550"/>
                </a:solidFill>
                <a:latin typeface="Calibri"/>
              </a:rPr>
              <a:t>21-point gap</a:t>
            </a:r>
          </a:p>
          <a:p>
            <a:pPr>
              <a:lnSpc>
                <a:spcPct val="130000"/>
              </a:lnSpc>
              <a:spcBef>
                <a:spcPts val="800"/>
              </a:spcBef>
            </a:pPr>
            <a:r>
              <a:rPr sz="1250">
                <a:solidFill>
                  <a:srgbClr val="FFFFFF"/>
                </a:solidFill>
                <a:latin typeface="Calibri"/>
              </a:rPr>
              <a:t>Meta's own benchmark reports 99.8% AUC for Prompt Guard 2. On the independent PINT benchmark, the same model scores 78.76%.</a:t>
            </a:r>
          </a:p>
        </p:txBody>
      </p:sp>
      <p:sp>
        <p:nvSpPr>
          <p:cNvPr id="20" name="TextBox 19"/>
          <p:cNvSpPr txBox="1"/>
          <p:nvPr/>
        </p:nvSpPr>
        <p:spPr>
          <a:xfrm>
            <a:off x="640080" y="5120640"/>
            <a:ext cx="10607040" cy="914400"/>
          </a:xfrm>
          <a:prstGeom prst="rect">
            <a:avLst/>
          </a:prstGeom>
          <a:noFill/>
        </p:spPr>
        <p:txBody>
          <a:bodyPr wrap="square" anchor="t">
            <a:spAutoFit/>
          </a:bodyPr>
          <a:lstStyle/>
          <a:p>
            <a:pPr algn="l">
              <a:lnSpc>
                <a:spcPct val="130000"/>
              </a:lnSpc>
            </a:pPr>
            <a:r>
              <a:rPr sz="1200" b="0" i="0">
                <a:solidFill>
                  <a:srgbClr val="1E2933"/>
                </a:solidFill>
                <a:latin typeface="Calibri"/>
              </a:rPr>
              <a:t>PINT: 4,314 inputs across 25 languages, mixing genuine injections, jailbreaks, hard negatives, and benign content — run by Lakera, one of the vendors it evaluates, a conflict of interest worth reading with care.</a:t>
            </a:r>
          </a:p>
        </p:txBody>
      </p:sp>
      <p:sp>
        <p:nvSpPr>
          <p:cNvPr id="21" name="TextBox 20"/>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Lakera PINT Benchmark, 2024; Meta Prompt Guard 2 model card</a:t>
            </a:r>
          </a:p>
        </p:txBody>
      </p:sp>
      <p:sp>
        <p:nvSpPr>
          <p:cNvPr id="22" name="TextBox 21"/>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23" name="TextBox 2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DECISION FRAMEWORK</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900" b="1" i="0">
                <a:solidFill>
                  <a:srgbClr val="0F2233"/>
                </a:solidFill>
                <a:latin typeface="Calibri"/>
              </a:rPr>
              <a:t>Match the control to the mechanism, not the label</a:t>
            </a:r>
          </a:p>
        </p:txBody>
      </p:sp>
      <p:graphicFrame>
        <p:nvGraphicFramePr>
          <p:cNvPr id="4" name="Table 3"/>
          <p:cNvGraphicFramePr>
            <a:graphicFrameLocks noGrp="1"/>
          </p:cNvGraphicFramePr>
          <p:nvPr/>
        </p:nvGraphicFramePr>
        <p:xfrm>
          <a:off x="640080" y="1783080"/>
          <a:ext cx="10881360" cy="4434840"/>
        </p:xfrm>
        <a:graphic>
          <a:graphicData uri="http://schemas.openxmlformats.org/drawingml/2006/table">
            <a:tbl>
              <a:tblPr firstRow="1" bandRow="1">
                <a:tableStyleId>{5C22544A-7EE6-4342-B048-85BDC9FD1C3A}</a:tableStyleId>
              </a:tblPr>
              <a:tblGrid>
                <a:gridCol w="2651760"/>
                <a:gridCol w="3840480"/>
                <a:gridCol w="4389120"/>
              </a:tblGrid>
              <a:tr h="633548">
                <a:tc>
                  <a:txBody>
                    <a:bodyPr/>
                    <a:lstStyle/>
                    <a:p>
                      <a:r>
                        <a:rPr sz="1300" b="1">
                          <a:solidFill>
                            <a:srgbClr val="FFFFFF"/>
                          </a:solidFill>
                          <a:latin typeface="Calibri"/>
                        </a:rPr>
                        <a:t>Scenario / vector</a:t>
                      </a:r>
                    </a:p>
                  </a:txBody>
                  <a:tcPr>
                    <a:solidFill>
                      <a:srgbClr val="0F2233"/>
                    </a:solidFill>
                  </a:tcPr>
                </a:tc>
                <a:tc>
                  <a:txBody>
                    <a:bodyPr/>
                    <a:lstStyle/>
                    <a:p>
                      <a:r>
                        <a:rPr sz="1300" b="1">
                          <a:solidFill>
                            <a:srgbClr val="FFFFFF"/>
                          </a:solidFill>
                          <a:latin typeface="Calibri"/>
                        </a:rPr>
                        <a:t>Root mechanism</a:t>
                      </a:r>
                    </a:p>
                  </a:txBody>
                  <a:tcPr>
                    <a:solidFill>
                      <a:srgbClr val="0F2233"/>
                    </a:solidFill>
                  </a:tcPr>
                </a:tc>
                <a:tc>
                  <a:txBody>
                    <a:bodyPr/>
                    <a:lstStyle/>
                    <a:p>
                      <a:r>
                        <a:rPr sz="1300" b="1">
                          <a:solidFill>
                            <a:srgbClr val="FFFFFF"/>
                          </a:solidFill>
                          <a:latin typeface="Calibri"/>
                        </a:rPr>
                        <a:t>Most effective control</a:t>
                      </a:r>
                    </a:p>
                  </a:txBody>
                  <a:tcPr>
                    <a:solidFill>
                      <a:srgbClr val="0F2233"/>
                    </a:solidFill>
                  </a:tcPr>
                </a:tc>
              </a:tr>
              <a:tr h="633548">
                <a:tc>
                  <a:txBody>
                    <a:bodyPr/>
                    <a:lstStyle/>
                    <a:p>
                      <a:r>
                        <a:rPr sz="1150" b="1">
                          <a:solidFill>
                            <a:srgbClr val="1E2933"/>
                          </a:solidFill>
                          <a:latin typeface="Calibri"/>
                        </a:rPr>
                        <a:t>Indirect / RAG injection</a:t>
                      </a:r>
                    </a:p>
                  </a:txBody>
                  <a:tcPr marL="91440" marT="45720" marB="45720">
                    <a:solidFill>
                      <a:srgbClr val="FFFFFF"/>
                    </a:solidFill>
                  </a:tcPr>
                </a:tc>
                <a:tc>
                  <a:txBody>
                    <a:bodyPr/>
                    <a:lstStyle/>
                    <a:p>
                      <a:r>
                        <a:rPr sz="1150" b="0">
                          <a:solidFill>
                            <a:srgbClr val="1E2933"/>
                          </a:solidFill>
                          <a:latin typeface="Calibri"/>
                        </a:rPr>
                        <a:t>Untrusted content followed as instruction</a:t>
                      </a:r>
                    </a:p>
                  </a:txBody>
                  <a:tcPr marL="91440" marT="45720" marB="45720">
                    <a:solidFill>
                      <a:srgbClr val="FFFFFF"/>
                    </a:solidFill>
                  </a:tcPr>
                </a:tc>
                <a:tc>
                  <a:txBody>
                    <a:bodyPr/>
                    <a:lstStyle/>
                    <a:p>
                      <a:r>
                        <a:rPr sz="1150" b="0">
                          <a:solidFill>
                            <a:srgbClr val="1E2933"/>
                          </a:solidFill>
                          <a:latin typeface="Calibri"/>
                        </a:rPr>
                        <a:t>Spotlighting; dual-LLM/CaMeL isolation; RAG access control</a:t>
                      </a:r>
                    </a:p>
                  </a:txBody>
                  <a:tcPr marL="91440" marT="45720" marB="45720">
                    <a:solidFill>
                      <a:srgbClr val="FFFFFF"/>
                    </a:solidFill>
                  </a:tcPr>
                </a:tc>
              </a:tr>
              <a:tr h="633548">
                <a:tc>
                  <a:txBody>
                    <a:bodyPr/>
                    <a:lstStyle/>
                    <a:p>
                      <a:r>
                        <a:rPr sz="1150" b="1">
                          <a:solidFill>
                            <a:srgbClr val="1E2933"/>
                          </a:solidFill>
                          <a:latin typeface="Calibri"/>
                        </a:rPr>
                        <a:t>Code injection</a:t>
                      </a:r>
                    </a:p>
                  </a:txBody>
                  <a:tcPr marL="91440" marT="45720" marB="45720">
                    <a:solidFill>
                      <a:srgbClr val="F1F6F9"/>
                    </a:solidFill>
                  </a:tcPr>
                </a:tc>
                <a:tc>
                  <a:txBody>
                    <a:bodyPr/>
                    <a:lstStyle/>
                    <a:p>
                      <a:r>
                        <a:rPr sz="1150" b="0">
                          <a:solidFill>
                            <a:srgbClr val="1E2933"/>
                          </a:solidFill>
                          <a:latin typeface="Calibri"/>
                        </a:rPr>
                        <a:t>LLM output feeds a downstream interpreter</a:t>
                      </a:r>
                    </a:p>
                  </a:txBody>
                  <a:tcPr marL="91440" marT="45720" marB="45720">
                    <a:solidFill>
                      <a:srgbClr val="F1F6F9"/>
                    </a:solidFill>
                  </a:tcPr>
                </a:tc>
                <a:tc>
                  <a:txBody>
                    <a:bodyPr/>
                    <a:lstStyle/>
                    <a:p>
                      <a:r>
                        <a:rPr sz="1150" b="0">
                          <a:solidFill>
                            <a:srgbClr val="1E2933"/>
                          </a:solidFill>
                          <a:latin typeface="Calibri"/>
                        </a:rPr>
                        <a:t>No unreviewed config writes; sandboxing; least privilege</a:t>
                      </a:r>
                    </a:p>
                  </a:txBody>
                  <a:tcPr marL="91440" marT="45720" marB="45720">
                    <a:solidFill>
                      <a:srgbClr val="F1F6F9"/>
                    </a:solidFill>
                  </a:tcPr>
                </a:tc>
              </a:tr>
              <a:tr h="633548">
                <a:tc>
                  <a:txBody>
                    <a:bodyPr/>
                    <a:lstStyle/>
                    <a:p>
                      <a:r>
                        <a:rPr sz="1150" b="1">
                          <a:solidFill>
                            <a:srgbClr val="1E2933"/>
                          </a:solidFill>
                          <a:latin typeface="Calibri"/>
                        </a:rPr>
                        <a:t>Multimodal injection</a:t>
                      </a:r>
                    </a:p>
                  </a:txBody>
                  <a:tcPr marL="91440" marT="45720" marB="45720">
                    <a:solidFill>
                      <a:srgbClr val="FFFFFF"/>
                    </a:solidFill>
                  </a:tcPr>
                </a:tc>
                <a:tc>
                  <a:txBody>
                    <a:bodyPr/>
                    <a:lstStyle/>
                    <a:p>
                      <a:r>
                        <a:rPr sz="1150" b="0">
                          <a:solidFill>
                            <a:srgbClr val="1E2933"/>
                          </a:solidFill>
                          <a:latin typeface="Calibri"/>
                        </a:rPr>
                        <a:t>Vision/audio encoder shares the instruction pathway</a:t>
                      </a:r>
                    </a:p>
                  </a:txBody>
                  <a:tcPr marL="91440" marT="45720" marB="45720">
                    <a:solidFill>
                      <a:srgbClr val="FFFFFF"/>
                    </a:solidFill>
                  </a:tcPr>
                </a:tc>
                <a:tc>
                  <a:txBody>
                    <a:bodyPr/>
                    <a:lstStyle/>
                    <a:p>
                      <a:r>
                        <a:rPr sz="1150" b="0">
                          <a:solidFill>
                            <a:srgbClr val="1E2933"/>
                          </a:solidFill>
                          <a:latin typeface="Calibri"/>
                        </a:rPr>
                        <a:t>OCR pre-scan; re-encoding; perception/decision separation</a:t>
                      </a:r>
                    </a:p>
                  </a:txBody>
                  <a:tcPr marL="91440" marT="45720" marB="45720">
                    <a:solidFill>
                      <a:srgbClr val="FFFFFF"/>
                    </a:solidFill>
                  </a:tcPr>
                </a:tc>
              </a:tr>
              <a:tr h="633548">
                <a:tc>
                  <a:txBody>
                    <a:bodyPr/>
                    <a:lstStyle/>
                    <a:p>
                      <a:r>
                        <a:rPr sz="1150" b="1">
                          <a:solidFill>
                            <a:srgbClr val="1E2933"/>
                          </a:solidFill>
                          <a:latin typeface="Calibri"/>
                        </a:rPr>
                        <a:t>Adversarial suffix</a:t>
                      </a:r>
                    </a:p>
                  </a:txBody>
                  <a:tcPr marL="91440" marT="45720" marB="45720">
                    <a:solidFill>
                      <a:srgbClr val="F1F6F9"/>
                    </a:solidFill>
                  </a:tcPr>
                </a:tc>
                <a:tc>
                  <a:txBody>
                    <a:bodyPr/>
                    <a:lstStyle/>
                    <a:p>
                      <a:r>
                        <a:rPr sz="1150" b="0">
                          <a:solidFill>
                            <a:srgbClr val="1E2933"/>
                          </a:solidFill>
                          <a:latin typeface="Calibri"/>
                        </a:rPr>
                        <a:t>Gradient-optimized, illegible token sequences</a:t>
                      </a:r>
                    </a:p>
                  </a:txBody>
                  <a:tcPr marL="91440" marT="45720" marB="45720">
                    <a:solidFill>
                      <a:srgbClr val="F1F6F9"/>
                    </a:solidFill>
                  </a:tcPr>
                </a:tc>
                <a:tc>
                  <a:txBody>
                    <a:bodyPr/>
                    <a:lstStyle/>
                    <a:p>
                      <a:r>
                        <a:rPr sz="1150" b="0">
                          <a:solidFill>
                            <a:srgbClr val="1E2933"/>
                          </a:solidFill>
                          <a:latin typeface="Calibri"/>
                        </a:rPr>
                        <a:t>Perplexity-based filtering; adversarial fine-tuning</a:t>
                      </a:r>
                    </a:p>
                  </a:txBody>
                  <a:tcPr marL="91440" marT="45720" marB="45720">
                    <a:solidFill>
                      <a:srgbClr val="F1F6F9"/>
                    </a:solidFill>
                  </a:tcPr>
                </a:tc>
              </a:tr>
              <a:tr h="633548">
                <a:tc>
                  <a:txBody>
                    <a:bodyPr/>
                    <a:lstStyle/>
                    <a:p>
                      <a:r>
                        <a:rPr sz="1150" b="1">
                          <a:solidFill>
                            <a:srgbClr val="1E2933"/>
                          </a:solidFill>
                          <a:latin typeface="Calibri"/>
                        </a:rPr>
                        <a:t>Memory poisoning</a:t>
                      </a:r>
                    </a:p>
                  </a:txBody>
                  <a:tcPr marL="91440" marT="45720" marB="45720">
                    <a:solidFill>
                      <a:srgbClr val="FFFFFF"/>
                    </a:solidFill>
                  </a:tcPr>
                </a:tc>
                <a:tc>
                  <a:txBody>
                    <a:bodyPr/>
                    <a:lstStyle/>
                    <a:p>
                      <a:r>
                        <a:rPr sz="1150" b="0">
                          <a:solidFill>
                            <a:srgbClr val="1E2933"/>
                          </a:solidFill>
                          <a:latin typeface="Calibri"/>
                        </a:rPr>
                        <a:t>Injection persists via memory write</a:t>
                      </a:r>
                    </a:p>
                  </a:txBody>
                  <a:tcPr marL="91440" marT="45720" marB="45720">
                    <a:solidFill>
                      <a:srgbClr val="FFFFFF"/>
                    </a:solidFill>
                  </a:tcPr>
                </a:tc>
                <a:tc>
                  <a:txBody>
                    <a:bodyPr/>
                    <a:lstStyle/>
                    <a:p>
                      <a:r>
                        <a:rPr sz="1150" b="0">
                          <a:solidFill>
                            <a:srgbClr val="1E2933"/>
                          </a:solidFill>
                          <a:latin typeface="Calibri"/>
                        </a:rPr>
                        <a:t>Provenance-preserving memory; allowlisted writes; audits</a:t>
                      </a:r>
                    </a:p>
                  </a:txBody>
                  <a:tcPr marL="91440" marT="45720" marB="45720">
                    <a:solidFill>
                      <a:srgbClr val="FFFFFF"/>
                    </a:solidFill>
                  </a:tcPr>
                </a:tc>
              </a:tr>
              <a:tr h="633552">
                <a:tc>
                  <a:txBody>
                    <a:bodyPr/>
                    <a:lstStyle/>
                    <a:p>
                      <a:r>
                        <a:rPr sz="1150" b="1">
                          <a:solidFill>
                            <a:srgbClr val="1E2933"/>
                          </a:solidFill>
                          <a:latin typeface="Calibri"/>
                        </a:rPr>
                        <a:t>Agentic tool-use</a:t>
                      </a:r>
                    </a:p>
                  </a:txBody>
                  <a:tcPr marL="91440" marT="45720" marB="45720">
                    <a:solidFill>
                      <a:srgbClr val="F1F6F9"/>
                    </a:solidFill>
                  </a:tcPr>
                </a:tc>
                <a:tc>
                  <a:txBody>
                    <a:bodyPr/>
                    <a:lstStyle/>
                    <a:p>
                      <a:r>
                        <a:rPr sz="1150" b="0">
                          <a:solidFill>
                            <a:srgbClr val="1E2933"/>
                          </a:solidFill>
                          <a:latin typeface="Calibri"/>
                        </a:rPr>
                        <a:t>Injected instruction drives real actions</a:t>
                      </a:r>
                    </a:p>
                  </a:txBody>
                  <a:tcPr marL="91440" marT="45720" marB="45720">
                    <a:solidFill>
                      <a:srgbClr val="F1F6F9"/>
                    </a:solidFill>
                  </a:tcPr>
                </a:tc>
                <a:tc>
                  <a:txBody>
                    <a:bodyPr/>
                    <a:lstStyle/>
                    <a:p>
                      <a:r>
                        <a:rPr sz="1150" b="0">
                          <a:solidFill>
                            <a:srgbClr val="1E2933"/>
                          </a:solidFill>
                          <a:latin typeface="Calibri"/>
                        </a:rPr>
                        <a:t>CaMeL-style capability enforcement; human-in-the-loop</a:t>
                      </a:r>
                    </a:p>
                  </a:txBody>
                  <a:tcPr marL="91440" marT="45720" marB="45720">
                    <a:solidFill>
                      <a:srgbClr val="F1F6F9"/>
                    </a:solidFill>
                  </a:tcPr>
                </a:tc>
              </a:tr>
            </a:tbl>
          </a:graphicData>
        </a:graphic>
      </p:graphicFrame>
      <p:sp>
        <p:nvSpPr>
          <p:cNvPr id="5" name="TextBox 4"/>
          <p:cNvSpPr txBox="1"/>
          <p:nvPr/>
        </p:nvSpPr>
        <p:spPr>
          <a:xfrm>
            <a:off x="640080" y="6355080"/>
            <a:ext cx="10058400" cy="274320"/>
          </a:xfrm>
          <a:prstGeom prst="rect">
            <a:avLst/>
          </a:prstGeom>
          <a:noFill/>
        </p:spPr>
        <p:txBody>
          <a:bodyPr wrap="square" anchor="t">
            <a:spAutoFit/>
          </a:bodyPr>
          <a:lstStyle/>
          <a:p>
            <a:pPr algn="l">
              <a:lnSpc>
                <a:spcPct val="115000"/>
              </a:lnSpc>
            </a:pPr>
            <a:r>
              <a:rPr sz="1100" b="0" i="1">
                <a:solidFill>
                  <a:srgbClr val="6B7C87"/>
                </a:solidFill>
                <a:latin typeface="Calibri"/>
              </a:rPr>
              <a:t>No cell represents a solved problem — each is the best currently-evidenced risk reduction available.</a:t>
            </a:r>
          </a:p>
        </p:txBody>
      </p:sp>
      <p:sp>
        <p:nvSpPr>
          <p:cNvPr id="6" name="TextBox 5"/>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WHO THIS APPLIES TO</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400" b="1" i="0">
                <a:solidFill>
                  <a:srgbClr val="0F2233"/>
                </a:solidFill>
                <a:latin typeface="Calibri"/>
              </a:rPr>
              <a:t>If your agent has data access, untrusted content, and an exfil channel — assume compromise</a:t>
            </a:r>
          </a:p>
        </p:txBody>
      </p:sp>
      <p:sp>
        <p:nvSpPr>
          <p:cNvPr id="4" name="Rounded Rectangle 3"/>
          <p:cNvSpPr/>
          <p:nvPr/>
        </p:nvSpPr>
        <p:spPr>
          <a:xfrm>
            <a:off x="640080" y="1965960"/>
            <a:ext cx="502920" cy="50292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800" b="1">
                <a:solidFill>
                  <a:srgbClr val="FFFFFF"/>
                </a:solidFill>
                <a:latin typeface="Calibri"/>
              </a:rPr>
              <a:t>1</a:t>
            </a:r>
          </a:p>
        </p:txBody>
      </p:sp>
      <p:sp>
        <p:nvSpPr>
          <p:cNvPr id="5" name="TextBox 4"/>
          <p:cNvSpPr txBox="1"/>
          <p:nvPr/>
        </p:nvSpPr>
        <p:spPr>
          <a:xfrm>
            <a:off x="1325880" y="1965960"/>
            <a:ext cx="9875520" cy="502920"/>
          </a:xfrm>
          <a:prstGeom prst="rect">
            <a:avLst/>
          </a:prstGeom>
          <a:noFill/>
        </p:spPr>
        <p:txBody>
          <a:bodyPr wrap="square" anchor="ctr">
            <a:spAutoFit/>
          </a:bodyPr>
          <a:lstStyle/>
          <a:p>
            <a:pPr algn="l">
              <a:lnSpc>
                <a:spcPct val="115000"/>
              </a:lnSpc>
            </a:pPr>
            <a:r>
              <a:rPr sz="1400" b="0" i="0">
                <a:solidFill>
                  <a:srgbClr val="1E2933"/>
                </a:solidFill>
                <a:latin typeface="Calibri"/>
              </a:rPr>
              <a:t>Does it accept content from a source you don't fully control? (user input, web browsing, email, RAG index, uploads)</a:t>
            </a:r>
          </a:p>
        </p:txBody>
      </p:sp>
      <p:sp>
        <p:nvSpPr>
          <p:cNvPr id="6" name="Rounded Rectangle 5"/>
          <p:cNvSpPr/>
          <p:nvPr/>
        </p:nvSpPr>
        <p:spPr>
          <a:xfrm>
            <a:off x="640080" y="2651760"/>
            <a:ext cx="502920" cy="50292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800" b="1">
                <a:solidFill>
                  <a:srgbClr val="FFFFFF"/>
                </a:solidFill>
                <a:latin typeface="Calibri"/>
              </a:rPr>
              <a:t>2</a:t>
            </a:r>
          </a:p>
        </p:txBody>
      </p:sp>
      <p:sp>
        <p:nvSpPr>
          <p:cNvPr id="7" name="TextBox 6"/>
          <p:cNvSpPr txBox="1"/>
          <p:nvPr/>
        </p:nvSpPr>
        <p:spPr>
          <a:xfrm>
            <a:off x="1325880" y="2651760"/>
            <a:ext cx="9875520" cy="502920"/>
          </a:xfrm>
          <a:prstGeom prst="rect">
            <a:avLst/>
          </a:prstGeom>
          <a:noFill/>
        </p:spPr>
        <p:txBody>
          <a:bodyPr wrap="square" anchor="ctr">
            <a:spAutoFit/>
          </a:bodyPr>
          <a:lstStyle/>
          <a:p>
            <a:pPr algn="l">
              <a:lnSpc>
                <a:spcPct val="115000"/>
              </a:lnSpc>
            </a:pPr>
            <a:r>
              <a:rPr sz="1400" b="0" i="0">
                <a:solidFill>
                  <a:srgbClr val="1E2933"/>
                </a:solidFill>
                <a:latin typeface="Calibri"/>
              </a:rPr>
              <a:t>Does it have access to sensitive data?</a:t>
            </a:r>
          </a:p>
        </p:txBody>
      </p:sp>
      <p:sp>
        <p:nvSpPr>
          <p:cNvPr id="8" name="Rounded Rectangle 7"/>
          <p:cNvSpPr/>
          <p:nvPr/>
        </p:nvSpPr>
        <p:spPr>
          <a:xfrm>
            <a:off x="640080" y="3337560"/>
            <a:ext cx="502920" cy="50292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800" b="1">
                <a:solidFill>
                  <a:srgbClr val="FFFFFF"/>
                </a:solidFill>
                <a:latin typeface="Calibri"/>
              </a:rPr>
              <a:t>3</a:t>
            </a:r>
          </a:p>
        </p:txBody>
      </p:sp>
      <p:sp>
        <p:nvSpPr>
          <p:cNvPr id="9" name="TextBox 8"/>
          <p:cNvSpPr txBox="1"/>
          <p:nvPr/>
        </p:nvSpPr>
        <p:spPr>
          <a:xfrm>
            <a:off x="1325880" y="3337560"/>
            <a:ext cx="9875520" cy="502920"/>
          </a:xfrm>
          <a:prstGeom prst="rect">
            <a:avLst/>
          </a:prstGeom>
          <a:noFill/>
        </p:spPr>
        <p:txBody>
          <a:bodyPr wrap="square" anchor="ctr">
            <a:spAutoFit/>
          </a:bodyPr>
          <a:lstStyle/>
          <a:p>
            <a:pPr algn="l">
              <a:lnSpc>
                <a:spcPct val="115000"/>
              </a:lnSpc>
            </a:pPr>
            <a:r>
              <a:rPr sz="1400" b="0" i="0">
                <a:solidFill>
                  <a:srgbClr val="1E2933"/>
                </a:solidFill>
                <a:latin typeface="Calibri"/>
              </a:rPr>
              <a:t>Can it take real-world actions via tool/function calling, or write to persistent memory?</a:t>
            </a:r>
          </a:p>
        </p:txBody>
      </p:sp>
      <p:sp>
        <p:nvSpPr>
          <p:cNvPr id="10" name="Rounded Rectangle 9"/>
          <p:cNvSpPr/>
          <p:nvPr/>
        </p:nvSpPr>
        <p:spPr>
          <a:xfrm>
            <a:off x="640080" y="4434840"/>
            <a:ext cx="10607040" cy="146304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30000"/>
              </a:lnSpc>
            </a:pPr>
            <a:r>
              <a:rPr sz="1400" b="1">
                <a:solidFill>
                  <a:srgbClr val="FFFFFF"/>
                </a:solidFill>
                <a:latin typeface="Calibri"/>
              </a:rPr>
              <a:t>All three yes → highest-risk category (EchoLeak / SpAIware / Slack AI / Gemini Promptware profile).</a:t>
            </a:r>
          </a:p>
          <a:p>
            <a:pPr algn="ctr">
              <a:lnSpc>
                <a:spcPct val="130000"/>
              </a:lnSpc>
            </a:pPr>
            <a:r>
              <a:rPr sz="1400" b="1">
                <a:solidFill>
                  <a:srgbClr val="FFFFFF"/>
                </a:solidFill>
                <a:latin typeface="Calibri"/>
              </a:rPr>
              <a:t>Full layered-defense stack required: architectural isolation, least privilege, human-in-the-loop for any hard-to-reverse action.</a:t>
            </a:r>
          </a:p>
        </p:txBody>
      </p:sp>
      <p:sp>
        <p:nvSpPr>
          <p:cNvPr id="11" name="TextBox 10"/>
          <p:cNvSpPr txBox="1"/>
          <p:nvPr/>
        </p:nvSpPr>
        <p:spPr>
          <a:xfrm>
            <a:off x="640080" y="6080760"/>
            <a:ext cx="10607040" cy="457200"/>
          </a:xfrm>
          <a:prstGeom prst="rect">
            <a:avLst/>
          </a:prstGeom>
          <a:noFill/>
        </p:spPr>
        <p:txBody>
          <a:bodyPr wrap="square" anchor="t">
            <a:spAutoFit/>
          </a:bodyPr>
          <a:lstStyle/>
          <a:p>
            <a:pPr algn="l">
              <a:lnSpc>
                <a:spcPct val="115000"/>
              </a:lnSpc>
            </a:pPr>
            <a:r>
              <a:rPr sz="1200" b="0" i="1">
                <a:solidFill>
                  <a:srgbClr val="6B7C87"/>
                </a:solidFill>
                <a:latin typeface="Calibri"/>
              </a:rPr>
              <a:t>If any leg of the trifecta is absent, residual risk is materially lower — filtering plus adversarial testing may be proportionate.</a:t>
            </a:r>
          </a:p>
        </p:txBody>
      </p:sp>
      <p:sp>
        <p:nvSpPr>
          <p:cNvPr id="12" name="TextBox 11"/>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RECOMMENDATION</a:t>
            </a:r>
          </a:p>
        </p:txBody>
      </p:sp>
      <p:sp>
        <p:nvSpPr>
          <p:cNvPr id="3" name="TextBox 2"/>
          <p:cNvSpPr txBox="1"/>
          <p:nvPr/>
        </p:nvSpPr>
        <p:spPr>
          <a:xfrm>
            <a:off x="640080" y="822960"/>
            <a:ext cx="10881360" cy="1280160"/>
          </a:xfrm>
          <a:prstGeom prst="rect">
            <a:avLst/>
          </a:prstGeom>
          <a:noFill/>
        </p:spPr>
        <p:txBody>
          <a:bodyPr wrap="square" anchor="t">
            <a:spAutoFit/>
          </a:bodyPr>
          <a:lstStyle/>
          <a:p>
            <a:pPr algn="l">
              <a:lnSpc>
                <a:spcPct val="105000"/>
              </a:lnSpc>
            </a:pPr>
            <a:r>
              <a:rPr sz="3000" b="1" i="0">
                <a:solidFill>
                  <a:srgbClr val="FFFFFF"/>
                </a:solidFill>
                <a:latin typeface="Calibri"/>
              </a:rPr>
              <a:t>Bound the consequences — don't chase a fool-proof fix</a:t>
            </a:r>
          </a:p>
        </p:txBody>
      </p:sp>
      <p:sp>
        <p:nvSpPr>
          <p:cNvPr id="4" name="TextBox 3"/>
          <p:cNvSpPr txBox="1"/>
          <p:nvPr/>
        </p:nvSpPr>
        <p:spPr>
          <a:xfrm>
            <a:off x="640080" y="1600200"/>
            <a:ext cx="10607040" cy="548640"/>
          </a:xfrm>
          <a:prstGeom prst="rect">
            <a:avLst/>
          </a:prstGeom>
          <a:noFill/>
        </p:spPr>
        <p:txBody>
          <a:bodyPr wrap="square" anchor="t">
            <a:spAutoFit/>
          </a:bodyPr>
          <a:lstStyle/>
          <a:p>
            <a:pPr algn="l">
              <a:lnSpc>
                <a:spcPct val="115000"/>
              </a:lnSpc>
            </a:pPr>
            <a:r>
              <a:rPr sz="1500" b="0" i="1">
                <a:solidFill>
                  <a:srgbClr val="B9C6CE"/>
                </a:solidFill>
                <a:latin typeface="Calibri"/>
              </a:rPr>
              <a:t>"Solving prompt injection" is not a 2026-achievable goal. "Bounding its consequences" is.</a:t>
            </a:r>
          </a:p>
        </p:txBody>
      </p:sp>
      <p:sp>
        <p:nvSpPr>
          <p:cNvPr id="5" name="Rounded Rectangle 4"/>
          <p:cNvSpPr/>
          <p:nvPr/>
        </p:nvSpPr>
        <p:spPr>
          <a:xfrm>
            <a:off x="640080" y="2606040"/>
            <a:ext cx="2514600" cy="3291840"/>
          </a:xfrm>
          <a:prstGeom prst="roundRect">
            <a:avLst>
              <a:gd name="adj" fmla="val 6000"/>
            </a:avLst>
          </a:prstGeom>
          <a:solidFill>
            <a:srgbClr val="172E4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64592" tIns="182880" rIns="128016"/>
          <a:lstStyle/>
          <a:p>
            <a:pPr algn="ctr"/>
            <a:r>
              <a:rPr sz="3000" b="1">
                <a:solidFill>
                  <a:srgbClr val="1BA39C"/>
                </a:solidFill>
                <a:latin typeface="Calibri"/>
              </a:rPr>
              <a:t>1</a:t>
            </a:r>
          </a:p>
          <a:p>
            <a:pPr>
              <a:spcBef>
                <a:spcPts val="600"/>
              </a:spcBef>
            </a:pPr>
            <a:r>
              <a:rPr sz="1500" b="1">
                <a:solidFill>
                  <a:srgbClr val="FFFFFF"/>
                </a:solidFill>
                <a:latin typeface="Calibri"/>
              </a:rPr>
              <a:t>Primary control</a:t>
            </a:r>
          </a:p>
          <a:p>
            <a:pPr>
              <a:lnSpc>
                <a:spcPct val="125000"/>
              </a:lnSpc>
              <a:spcBef>
                <a:spcPts val="800"/>
              </a:spcBef>
            </a:pPr>
            <a:r>
              <a:rPr sz="1150">
                <a:solidFill>
                  <a:srgbClr val="B9C6CE"/>
                </a:solidFill>
                <a:latin typeface="Calibri"/>
              </a:rPr>
              <a:t>Architectural isolation (dual-LLM / CaMeL-style capability enforcement) and least-privilege tool scoping as the mandatory baseline</a:t>
            </a:r>
          </a:p>
        </p:txBody>
      </p:sp>
      <p:sp>
        <p:nvSpPr>
          <p:cNvPr id="6" name="Rounded Rectangle 5"/>
          <p:cNvSpPr/>
          <p:nvPr/>
        </p:nvSpPr>
        <p:spPr>
          <a:xfrm>
            <a:off x="3337560" y="2606040"/>
            <a:ext cx="2514600" cy="3291840"/>
          </a:xfrm>
          <a:prstGeom prst="roundRect">
            <a:avLst>
              <a:gd name="adj" fmla="val 6000"/>
            </a:avLst>
          </a:prstGeom>
          <a:solidFill>
            <a:srgbClr val="172E4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64592" tIns="182880" rIns="128016"/>
          <a:lstStyle/>
          <a:p>
            <a:pPr algn="ctr"/>
            <a:r>
              <a:rPr sz="3000" b="1">
                <a:solidFill>
                  <a:srgbClr val="1BA39C"/>
                </a:solidFill>
                <a:latin typeface="Calibri"/>
              </a:rPr>
              <a:t>2</a:t>
            </a:r>
          </a:p>
          <a:p>
            <a:pPr>
              <a:spcBef>
                <a:spcPts val="600"/>
              </a:spcBef>
            </a:pPr>
            <a:r>
              <a:rPr sz="1500" b="1">
                <a:solidFill>
                  <a:srgbClr val="FFFFFF"/>
                </a:solidFill>
                <a:latin typeface="Calibri"/>
              </a:rPr>
              <a:t>Defense-in-depth</a:t>
            </a:r>
          </a:p>
          <a:p>
            <a:pPr>
              <a:lnSpc>
                <a:spcPct val="125000"/>
              </a:lnSpc>
              <a:spcBef>
                <a:spcPts val="800"/>
              </a:spcBef>
            </a:pPr>
            <a:r>
              <a:rPr sz="1150">
                <a:solidFill>
                  <a:srgbClr val="B9C6CE"/>
                </a:solidFill>
                <a:latin typeface="Calibri"/>
              </a:rPr>
              <a:t>Layer training-time defenses and independently-benchmarked filters as measured risk reduction — never as elimination</a:t>
            </a:r>
          </a:p>
        </p:txBody>
      </p:sp>
      <p:sp>
        <p:nvSpPr>
          <p:cNvPr id="7" name="Rounded Rectangle 6"/>
          <p:cNvSpPr/>
          <p:nvPr/>
        </p:nvSpPr>
        <p:spPr>
          <a:xfrm>
            <a:off x="6035040" y="2606040"/>
            <a:ext cx="2514600" cy="3291840"/>
          </a:xfrm>
          <a:prstGeom prst="roundRect">
            <a:avLst>
              <a:gd name="adj" fmla="val 6000"/>
            </a:avLst>
          </a:prstGeom>
          <a:solidFill>
            <a:srgbClr val="172E4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64592" tIns="182880" rIns="128016"/>
          <a:lstStyle/>
          <a:p>
            <a:pPr algn="ctr"/>
            <a:r>
              <a:rPr sz="3000" b="1">
                <a:solidFill>
                  <a:srgbClr val="1BA39C"/>
                </a:solidFill>
                <a:latin typeface="Calibri"/>
              </a:rPr>
              <a:t>3</a:t>
            </a:r>
          </a:p>
          <a:p>
            <a:pPr>
              <a:spcBef>
                <a:spcPts val="600"/>
              </a:spcBef>
            </a:pPr>
            <a:r>
              <a:rPr sz="1500" b="1">
                <a:solidFill>
                  <a:srgbClr val="FFFFFF"/>
                </a:solidFill>
                <a:latin typeface="Calibri"/>
              </a:rPr>
              <a:t>Backstop</a:t>
            </a:r>
          </a:p>
          <a:p>
            <a:pPr>
              <a:lnSpc>
                <a:spcPct val="125000"/>
              </a:lnSpc>
              <a:spcBef>
                <a:spcPts val="800"/>
              </a:spcBef>
            </a:pPr>
            <a:r>
              <a:rPr sz="1150">
                <a:solidFill>
                  <a:srgbClr val="B9C6CE"/>
                </a:solidFill>
                <a:latin typeface="Calibri"/>
              </a:rPr>
              <a:t>Mandatory human-in-the-loop approval for any action with real-world, hard-to-reverse consequence</a:t>
            </a:r>
          </a:p>
        </p:txBody>
      </p:sp>
      <p:sp>
        <p:nvSpPr>
          <p:cNvPr id="8" name="Rounded Rectangle 7"/>
          <p:cNvSpPr/>
          <p:nvPr/>
        </p:nvSpPr>
        <p:spPr>
          <a:xfrm>
            <a:off x="8732520" y="2606040"/>
            <a:ext cx="2514600" cy="3291840"/>
          </a:xfrm>
          <a:prstGeom prst="roundRect">
            <a:avLst>
              <a:gd name="adj" fmla="val 6000"/>
            </a:avLst>
          </a:prstGeom>
          <a:solidFill>
            <a:srgbClr val="172E4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64592" tIns="182880" rIns="128016"/>
          <a:lstStyle/>
          <a:p>
            <a:pPr algn="ctr"/>
            <a:r>
              <a:rPr sz="3000" b="1">
                <a:solidFill>
                  <a:srgbClr val="1BA39C"/>
                </a:solidFill>
                <a:latin typeface="Calibri"/>
              </a:rPr>
              <a:t>4</a:t>
            </a:r>
          </a:p>
          <a:p>
            <a:pPr>
              <a:spcBef>
                <a:spcPts val="600"/>
              </a:spcBef>
            </a:pPr>
            <a:r>
              <a:rPr sz="1500" b="1">
                <a:solidFill>
                  <a:srgbClr val="FFFFFF"/>
                </a:solidFill>
                <a:latin typeface="Calibri"/>
              </a:rPr>
              <a:t>Continuous measurement</a:t>
            </a:r>
          </a:p>
          <a:p>
            <a:pPr>
              <a:lnSpc>
                <a:spcPct val="125000"/>
              </a:lnSpc>
              <a:spcBef>
                <a:spcPts val="800"/>
              </a:spcBef>
            </a:pPr>
            <a:r>
              <a:rPr sz="1150">
                <a:solidFill>
                  <a:srgbClr val="B9C6CE"/>
                </a:solidFill>
                <a:latin typeface="Calibri"/>
              </a:rPr>
              <a:t>Standardized, probabilistic ASR testing (garak, PyRIT) against your specific deployed configuration — not a one-time gate</a:t>
            </a:r>
          </a:p>
        </p:txBody>
      </p:sp>
      <p:sp>
        <p:nvSpPr>
          <p:cNvPr id="9" name="TextBox 8"/>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B9C6CE"/>
                </a:solidFill>
                <a:latin typeface="Calibri"/>
              </a:rPr>
              <a:t>Created with AskAnything - askanything-app.com</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SOURCES</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FFFFFF"/>
                </a:solidFill>
                <a:latin typeface="Calibri"/>
              </a:rPr>
              <a:t>Key references</a:t>
            </a:r>
          </a:p>
        </p:txBody>
      </p:sp>
      <p:sp>
        <p:nvSpPr>
          <p:cNvPr id="4" name="TextBox 3"/>
          <p:cNvSpPr txBox="1"/>
          <p:nvPr/>
        </p:nvSpPr>
        <p:spPr>
          <a:xfrm>
            <a:off x="640080" y="1691640"/>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OWASP GenAI Security Project, "LLM01:2025 Prompt Injection" — genai.owasp.org, 2025</a:t>
            </a:r>
          </a:p>
        </p:txBody>
      </p:sp>
      <p:sp>
        <p:nvSpPr>
          <p:cNvPr id="5" name="TextBox 4"/>
          <p:cNvSpPr txBox="1"/>
          <p:nvPr/>
        </p:nvSpPr>
        <p:spPr>
          <a:xfrm>
            <a:off x="640080" y="2221992"/>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Schulhoff et al., "HackAPrompt" — EMNLP 2023, arXiv:2311.16119</a:t>
            </a:r>
          </a:p>
        </p:txBody>
      </p:sp>
      <p:sp>
        <p:nvSpPr>
          <p:cNvPr id="6" name="TextBox 5"/>
          <p:cNvSpPr txBox="1"/>
          <p:nvPr/>
        </p:nvSpPr>
        <p:spPr>
          <a:xfrm>
            <a:off x="640080" y="2752344"/>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Greshake et al., "Not what you've signed up for" — AISec 2023, arXiv:2302.12173</a:t>
            </a:r>
          </a:p>
        </p:txBody>
      </p:sp>
      <p:sp>
        <p:nvSpPr>
          <p:cNvPr id="7" name="TextBox 6"/>
          <p:cNvSpPr txBox="1"/>
          <p:nvPr/>
        </p:nvSpPr>
        <p:spPr>
          <a:xfrm>
            <a:off x="640080" y="3282696"/>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Zou, Wang, Carlini, Nasr, Kolter, Fredrikson, "Universal and Transferable Adversarial Attacks" — arXiv:2307.15043</a:t>
            </a:r>
          </a:p>
        </p:txBody>
      </p:sp>
      <p:sp>
        <p:nvSpPr>
          <p:cNvPr id="8" name="TextBox 7"/>
          <p:cNvSpPr txBox="1"/>
          <p:nvPr/>
        </p:nvSpPr>
        <p:spPr>
          <a:xfrm>
            <a:off x="640080" y="3813048"/>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Debenedetti et al., "AgentDojo" — NeurIPS 2024, arXiv:2406.13352</a:t>
            </a:r>
          </a:p>
        </p:txBody>
      </p:sp>
      <p:sp>
        <p:nvSpPr>
          <p:cNvPr id="9" name="TextBox 8"/>
          <p:cNvSpPr txBox="1"/>
          <p:nvPr/>
        </p:nvSpPr>
        <p:spPr>
          <a:xfrm>
            <a:off x="640080" y="4343400"/>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Debenedetti et al., "Defeating Prompt Injections by Design" (CaMeL) — arXiv:2503.18813</a:t>
            </a:r>
          </a:p>
        </p:txBody>
      </p:sp>
      <p:sp>
        <p:nvSpPr>
          <p:cNvPr id="10" name="TextBox 9"/>
          <p:cNvSpPr txBox="1"/>
          <p:nvPr/>
        </p:nvSpPr>
        <p:spPr>
          <a:xfrm>
            <a:off x="640080" y="4873752"/>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NVD, "CVE-2025-32711 Detail" (EchoLeak) — 2025</a:t>
            </a:r>
          </a:p>
        </p:txBody>
      </p:sp>
      <p:sp>
        <p:nvSpPr>
          <p:cNvPr id="11" name="TextBox 10"/>
          <p:cNvSpPr txBox="1"/>
          <p:nvPr/>
        </p:nvSpPr>
        <p:spPr>
          <a:xfrm>
            <a:off x="640080" y="5404104"/>
            <a:ext cx="10607040" cy="411480"/>
          </a:xfrm>
          <a:prstGeom prst="rect">
            <a:avLst/>
          </a:prstGeom>
          <a:noFill/>
        </p:spPr>
        <p:txBody>
          <a:bodyPr wrap="square" anchor="t">
            <a:spAutoFit/>
          </a:bodyPr>
          <a:lstStyle/>
          <a:p>
            <a:pPr algn="l">
              <a:lnSpc>
                <a:spcPct val="120000"/>
              </a:lnSpc>
            </a:pPr>
            <a:r>
              <a:rPr sz="1300" b="0" i="0">
                <a:solidFill>
                  <a:srgbClr val="B9C6CE"/>
                </a:solidFill>
                <a:latin typeface="Calibri"/>
              </a:rPr>
              <a:t>Willison, "The lethal trifecta for AI agents" — simonwillison.net, 2025</a:t>
            </a:r>
          </a:p>
        </p:txBody>
      </p:sp>
      <p:sp>
        <p:nvSpPr>
          <p:cNvPr id="12" name="TextBox 11"/>
          <p:cNvSpPr txBox="1"/>
          <p:nvPr/>
        </p:nvSpPr>
        <p:spPr>
          <a:xfrm>
            <a:off x="640080" y="6035040"/>
            <a:ext cx="10058400" cy="365760"/>
          </a:xfrm>
          <a:prstGeom prst="rect">
            <a:avLst/>
          </a:prstGeom>
          <a:noFill/>
        </p:spPr>
        <p:txBody>
          <a:bodyPr wrap="square" anchor="t">
            <a:spAutoFit/>
          </a:bodyPr>
          <a:lstStyle/>
          <a:p>
            <a:pPr algn="l">
              <a:lnSpc>
                <a:spcPct val="115000"/>
              </a:lnSpc>
            </a:pPr>
            <a:r>
              <a:rPr sz="1100" b="0" i="1">
                <a:solidFill>
                  <a:srgbClr val="B9C6CE"/>
                </a:solidFill>
                <a:latin typeface="Calibri"/>
              </a:rPr>
              <a:t>Full source list of 72 references available in the underlying report.</a:t>
            </a:r>
          </a:p>
        </p:txBody>
      </p:sp>
      <p:sp>
        <p:nvSpPr>
          <p:cNvPr id="13" name="TextBox 12"/>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B9C6CE"/>
                </a:solidFill>
                <a:latin typeface="Calibri"/>
              </a:rPr>
              <a:t>Created with AskAnything - askanything-app.com</a:t>
            </a:r>
          </a:p>
        </p:txBody>
      </p:sp>
      <p:sp>
        <p:nvSpPr>
          <p:cNvPr id="14" name="TextBox 13"/>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EVIDENCE BASE</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3000" b="1" i="0">
                <a:solidFill>
                  <a:srgbClr val="0F2233"/>
                </a:solidFill>
                <a:latin typeface="Calibri"/>
              </a:rPr>
              <a:t>The vulnerability is measured at scale, not anecdotal</a:t>
            </a:r>
          </a:p>
        </p:txBody>
      </p:sp>
      <p:sp>
        <p:nvSpPr>
          <p:cNvPr id="4" name="Rounded Rectangle 3"/>
          <p:cNvSpPr/>
          <p:nvPr/>
        </p:nvSpPr>
        <p:spPr>
          <a:xfrm>
            <a:off x="640080" y="1965960"/>
            <a:ext cx="2606040" cy="210312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200" b="1">
                <a:solidFill>
                  <a:srgbClr val="1BA39C"/>
                </a:solidFill>
                <a:latin typeface="Calibri"/>
              </a:rPr>
              <a:t>83.2% vs 7.7%</a:t>
            </a:r>
          </a:p>
          <a:p>
            <a:pPr algn="ctr">
              <a:spcBef>
                <a:spcPts val="400"/>
              </a:spcBef>
            </a:pPr>
            <a:r>
              <a:rPr sz="1200">
                <a:solidFill>
                  <a:srgbClr val="1E2933"/>
                </a:solidFill>
                <a:latin typeface="Calibri"/>
              </a:rPr>
              <a:t>Curated vs. raw adversarial prompt success rate — HackAPrompt, 600,000+ submissions</a:t>
            </a:r>
          </a:p>
        </p:txBody>
      </p:sp>
      <p:sp>
        <p:nvSpPr>
          <p:cNvPr id="5" name="Rounded Rectangle 4"/>
          <p:cNvSpPr/>
          <p:nvPr/>
        </p:nvSpPr>
        <p:spPr>
          <a:xfrm>
            <a:off x="3429000" y="1965960"/>
            <a:ext cx="2606040" cy="210312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200" b="1">
                <a:solidFill>
                  <a:srgbClr val="1BA39C"/>
                </a:solidFill>
                <a:latin typeface="Calibri"/>
              </a:rPr>
              <a:t>86%</a:t>
            </a:r>
          </a:p>
          <a:p>
            <a:pPr algn="ctr">
              <a:spcBef>
                <a:spcPts val="400"/>
              </a:spcBef>
            </a:pPr>
            <a:r>
              <a:rPr sz="1200">
                <a:solidFill>
                  <a:srgbClr val="1E2933"/>
                </a:solidFill>
                <a:latin typeface="Calibri"/>
              </a:rPr>
              <a:t>of 36 real commercial LLM-integrated apps found vulnerable to indirect injection</a:t>
            </a:r>
          </a:p>
        </p:txBody>
      </p:sp>
      <p:sp>
        <p:nvSpPr>
          <p:cNvPr id="6" name="Rounded Rectangle 5"/>
          <p:cNvSpPr/>
          <p:nvPr/>
        </p:nvSpPr>
        <p:spPr>
          <a:xfrm>
            <a:off x="6217920" y="1965960"/>
            <a:ext cx="2606040" cy="210312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200" b="1">
                <a:solidFill>
                  <a:srgbClr val="1BA39C"/>
                </a:solidFill>
                <a:latin typeface="Calibri"/>
              </a:rPr>
              <a:t>&gt;90%</a:t>
            </a:r>
          </a:p>
          <a:p>
            <a:pPr algn="ctr">
              <a:spcBef>
                <a:spcPts val="400"/>
              </a:spcBef>
            </a:pPr>
            <a:r>
              <a:rPr sz="1200">
                <a:solidFill>
                  <a:srgbClr val="1E2933"/>
                </a:solidFill>
                <a:latin typeface="Calibri"/>
              </a:rPr>
              <a:t>of custom GPTs leak system prompts or files, across 3 independent studies (216–14,904 GPTs)</a:t>
            </a:r>
          </a:p>
        </p:txBody>
      </p:sp>
      <p:sp>
        <p:nvSpPr>
          <p:cNvPr id="7" name="Rounded Rectangle 6"/>
          <p:cNvSpPr/>
          <p:nvPr/>
        </p:nvSpPr>
        <p:spPr>
          <a:xfrm>
            <a:off x="9006840" y="1965960"/>
            <a:ext cx="2606040" cy="210312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200" b="1">
                <a:solidFill>
                  <a:srgbClr val="1BA39C"/>
                </a:solidFill>
                <a:latin typeface="Calibri"/>
              </a:rPr>
              <a:t>600,000+</a:t>
            </a:r>
          </a:p>
          <a:p>
            <a:pPr algn="ctr">
              <a:spcBef>
                <a:spcPts val="400"/>
              </a:spcBef>
            </a:pPr>
            <a:r>
              <a:rPr sz="1200">
                <a:solidFill>
                  <a:srgbClr val="1E2933"/>
                </a:solidFill>
                <a:latin typeface="Calibri"/>
              </a:rPr>
              <a:t>adversarial prompts collected from 2,800+ participants — HackAPrompt, EMNLP 2023</a:t>
            </a:r>
          </a:p>
        </p:txBody>
      </p:sp>
      <p:sp>
        <p:nvSpPr>
          <p:cNvPr id="8" name="TextBox 7"/>
          <p:cNvSpPr txBox="1"/>
          <p:nvPr/>
        </p:nvSpPr>
        <p:spPr>
          <a:xfrm>
            <a:off x="640080" y="4434840"/>
            <a:ext cx="10515600" cy="1463040"/>
          </a:xfrm>
          <a:prstGeom prst="rect">
            <a:avLst/>
          </a:prstGeom>
          <a:noFill/>
        </p:spPr>
        <p:txBody>
          <a:bodyPr wrap="square" anchor="t">
            <a:spAutoFit/>
          </a:bodyPr>
          <a:lstStyle/>
          <a:p>
            <a:pPr algn="l">
              <a:lnSpc>
                <a:spcPct val="130000"/>
              </a:lnSpc>
            </a:pPr>
            <a:r>
              <a:rPr sz="1400" b="0" i="0">
                <a:solidFill>
                  <a:srgbClr val="1E2933"/>
                </a:solidFill>
                <a:latin typeface="Calibri"/>
              </a:rPr>
              <a:t>Three independent evidence streams converge: large-scale red-teaming competitions, systematic scans of production</a:t>
            </a:r>
          </a:p>
          <a:p>
            <a:pPr algn="l">
              <a:lnSpc>
                <a:spcPct val="130000"/>
              </a:lnSpc>
            </a:pPr>
            <a:r>
              <a:rPr sz="1400" b="0" i="0">
                <a:solidFill>
                  <a:srgbClr val="1E2933"/>
                </a:solidFill>
                <a:latin typeface="Calibri"/>
              </a:rPr>
              <a:t>applications, and purpose-built agentic benchmarks. All point the same direction — exploitability is the norm.</a:t>
            </a:r>
          </a:p>
        </p:txBody>
      </p:sp>
      <p:sp>
        <p:nvSpPr>
          <p:cNvPr id="9" name="TextBox 8"/>
          <p:cNvSpPr txBox="1"/>
          <p:nvPr/>
        </p:nvSpPr>
        <p:spPr>
          <a:xfrm>
            <a:off x="640080" y="60350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Schulhoff et al. 2023 (HackAPrompt); Liu et al. 2023; Yu et al. 2023; Ogundoyin et al. 2025</a:t>
            </a:r>
          </a:p>
        </p:txBody>
      </p:sp>
      <p:sp>
        <p:nvSpPr>
          <p:cNvPr id="10" name="TextBox 9"/>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TAXONOMY EXPANSION</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3000" b="1" i="0">
                <a:solidFill>
                  <a:srgbClr val="0F2233"/>
                </a:solidFill>
                <a:latin typeface="Calibri"/>
              </a:rPr>
              <a:t>OWASP tripled down: two illustrative scenarios became nine</a:t>
            </a:r>
          </a:p>
        </p:txBody>
      </p:sp>
      <p:sp>
        <p:nvSpPr>
          <p:cNvPr id="4" name="Rounded Rectangle 3"/>
          <p:cNvSpPr/>
          <p:nvPr/>
        </p:nvSpPr>
        <p:spPr>
          <a:xfrm>
            <a:off x="640080" y="1828800"/>
            <a:ext cx="5120640" cy="42062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09728" rIns="109728" tIns="54864" bIns="54864"/>
          <a:lstStyle/>
          <a:p>
            <a:pPr algn="ctr">
              <a:lnSpc>
                <a:spcPct val="110000"/>
              </a:lnSpc>
            </a:pPr>
            <a:r>
              <a:rPr sz="1400" b="1">
                <a:solidFill>
                  <a:srgbClr val="6B7C87"/>
                </a:solidFill>
                <a:latin typeface="Calibri"/>
              </a:rPr>
              <a:t>2023 EDITION</a:t>
            </a:r>
          </a:p>
          <a:p>
            <a:pPr algn="l">
              <a:spcBef>
                <a:spcPts val="1400"/>
              </a:spcBef>
            </a:pPr>
            <a:r>
              <a:rPr sz="1300" b="1">
                <a:solidFill>
                  <a:srgbClr val="1E2933"/>
                </a:solidFill>
                <a:latin typeface="Calibri"/>
              </a:rPr>
              <a:t>Two generic scenarios:</a:t>
            </a:r>
          </a:p>
          <a:p>
            <a:pPr algn="l">
              <a:spcBef>
                <a:spcPts val="800"/>
              </a:spcBef>
            </a:pPr>
            <a:r>
              <a:rPr sz="1300">
                <a:solidFill>
                  <a:srgbClr val="1E2933"/>
                </a:solidFill>
                <a:latin typeface="Calibri"/>
              </a:rPr>
              <a:t>1. Tricking the LLM into revealing sensitive information</a:t>
            </a:r>
          </a:p>
          <a:p>
            <a:pPr algn="l">
              <a:spcBef>
                <a:spcPts val="800"/>
              </a:spcBef>
            </a:pPr>
            <a:r>
              <a:rPr sz="1300">
                <a:solidFill>
                  <a:srgbClr val="1E2933"/>
                </a:solidFill>
                <a:latin typeface="Calibri"/>
              </a:rPr>
              <a:t>2. Bypassing content filters via crafted language patterns</a:t>
            </a:r>
          </a:p>
        </p:txBody>
      </p:sp>
      <p:sp>
        <p:nvSpPr>
          <p:cNvPr id="5" name="Rounded Rectangle 4"/>
          <p:cNvSpPr/>
          <p:nvPr/>
        </p:nvSpPr>
        <p:spPr>
          <a:xfrm>
            <a:off x="5943600" y="1828800"/>
            <a:ext cx="5623560" cy="42062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09728" rIns="109728" tIns="54864" bIns="54864"/>
          <a:lstStyle/>
          <a:p>
            <a:pPr algn="ctr">
              <a:lnSpc>
                <a:spcPct val="110000"/>
              </a:lnSpc>
            </a:pPr>
            <a:r>
              <a:rPr sz="1400" b="1">
                <a:solidFill>
                  <a:srgbClr val="1BA39C"/>
                </a:solidFill>
                <a:latin typeface="Calibri"/>
              </a:rPr>
              <a:t>2025 EDITION — NINE NAMED SCENARIOS</a:t>
            </a:r>
          </a:p>
          <a:p>
            <a:pPr algn="l">
              <a:spcBef>
                <a:spcPts val="1200"/>
              </a:spcBef>
            </a:pPr>
            <a:r>
              <a:rPr sz="1250">
                <a:solidFill>
                  <a:srgbClr val="FFFFFF"/>
                </a:solidFill>
                <a:latin typeface="Calibri"/>
              </a:rPr>
              <a:t>1. Direct Injection</a:t>
            </a:r>
          </a:p>
          <a:p>
            <a:pPr algn="l">
              <a:spcBef>
                <a:spcPts val="600"/>
              </a:spcBef>
            </a:pPr>
            <a:r>
              <a:rPr sz="1250">
                <a:solidFill>
                  <a:srgbClr val="FFFFFF"/>
                </a:solidFill>
                <a:latin typeface="Calibri"/>
              </a:rPr>
              <a:t>2. Indirect Injection</a:t>
            </a:r>
          </a:p>
          <a:p>
            <a:pPr algn="l">
              <a:spcBef>
                <a:spcPts val="600"/>
              </a:spcBef>
            </a:pPr>
            <a:r>
              <a:rPr sz="1250">
                <a:solidFill>
                  <a:srgbClr val="FFFFFF"/>
                </a:solidFill>
                <a:latin typeface="Calibri"/>
              </a:rPr>
              <a:t>3. Unintentional Injection</a:t>
            </a:r>
          </a:p>
          <a:p>
            <a:pPr algn="l">
              <a:spcBef>
                <a:spcPts val="600"/>
              </a:spcBef>
            </a:pPr>
            <a:r>
              <a:rPr sz="1250">
                <a:solidFill>
                  <a:srgbClr val="FFFFFF"/>
                </a:solidFill>
                <a:latin typeface="Calibri"/>
              </a:rPr>
              <a:t>4. Intentional Model Influence (RAG)</a:t>
            </a:r>
          </a:p>
          <a:p>
            <a:pPr algn="l">
              <a:spcBef>
                <a:spcPts val="600"/>
              </a:spcBef>
            </a:pPr>
            <a:r>
              <a:rPr sz="1250">
                <a:solidFill>
                  <a:srgbClr val="FFFFFF"/>
                </a:solidFill>
                <a:latin typeface="Calibri"/>
              </a:rPr>
              <a:t>5. Code Injection</a:t>
            </a:r>
          </a:p>
          <a:p>
            <a:pPr algn="l">
              <a:spcBef>
                <a:spcPts val="600"/>
              </a:spcBef>
            </a:pPr>
            <a:r>
              <a:rPr sz="1250">
                <a:solidFill>
                  <a:srgbClr val="FFFFFF"/>
                </a:solidFill>
                <a:latin typeface="Calibri"/>
              </a:rPr>
              <a:t>6. Payload Splitting</a:t>
            </a:r>
          </a:p>
          <a:p>
            <a:pPr algn="l">
              <a:spcBef>
                <a:spcPts val="600"/>
              </a:spcBef>
            </a:pPr>
            <a:r>
              <a:rPr sz="1250">
                <a:solidFill>
                  <a:srgbClr val="FFFFFF"/>
                </a:solidFill>
                <a:latin typeface="Calibri"/>
              </a:rPr>
              <a:t>7. Multimodal Injection</a:t>
            </a:r>
          </a:p>
          <a:p>
            <a:pPr algn="l">
              <a:spcBef>
                <a:spcPts val="600"/>
              </a:spcBef>
            </a:pPr>
            <a:r>
              <a:rPr sz="1250">
                <a:solidFill>
                  <a:srgbClr val="FFFFFF"/>
                </a:solidFill>
                <a:latin typeface="Calibri"/>
              </a:rPr>
              <a:t>8. Adversarial Suffix</a:t>
            </a:r>
          </a:p>
          <a:p>
            <a:pPr algn="l">
              <a:spcBef>
                <a:spcPts val="600"/>
              </a:spcBef>
            </a:pPr>
            <a:r>
              <a:rPr sz="1250">
                <a:solidFill>
                  <a:srgbClr val="FFFFFF"/>
                </a:solidFill>
                <a:latin typeface="Calibri"/>
              </a:rPr>
              <a:t>9. Multilingual/Obfuscated Attacks</a:t>
            </a:r>
          </a:p>
        </p:txBody>
      </p:sp>
      <p:sp>
        <p:nvSpPr>
          <p:cNvPr id="6" name="TextBox 5"/>
          <p:cNvSpPr txBox="1"/>
          <p:nvPr/>
        </p:nvSpPr>
        <p:spPr>
          <a:xfrm>
            <a:off x="640080" y="617220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OWASP, 2023 archived Top 10; OWASP GenAI Security Project, LLM01:2025</a:t>
            </a:r>
          </a:p>
        </p:txBody>
      </p:sp>
      <p:sp>
        <p:nvSpPr>
          <p:cNvPr id="7" name="TextBox 6"/>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TAXONOMY</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3000" b="1" i="0">
                <a:solidFill>
                  <a:srgbClr val="0F2233"/>
                </a:solidFill>
                <a:latin typeface="Calibri"/>
              </a:rPr>
              <a:t>Nine delivery channels, one exploit primitive</a:t>
            </a:r>
          </a:p>
        </p:txBody>
      </p:sp>
      <p:sp>
        <p:nvSpPr>
          <p:cNvPr id="4" name="Rounded Rectangle 3"/>
          <p:cNvSpPr/>
          <p:nvPr/>
        </p:nvSpPr>
        <p:spPr>
          <a:xfrm>
            <a:off x="777240" y="1874519"/>
            <a:ext cx="3429000" cy="105156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1. Direct</a:t>
            </a:r>
          </a:p>
          <a:p>
            <a:pPr algn="ctr">
              <a:lnSpc>
                <a:spcPct val="110000"/>
              </a:lnSpc>
            </a:pPr>
            <a:r>
              <a:rPr sz="1500" b="1">
                <a:solidFill>
                  <a:srgbClr val="FFFFFF"/>
                </a:solidFill>
                <a:latin typeface="Calibri"/>
              </a:rPr>
              <a:t>Injection</a:t>
            </a:r>
          </a:p>
        </p:txBody>
      </p:sp>
      <p:sp>
        <p:nvSpPr>
          <p:cNvPr id="5" name="Rounded Rectangle 4"/>
          <p:cNvSpPr/>
          <p:nvPr/>
        </p:nvSpPr>
        <p:spPr>
          <a:xfrm>
            <a:off x="4434840" y="1874519"/>
            <a:ext cx="342900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2. Indirect</a:t>
            </a:r>
          </a:p>
          <a:p>
            <a:pPr algn="ctr">
              <a:lnSpc>
                <a:spcPct val="110000"/>
              </a:lnSpc>
            </a:pPr>
            <a:r>
              <a:rPr sz="1500" b="1">
                <a:solidFill>
                  <a:srgbClr val="FFFFFF"/>
                </a:solidFill>
                <a:latin typeface="Calibri"/>
              </a:rPr>
              <a:t>Injection</a:t>
            </a:r>
          </a:p>
        </p:txBody>
      </p:sp>
      <p:sp>
        <p:nvSpPr>
          <p:cNvPr id="6" name="Rounded Rectangle 5"/>
          <p:cNvSpPr/>
          <p:nvPr/>
        </p:nvSpPr>
        <p:spPr>
          <a:xfrm>
            <a:off x="8092440" y="1874519"/>
            <a:ext cx="3429000" cy="105156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3. Unintentional</a:t>
            </a:r>
          </a:p>
          <a:p>
            <a:pPr algn="ctr">
              <a:lnSpc>
                <a:spcPct val="110000"/>
              </a:lnSpc>
            </a:pPr>
            <a:r>
              <a:rPr sz="1500" b="1">
                <a:solidFill>
                  <a:srgbClr val="FFFFFF"/>
                </a:solidFill>
                <a:latin typeface="Calibri"/>
              </a:rPr>
              <a:t>Injection</a:t>
            </a:r>
          </a:p>
        </p:txBody>
      </p:sp>
      <p:sp>
        <p:nvSpPr>
          <p:cNvPr id="7" name="Rounded Rectangle 6"/>
          <p:cNvSpPr/>
          <p:nvPr/>
        </p:nvSpPr>
        <p:spPr>
          <a:xfrm>
            <a:off x="777240" y="3154679"/>
            <a:ext cx="342900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4. Intentional Model</a:t>
            </a:r>
          </a:p>
          <a:p>
            <a:pPr algn="ctr">
              <a:lnSpc>
                <a:spcPct val="110000"/>
              </a:lnSpc>
            </a:pPr>
            <a:r>
              <a:rPr sz="1500" b="1">
                <a:solidFill>
                  <a:srgbClr val="FFFFFF"/>
                </a:solidFill>
                <a:latin typeface="Calibri"/>
              </a:rPr>
              <a:t>Influence (RAG)</a:t>
            </a:r>
          </a:p>
        </p:txBody>
      </p:sp>
      <p:sp>
        <p:nvSpPr>
          <p:cNvPr id="8" name="Rounded Rectangle 7"/>
          <p:cNvSpPr/>
          <p:nvPr/>
        </p:nvSpPr>
        <p:spPr>
          <a:xfrm>
            <a:off x="4434840" y="3154679"/>
            <a:ext cx="3429000" cy="105156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5. Code</a:t>
            </a:r>
          </a:p>
          <a:p>
            <a:pPr algn="ctr">
              <a:lnSpc>
                <a:spcPct val="110000"/>
              </a:lnSpc>
            </a:pPr>
            <a:r>
              <a:rPr sz="1500" b="1">
                <a:solidFill>
                  <a:srgbClr val="FFFFFF"/>
                </a:solidFill>
                <a:latin typeface="Calibri"/>
              </a:rPr>
              <a:t>Injection</a:t>
            </a:r>
          </a:p>
        </p:txBody>
      </p:sp>
      <p:sp>
        <p:nvSpPr>
          <p:cNvPr id="9" name="Rounded Rectangle 8"/>
          <p:cNvSpPr/>
          <p:nvPr/>
        </p:nvSpPr>
        <p:spPr>
          <a:xfrm>
            <a:off x="8092440" y="3154679"/>
            <a:ext cx="342900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6. Payload</a:t>
            </a:r>
          </a:p>
          <a:p>
            <a:pPr algn="ctr">
              <a:lnSpc>
                <a:spcPct val="110000"/>
              </a:lnSpc>
            </a:pPr>
            <a:r>
              <a:rPr sz="1500" b="1">
                <a:solidFill>
                  <a:srgbClr val="FFFFFF"/>
                </a:solidFill>
                <a:latin typeface="Calibri"/>
              </a:rPr>
              <a:t>Splitting</a:t>
            </a:r>
          </a:p>
        </p:txBody>
      </p:sp>
      <p:sp>
        <p:nvSpPr>
          <p:cNvPr id="10" name="Rounded Rectangle 9"/>
          <p:cNvSpPr/>
          <p:nvPr/>
        </p:nvSpPr>
        <p:spPr>
          <a:xfrm>
            <a:off x="777240" y="4434839"/>
            <a:ext cx="3429000" cy="105156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7. Multimodal</a:t>
            </a:r>
          </a:p>
          <a:p>
            <a:pPr algn="ctr">
              <a:lnSpc>
                <a:spcPct val="110000"/>
              </a:lnSpc>
            </a:pPr>
            <a:r>
              <a:rPr sz="1500" b="1">
                <a:solidFill>
                  <a:srgbClr val="FFFFFF"/>
                </a:solidFill>
                <a:latin typeface="Calibri"/>
              </a:rPr>
              <a:t>Injection</a:t>
            </a:r>
          </a:p>
        </p:txBody>
      </p:sp>
      <p:sp>
        <p:nvSpPr>
          <p:cNvPr id="11" name="Rounded Rectangle 10"/>
          <p:cNvSpPr/>
          <p:nvPr/>
        </p:nvSpPr>
        <p:spPr>
          <a:xfrm>
            <a:off x="4434840" y="4434839"/>
            <a:ext cx="3429000" cy="10515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8. Adversarial</a:t>
            </a:r>
          </a:p>
          <a:p>
            <a:pPr algn="ctr">
              <a:lnSpc>
                <a:spcPct val="110000"/>
              </a:lnSpc>
            </a:pPr>
            <a:r>
              <a:rPr sz="1500" b="1">
                <a:solidFill>
                  <a:srgbClr val="FFFFFF"/>
                </a:solidFill>
                <a:latin typeface="Calibri"/>
              </a:rPr>
              <a:t>Suffix</a:t>
            </a:r>
          </a:p>
        </p:txBody>
      </p:sp>
      <p:sp>
        <p:nvSpPr>
          <p:cNvPr id="12" name="Rounded Rectangle 11"/>
          <p:cNvSpPr/>
          <p:nvPr/>
        </p:nvSpPr>
        <p:spPr>
          <a:xfrm>
            <a:off x="8092440" y="4434839"/>
            <a:ext cx="3429000" cy="105156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500" b="1">
                <a:solidFill>
                  <a:srgbClr val="FFFFFF"/>
                </a:solidFill>
                <a:latin typeface="Calibri"/>
              </a:rPr>
              <a:t>9. Multilingual /</a:t>
            </a:r>
          </a:p>
          <a:p>
            <a:pPr algn="ctr">
              <a:lnSpc>
                <a:spcPct val="110000"/>
              </a:lnSpc>
            </a:pPr>
            <a:r>
              <a:rPr sz="1500" b="1">
                <a:solidFill>
                  <a:srgbClr val="FFFFFF"/>
                </a:solidFill>
                <a:latin typeface="Calibri"/>
              </a:rPr>
              <a:t>Obfuscated</a:t>
            </a:r>
          </a:p>
        </p:txBody>
      </p:sp>
      <p:sp>
        <p:nvSpPr>
          <p:cNvPr id="13" name="TextBox 12"/>
          <p:cNvSpPr txBox="1"/>
          <p:nvPr/>
        </p:nvSpPr>
        <p:spPr>
          <a:xfrm>
            <a:off x="777240" y="5623560"/>
            <a:ext cx="10515600" cy="640080"/>
          </a:xfrm>
          <a:prstGeom prst="rect">
            <a:avLst/>
          </a:prstGeom>
          <a:noFill/>
        </p:spPr>
        <p:txBody>
          <a:bodyPr wrap="square" anchor="t">
            <a:spAutoFit/>
          </a:bodyPr>
          <a:lstStyle/>
          <a:p>
            <a:pPr algn="l">
              <a:lnSpc>
                <a:spcPct val="125000"/>
              </a:lnSpc>
            </a:pPr>
            <a:r>
              <a:rPr sz="1300" b="0" i="0">
                <a:solidFill>
                  <a:srgbClr val="1E2933"/>
                </a:solidFill>
                <a:latin typeface="Calibri"/>
              </a:rPr>
              <a:t>What varies is the delivery channel (text, web content, code, image, audio) and the evasion technique (splitting, encoding, adversarial optimization) — not the underlying mechanism.</a:t>
            </a:r>
          </a:p>
        </p:txBody>
      </p:sp>
      <p:sp>
        <p:nvSpPr>
          <p:cNvPr id="14" name="TextBox 13"/>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SCENARIOS 1–2 · FOUNDATIONAL VECTORS</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0F2233"/>
                </a:solidFill>
                <a:latin typeface="Calibri"/>
              </a:rPr>
              <a:t>Indirect injection removed the need for attacker-victim contact</a:t>
            </a:r>
          </a:p>
        </p:txBody>
      </p:sp>
      <p:sp>
        <p:nvSpPr>
          <p:cNvPr id="4" name="TextBox 3"/>
          <p:cNvSpPr txBox="1"/>
          <p:nvPr/>
        </p:nvSpPr>
        <p:spPr>
          <a:xfrm>
            <a:off x="640080" y="1691640"/>
            <a:ext cx="3657600" cy="320040"/>
          </a:xfrm>
          <a:prstGeom prst="rect">
            <a:avLst/>
          </a:prstGeom>
          <a:noFill/>
        </p:spPr>
        <p:txBody>
          <a:bodyPr wrap="square" anchor="t">
            <a:spAutoFit/>
          </a:bodyPr>
          <a:lstStyle/>
          <a:p>
            <a:pPr algn="l">
              <a:lnSpc>
                <a:spcPct val="115000"/>
              </a:lnSpc>
            </a:pPr>
            <a:r>
              <a:rPr sz="1300" b="1" i="0">
                <a:solidFill>
                  <a:srgbClr val="0F2233"/>
                </a:solidFill>
                <a:latin typeface="Calibri"/>
              </a:rPr>
              <a:t>DIRECT INJECTION</a:t>
            </a:r>
          </a:p>
        </p:txBody>
      </p:sp>
      <p:sp>
        <p:nvSpPr>
          <p:cNvPr id="5" name="Rounded Rectangle 4"/>
          <p:cNvSpPr/>
          <p:nvPr/>
        </p:nvSpPr>
        <p:spPr>
          <a:xfrm>
            <a:off x="640080" y="2057400"/>
            <a:ext cx="2331720" cy="77724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Attacker</a:t>
            </a:r>
          </a:p>
        </p:txBody>
      </p:sp>
      <p:sp>
        <p:nvSpPr>
          <p:cNvPr id="6" name="Right Arrow 5"/>
          <p:cNvSpPr/>
          <p:nvPr/>
        </p:nvSpPr>
        <p:spPr>
          <a:xfrm>
            <a:off x="2971800" y="2345436"/>
            <a:ext cx="50292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3474720" y="2057400"/>
            <a:ext cx="2331720" cy="777240"/>
          </a:xfrm>
          <a:prstGeom prst="roundRect">
            <a:avLst>
              <a:gd name="adj" fmla="val 6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Chatbot</a:t>
            </a:r>
          </a:p>
        </p:txBody>
      </p:sp>
      <p:sp>
        <p:nvSpPr>
          <p:cNvPr id="8" name="Right Arrow 7"/>
          <p:cNvSpPr/>
          <p:nvPr/>
        </p:nvSpPr>
        <p:spPr>
          <a:xfrm>
            <a:off x="5806440" y="2345436"/>
            <a:ext cx="50292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309360" y="2057400"/>
            <a:ext cx="2331720" cy="77724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Hijacked action</a:t>
            </a:r>
          </a:p>
        </p:txBody>
      </p:sp>
      <p:sp>
        <p:nvSpPr>
          <p:cNvPr id="10" name="TextBox 9"/>
          <p:cNvSpPr txBox="1"/>
          <p:nvPr/>
        </p:nvSpPr>
        <p:spPr>
          <a:xfrm>
            <a:off x="640080" y="3246120"/>
            <a:ext cx="5486400" cy="320040"/>
          </a:xfrm>
          <a:prstGeom prst="rect">
            <a:avLst/>
          </a:prstGeom>
          <a:noFill/>
        </p:spPr>
        <p:txBody>
          <a:bodyPr wrap="square" anchor="t">
            <a:spAutoFit/>
          </a:bodyPr>
          <a:lstStyle/>
          <a:p>
            <a:pPr algn="l">
              <a:lnSpc>
                <a:spcPct val="115000"/>
              </a:lnSpc>
            </a:pPr>
            <a:r>
              <a:rPr sz="1300" b="1" i="0">
                <a:solidFill>
                  <a:srgbClr val="0F2233"/>
                </a:solidFill>
                <a:latin typeface="Calibri"/>
              </a:rPr>
              <a:t>INDIRECT INJECTION</a:t>
            </a:r>
          </a:p>
        </p:txBody>
      </p:sp>
      <p:sp>
        <p:nvSpPr>
          <p:cNvPr id="11" name="Rounded Rectangle 10"/>
          <p:cNvSpPr/>
          <p:nvPr/>
        </p:nvSpPr>
        <p:spPr>
          <a:xfrm>
            <a:off x="640080" y="3611880"/>
            <a:ext cx="2331720" cy="91440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Attacker plants</a:t>
            </a:r>
          </a:p>
          <a:p>
            <a:pPr algn="ctr">
              <a:lnSpc>
                <a:spcPct val="110000"/>
              </a:lnSpc>
            </a:pPr>
            <a:r>
              <a:rPr sz="1300" b="1">
                <a:solidFill>
                  <a:srgbClr val="FFFFFF"/>
                </a:solidFill>
                <a:latin typeface="Calibri"/>
              </a:rPr>
              <a:t>payload in webpage</a:t>
            </a:r>
          </a:p>
        </p:txBody>
      </p:sp>
      <p:sp>
        <p:nvSpPr>
          <p:cNvPr id="12" name="Right Arrow 11"/>
          <p:cNvSpPr/>
          <p:nvPr/>
        </p:nvSpPr>
        <p:spPr>
          <a:xfrm>
            <a:off x="2971800" y="396849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3291840" y="3611880"/>
            <a:ext cx="2331720" cy="91440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Victim's LLM ingests</a:t>
            </a:r>
          </a:p>
          <a:p>
            <a:pPr algn="ctr">
              <a:lnSpc>
                <a:spcPct val="110000"/>
              </a:lnSpc>
            </a:pPr>
            <a:r>
              <a:rPr sz="1300" b="1">
                <a:solidFill>
                  <a:srgbClr val="FFFFFF"/>
                </a:solidFill>
                <a:latin typeface="Calibri"/>
              </a:rPr>
              <a:t>it as trusted data</a:t>
            </a:r>
          </a:p>
        </p:txBody>
      </p:sp>
      <p:sp>
        <p:nvSpPr>
          <p:cNvPr id="14" name="Right Arrow 13"/>
          <p:cNvSpPr/>
          <p:nvPr/>
        </p:nvSpPr>
        <p:spPr>
          <a:xfrm>
            <a:off x="5623560" y="396849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5943600" y="3611880"/>
            <a:ext cx="2331720" cy="91440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Model follows</a:t>
            </a:r>
          </a:p>
          <a:p>
            <a:pPr algn="ctr">
              <a:lnSpc>
                <a:spcPct val="110000"/>
              </a:lnSpc>
            </a:pPr>
            <a:r>
              <a:rPr sz="1300" b="1">
                <a:solidFill>
                  <a:srgbClr val="FFFFFF"/>
                </a:solidFill>
                <a:latin typeface="Calibri"/>
              </a:rPr>
              <a:t>hidden instruction</a:t>
            </a:r>
          </a:p>
        </p:txBody>
      </p:sp>
      <p:sp>
        <p:nvSpPr>
          <p:cNvPr id="16" name="Right Arrow 15"/>
          <p:cNvSpPr/>
          <p:nvPr/>
        </p:nvSpPr>
        <p:spPr>
          <a:xfrm>
            <a:off x="8275320" y="396849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595360" y="3611880"/>
            <a:ext cx="2331720" cy="91440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Silent action /</a:t>
            </a:r>
          </a:p>
          <a:p>
            <a:pPr algn="ctr">
              <a:lnSpc>
                <a:spcPct val="110000"/>
              </a:lnSpc>
            </a:pPr>
            <a:r>
              <a:rPr sz="1300" b="1">
                <a:solidFill>
                  <a:srgbClr val="FFFFFF"/>
                </a:solidFill>
                <a:latin typeface="Calibri"/>
              </a:rPr>
              <a:t>exfiltration</a:t>
            </a:r>
          </a:p>
        </p:txBody>
      </p:sp>
      <p:sp>
        <p:nvSpPr>
          <p:cNvPr id="18" name="TextBox 17"/>
          <p:cNvSpPr txBox="1"/>
          <p:nvPr/>
        </p:nvSpPr>
        <p:spPr>
          <a:xfrm>
            <a:off x="640080" y="4846320"/>
            <a:ext cx="10607040" cy="1280160"/>
          </a:xfrm>
          <a:prstGeom prst="rect">
            <a:avLst/>
          </a:prstGeom>
          <a:noFill/>
        </p:spPr>
        <p:txBody>
          <a:bodyPr wrap="square" anchor="t">
            <a:spAutoFit/>
          </a:bodyPr>
          <a:lstStyle/>
          <a:p>
            <a:pPr algn="l">
              <a:lnSpc>
                <a:spcPct val="130000"/>
              </a:lnSpc>
            </a:pPr>
            <a:r>
              <a:rPr sz="1300" b="0" i="0">
                <a:solidFill>
                  <a:srgbClr val="1E2933"/>
                </a:solidFill>
                <a:latin typeface="Calibri"/>
              </a:rPr>
              <a:t>Direct injection requires only natural-language text against the assistant itself. Indirect injection plants the payload in content the LLM will later ingest as "data" — a webpage, email, or document — making the attack remotely deliverable with no attacker-victim interaction. Demonstrated against production Bing Chat and GitHub Copilot as early as Feb. 2023.</a:t>
            </a:r>
          </a:p>
        </p:txBody>
      </p:sp>
      <p:sp>
        <p:nvSpPr>
          <p:cNvPr id="19" name="TextBox 18"/>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Perez &amp; Ribeiro, 2022 (PromptInject); Greshake et al., 2023 (AISec)</a:t>
            </a:r>
          </a:p>
        </p:txBody>
      </p:sp>
      <p:sp>
        <p:nvSpPr>
          <p:cNvPr id="20" name="TextBox 19"/>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CASE ANCHOR · CVE-2025-32711</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0F2233"/>
                </a:solidFill>
                <a:latin typeface="Calibri"/>
              </a:rPr>
              <a:t>A single email produced zero-click data exfiltration</a:t>
            </a:r>
          </a:p>
        </p:txBody>
      </p:sp>
      <p:sp>
        <p:nvSpPr>
          <p:cNvPr id="4" name="Rounded Rectangle 3"/>
          <p:cNvSpPr/>
          <p:nvPr/>
        </p:nvSpPr>
        <p:spPr>
          <a:xfrm>
            <a:off x="640080" y="1828800"/>
            <a:ext cx="2377440" cy="96012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Crafted email</a:t>
            </a:r>
          </a:p>
          <a:p>
            <a:pPr algn="ctr">
              <a:lnSpc>
                <a:spcPct val="110000"/>
              </a:lnSpc>
            </a:pPr>
            <a:r>
              <a:rPr sz="1300" b="1">
                <a:solidFill>
                  <a:srgbClr val="FFFFFF"/>
                </a:solidFill>
                <a:latin typeface="Calibri"/>
              </a:rPr>
              <a:t>sent to inbox</a:t>
            </a:r>
          </a:p>
        </p:txBody>
      </p:sp>
      <p:sp>
        <p:nvSpPr>
          <p:cNvPr id="5" name="Right Arrow 4"/>
          <p:cNvSpPr/>
          <p:nvPr/>
        </p:nvSpPr>
        <p:spPr>
          <a:xfrm>
            <a:off x="301752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3337560" y="182880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M365 Copilot RAG</a:t>
            </a:r>
          </a:p>
          <a:p>
            <a:pPr algn="ctr">
              <a:lnSpc>
                <a:spcPct val="110000"/>
              </a:lnSpc>
            </a:pPr>
            <a:r>
              <a:rPr sz="1300" b="1">
                <a:solidFill>
                  <a:srgbClr val="FFFFFF"/>
                </a:solidFill>
                <a:latin typeface="Calibri"/>
              </a:rPr>
              <a:t>ingests it as context</a:t>
            </a:r>
          </a:p>
        </p:txBody>
      </p:sp>
      <p:sp>
        <p:nvSpPr>
          <p:cNvPr id="7" name="Right Arrow 6"/>
          <p:cNvSpPr/>
          <p:nvPr/>
        </p:nvSpPr>
        <p:spPr>
          <a:xfrm>
            <a:off x="571500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035040" y="1828800"/>
            <a:ext cx="2377440" cy="96012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"Scope violation":</a:t>
            </a:r>
          </a:p>
          <a:p>
            <a:pPr algn="ctr">
              <a:lnSpc>
                <a:spcPct val="110000"/>
              </a:lnSpc>
            </a:pPr>
            <a:r>
              <a:rPr sz="1300" b="1">
                <a:solidFill>
                  <a:srgbClr val="FFFFFF"/>
                </a:solidFill>
                <a:latin typeface="Calibri"/>
              </a:rPr>
              <a:t>trust boundary crossed</a:t>
            </a:r>
          </a:p>
        </p:txBody>
      </p:sp>
      <p:sp>
        <p:nvSpPr>
          <p:cNvPr id="9" name="Right Arrow 8"/>
          <p:cNvSpPr/>
          <p:nvPr/>
        </p:nvSpPr>
        <p:spPr>
          <a:xfrm>
            <a:off x="841248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8732520" y="1828800"/>
            <a:ext cx="2377440" cy="96012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Privileged data sent to</a:t>
            </a:r>
          </a:p>
          <a:p>
            <a:pPr algn="ctr">
              <a:lnSpc>
                <a:spcPct val="110000"/>
              </a:lnSpc>
            </a:pPr>
            <a:r>
              <a:rPr sz="1300" b="1">
                <a:solidFill>
                  <a:srgbClr val="FFFFFF"/>
                </a:solidFill>
                <a:latin typeface="Calibri"/>
              </a:rPr>
              <a:t>attacker server</a:t>
            </a:r>
          </a:p>
        </p:txBody>
      </p:sp>
      <p:sp>
        <p:nvSpPr>
          <p:cNvPr id="11" name="Rounded Rectangle 10"/>
          <p:cNvSpPr/>
          <p:nvPr/>
        </p:nvSpPr>
        <p:spPr>
          <a:xfrm>
            <a:off x="9006840" y="1828800"/>
            <a:ext cx="2194560" cy="96012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b="1">
                <a:solidFill>
                  <a:srgbClr val="D64550"/>
                </a:solidFill>
                <a:latin typeface="Calibri"/>
              </a:rPr>
              <a:t>CVSS 9.3</a:t>
            </a:r>
          </a:p>
          <a:p>
            <a:pPr algn="ctr">
              <a:spcBef>
                <a:spcPts val="400"/>
              </a:spcBef>
            </a:pPr>
            <a:r>
              <a:rPr sz="1200">
                <a:solidFill>
                  <a:srgbClr val="1E2933"/>
                </a:solidFill>
                <a:latin typeface="Calibri"/>
              </a:rPr>
              <a:t>Microsoft CNA rating — Critical</a:t>
            </a:r>
          </a:p>
        </p:txBody>
      </p:sp>
      <p:sp>
        <p:nvSpPr>
          <p:cNvPr id="12" name="TextBox 11"/>
          <p:cNvSpPr txBox="1"/>
          <p:nvPr/>
        </p:nvSpPr>
        <p:spPr>
          <a:xfrm>
            <a:off x="640080" y="3200400"/>
            <a:ext cx="10607040" cy="1554480"/>
          </a:xfrm>
          <a:prstGeom prst="rect">
            <a:avLst/>
          </a:prstGeom>
          <a:noFill/>
        </p:spPr>
        <p:txBody>
          <a:bodyPr wrap="square" anchor="t">
            <a:spAutoFit/>
          </a:bodyPr>
          <a:lstStyle/>
          <a:p>
            <a:pPr algn="l">
              <a:lnSpc>
                <a:spcPct val="130000"/>
              </a:lnSpc>
            </a:pPr>
            <a:r>
              <a:rPr sz="1300" b="0" i="0">
                <a:solidFill>
                  <a:srgbClr val="1E2933"/>
                </a:solidFill>
                <a:latin typeface="Calibri"/>
              </a:rPr>
              <a:t>Disclosed by Aim Security, June 2025. No user interaction was required: the email's body carried a payload phrased to evade Microsoft's Cross-Prompt-Injection-Attempt (XPIA) classifier. When Copilot later used the email as RAG context for an unrelated query, it retrieved and exfiltrated OneDrive, SharePoint, and Teams content that should never have crossed that trust boundary. Microsoft shipped a server-side fix in June 2025; NVD's independent analyst score is 7.5 High, disputing Microsoft's Scope Changed rating.</a:t>
            </a:r>
          </a:p>
        </p:txBody>
      </p:sp>
      <p:sp>
        <p:nvSpPr>
          <p:cNvPr id="13" name="TextBox 12"/>
          <p:cNvSpPr txBox="1"/>
          <p:nvPr/>
        </p:nvSpPr>
        <p:spPr>
          <a:xfrm>
            <a:off x="640080" y="62636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NVD, CVE-2025-32711; HackTheBox analysis, 2025</a:t>
            </a:r>
          </a:p>
        </p:txBody>
      </p:sp>
      <p:sp>
        <p:nvSpPr>
          <p:cNvPr id="14" name="TextBox 13"/>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CASE ANCHORS · CVE-2025-53773 &amp; CVE-2025-59145</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800" b="1" i="0">
                <a:solidFill>
                  <a:srgbClr val="0F2233"/>
                </a:solidFill>
                <a:latin typeface="Calibri"/>
              </a:rPr>
              <a:t>Model output that writes config becomes remote code execution</a:t>
            </a:r>
          </a:p>
        </p:txBody>
      </p:sp>
      <p:sp>
        <p:nvSpPr>
          <p:cNvPr id="4" name="Rounded Rectangle 3"/>
          <p:cNvSpPr/>
          <p:nvPr/>
        </p:nvSpPr>
        <p:spPr>
          <a:xfrm>
            <a:off x="640080" y="1828800"/>
            <a:ext cx="2377440" cy="960120"/>
          </a:xfrm>
          <a:prstGeom prst="roundRect">
            <a:avLst>
              <a:gd name="adj" fmla="val 6000"/>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Payload via comments,</a:t>
            </a:r>
          </a:p>
          <a:p>
            <a:pPr algn="ctr">
              <a:lnSpc>
                <a:spcPct val="110000"/>
              </a:lnSpc>
            </a:pPr>
            <a:r>
              <a:rPr sz="1300" b="1">
                <a:solidFill>
                  <a:srgbClr val="FFFFFF"/>
                </a:solidFill>
                <a:latin typeface="Calibri"/>
              </a:rPr>
              <a:t>issues, or MCP output</a:t>
            </a:r>
          </a:p>
        </p:txBody>
      </p:sp>
      <p:sp>
        <p:nvSpPr>
          <p:cNvPr id="5" name="Right Arrow 4"/>
          <p:cNvSpPr/>
          <p:nvPr/>
        </p:nvSpPr>
        <p:spPr>
          <a:xfrm>
            <a:off x="301752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3337560" y="182880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Copilot writes</a:t>
            </a:r>
          </a:p>
          <a:p>
            <a:pPr algn="ctr">
              <a:lnSpc>
                <a:spcPct val="110000"/>
              </a:lnSpc>
            </a:pPr>
            <a:r>
              <a:rPr sz="1300" b="1">
                <a:solidFill>
                  <a:srgbClr val="FFFFFF"/>
                </a:solidFill>
                <a:latin typeface="Calibri"/>
              </a:rPr>
              <a:t>autoApprove: true</a:t>
            </a:r>
          </a:p>
        </p:txBody>
      </p:sp>
      <p:sp>
        <p:nvSpPr>
          <p:cNvPr id="7" name="Right Arrow 6"/>
          <p:cNvSpPr/>
          <p:nvPr/>
        </p:nvSpPr>
        <p:spPr>
          <a:xfrm>
            <a:off x="571500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035040" y="1828800"/>
            <a:ext cx="2377440" cy="96012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Unattended shell</a:t>
            </a:r>
          </a:p>
          <a:p>
            <a:pPr algn="ctr">
              <a:lnSpc>
                <a:spcPct val="110000"/>
              </a:lnSpc>
            </a:pPr>
            <a:r>
              <a:rPr sz="1300" b="1">
                <a:solidFill>
                  <a:srgbClr val="FFFFFF"/>
                </a:solidFill>
                <a:latin typeface="Calibri"/>
              </a:rPr>
              <a:t>execution ("YOLO mode")</a:t>
            </a:r>
          </a:p>
        </p:txBody>
      </p:sp>
      <p:sp>
        <p:nvSpPr>
          <p:cNvPr id="9" name="Right Arrow 8"/>
          <p:cNvSpPr/>
          <p:nvPr/>
        </p:nvSpPr>
        <p:spPr>
          <a:xfrm>
            <a:off x="8412480" y="2208276"/>
            <a:ext cx="320040" cy="201168"/>
          </a:xfrm>
          <a:prstGeom prst="rightArrow">
            <a:avLst/>
          </a:prstGeom>
          <a:solidFill>
            <a:srgbClr val="6B7C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8732520" y="1828800"/>
            <a:ext cx="2377440" cy="96012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09728" rIns="109728" tIns="54864" bIns="54864"/>
          <a:lstStyle/>
          <a:p>
            <a:pPr algn="ctr">
              <a:lnSpc>
                <a:spcPct val="110000"/>
              </a:lnSpc>
            </a:pPr>
            <a:r>
              <a:rPr sz="1300" b="1">
                <a:solidFill>
                  <a:srgbClr val="FFFFFF"/>
                </a:solidFill>
                <a:latin typeface="Calibri"/>
              </a:rPr>
              <a:t>Full RCE on</a:t>
            </a:r>
          </a:p>
          <a:p>
            <a:pPr algn="ctr">
              <a:lnSpc>
                <a:spcPct val="110000"/>
              </a:lnSpc>
            </a:pPr>
            <a:r>
              <a:rPr sz="1300" b="1">
                <a:solidFill>
                  <a:srgbClr val="FFFFFF"/>
                </a:solidFill>
                <a:latin typeface="Calibri"/>
              </a:rPr>
              <a:t>developer machine</a:t>
            </a:r>
          </a:p>
        </p:txBody>
      </p:sp>
      <p:sp>
        <p:nvSpPr>
          <p:cNvPr id="11" name="TextBox 10"/>
          <p:cNvSpPr txBox="1"/>
          <p:nvPr/>
        </p:nvSpPr>
        <p:spPr>
          <a:xfrm>
            <a:off x="640080" y="3200400"/>
            <a:ext cx="10607040" cy="822960"/>
          </a:xfrm>
          <a:prstGeom prst="rect">
            <a:avLst/>
          </a:prstGeom>
          <a:noFill/>
        </p:spPr>
        <p:txBody>
          <a:bodyPr wrap="square" anchor="t">
            <a:spAutoFit/>
          </a:bodyPr>
          <a:lstStyle/>
          <a:p>
            <a:pPr algn="l">
              <a:lnSpc>
                <a:spcPct val="115000"/>
              </a:lnSpc>
            </a:pPr>
            <a:r>
              <a:rPr sz="1200" b="0" i="1">
                <a:solidFill>
                  <a:srgbClr val="6B7C87"/>
                </a:solidFill>
                <a:latin typeface="Calibri"/>
              </a:rPr>
              <a:t>CVE-2025-53773, disclosed by Johann Rehberger, June 2025 — patched Microsoft Patch Tuesday, August 2025.</a:t>
            </a:r>
          </a:p>
        </p:txBody>
      </p:sp>
      <p:sp>
        <p:nvSpPr>
          <p:cNvPr id="12" name="Rounded Rectangle 11"/>
          <p:cNvSpPr/>
          <p:nvPr/>
        </p:nvSpPr>
        <p:spPr>
          <a:xfrm>
            <a:off x="640080" y="4114800"/>
            <a:ext cx="10607040" cy="169164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228600" tIns="164592"/>
          <a:lstStyle/>
          <a:p>
            <a:pPr algn="ctr"/>
            <a:r>
              <a:rPr sz="1500" b="1">
                <a:solidFill>
                  <a:srgbClr val="1BA39C"/>
                </a:solidFill>
                <a:latin typeface="Calibri"/>
              </a:rPr>
              <a:t>CamoLeak — CVE-2025-59145 · CVSS 9.6</a:t>
            </a:r>
          </a:p>
          <a:p>
            <a:pPr>
              <a:lnSpc>
                <a:spcPct val="130000"/>
              </a:lnSpc>
              <a:spcBef>
                <a:spcPts val="800"/>
              </a:spcBef>
            </a:pPr>
            <a:r>
              <a:rPr sz="1300">
                <a:solidFill>
                  <a:srgbClr val="FFFFFF"/>
                </a:solidFill>
                <a:latin typeface="Calibri"/>
              </a:rPr>
              <a:t>A prompt injected via invisible/collapsed Markdown in a PR or issue caused Copilot Chat to exfiltrate private repo secrets and source code through GitHub's own trusted "Camo" image-proxy infrastructure — bypassing CSP because the channel abused was the platform's own trusted domain.</a:t>
            </a:r>
          </a:p>
        </p:txBody>
      </p:sp>
      <p:sp>
        <p:nvSpPr>
          <p:cNvPr id="13" name="TextBox 12"/>
          <p:cNvSpPr txBox="1"/>
          <p:nvPr/>
        </p:nvSpPr>
        <p:spPr>
          <a:xfrm>
            <a:off x="640080" y="6035040"/>
            <a:ext cx="10515600" cy="274320"/>
          </a:xfrm>
          <a:prstGeom prst="rect">
            <a:avLst/>
          </a:prstGeom>
          <a:noFill/>
        </p:spPr>
        <p:txBody>
          <a:bodyPr wrap="square" anchor="t">
            <a:spAutoFit/>
          </a:bodyPr>
          <a:lstStyle/>
          <a:p>
            <a:pPr algn="l">
              <a:lnSpc>
                <a:spcPct val="115000"/>
              </a:lnSpc>
            </a:pPr>
            <a:r>
              <a:rPr sz="1100" b="0" i="1">
                <a:solidFill>
                  <a:srgbClr val="6B7C87"/>
                </a:solidFill>
                <a:latin typeface="Calibri"/>
              </a:rPr>
              <a:t>Source: Rehberger, 2025; Legit Security, 2025 (CamoLeak)</a:t>
            </a:r>
          </a:p>
        </p:txBody>
      </p:sp>
      <p:sp>
        <p:nvSpPr>
          <p:cNvPr id="14" name="TextBox 13"/>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7315200" cy="320040"/>
          </a:xfrm>
          <a:prstGeom prst="rect">
            <a:avLst/>
          </a:prstGeom>
          <a:noFill/>
        </p:spPr>
        <p:txBody>
          <a:bodyPr wrap="square" anchor="t">
            <a:spAutoFit/>
          </a:bodyPr>
          <a:lstStyle/>
          <a:p>
            <a:pPr algn="l">
              <a:lnSpc>
                <a:spcPct val="115000"/>
              </a:lnSpc>
            </a:pPr>
            <a:r>
              <a:rPr sz="1300" b="1" i="0" spc="150">
                <a:solidFill>
                  <a:srgbClr val="1BA39C"/>
                </a:solidFill>
                <a:latin typeface="Calibri"/>
              </a:rPr>
              <a:t>SCENARIO 7 · MULTIMODAL</a:t>
            </a:r>
          </a:p>
        </p:txBody>
      </p:sp>
      <p:sp>
        <p:nvSpPr>
          <p:cNvPr id="3" name="TextBox 2"/>
          <p:cNvSpPr txBox="1"/>
          <p:nvPr/>
        </p:nvSpPr>
        <p:spPr>
          <a:xfrm>
            <a:off x="640080" y="777240"/>
            <a:ext cx="10881360" cy="1280160"/>
          </a:xfrm>
          <a:prstGeom prst="rect">
            <a:avLst/>
          </a:prstGeom>
          <a:noFill/>
        </p:spPr>
        <p:txBody>
          <a:bodyPr wrap="square" anchor="t">
            <a:spAutoFit/>
          </a:bodyPr>
          <a:lstStyle/>
          <a:p>
            <a:pPr algn="l">
              <a:lnSpc>
                <a:spcPct val="105000"/>
              </a:lnSpc>
            </a:pPr>
            <a:r>
              <a:rPr sz="2700" b="1" i="0">
                <a:solidFill>
                  <a:srgbClr val="0F2233"/>
                </a:solidFill>
                <a:latin typeface="Calibri"/>
              </a:rPr>
              <a:t>Images and audio enter the same instruction-following pathway as text</a:t>
            </a:r>
          </a:p>
        </p:txBody>
      </p:sp>
      <p:sp>
        <p:nvSpPr>
          <p:cNvPr id="4" name="Rounded Rectangle 3"/>
          <p:cNvSpPr/>
          <p:nvPr/>
        </p:nvSpPr>
        <p:spPr>
          <a:xfrm>
            <a:off x="640080" y="1691640"/>
            <a:ext cx="3429000" cy="1234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00" b="1">
                <a:solidFill>
                  <a:srgbClr val="0F2233"/>
                </a:solidFill>
                <a:latin typeface="Calibri"/>
              </a:rPr>
              <a:t>Embedded text</a:t>
            </a:r>
          </a:p>
          <a:p>
            <a:pPr algn="l">
              <a:lnSpc>
                <a:spcPct val="115000"/>
              </a:lnSpc>
              <a:spcBef>
                <a:spcPts val="600"/>
              </a:spcBef>
            </a:pPr>
            <a:r>
              <a:rPr sz="1150">
                <a:solidFill>
                  <a:srgbClr val="1E2933"/>
                </a:solidFill>
                <a:latin typeface="Calibri"/>
              </a:rPr>
              <a:t>OCR'd literal text
treated as instruction</a:t>
            </a:r>
          </a:p>
        </p:txBody>
      </p:sp>
      <p:sp>
        <p:nvSpPr>
          <p:cNvPr id="5" name="Rounded Rectangle 4"/>
          <p:cNvSpPr/>
          <p:nvPr/>
        </p:nvSpPr>
        <p:spPr>
          <a:xfrm>
            <a:off x="4206240" y="1691640"/>
            <a:ext cx="3429000" cy="1234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00" b="1">
                <a:solidFill>
                  <a:srgbClr val="0F2233"/>
                </a:solidFill>
                <a:latin typeface="Calibri"/>
              </a:rPr>
              <a:t>Adversarial perturbation</a:t>
            </a:r>
          </a:p>
          <a:p>
            <a:pPr algn="l">
              <a:lnSpc>
                <a:spcPct val="115000"/>
              </a:lnSpc>
              <a:spcBef>
                <a:spcPts val="600"/>
              </a:spcBef>
            </a:pPr>
            <a:r>
              <a:rPr sz="1150">
                <a:solidFill>
                  <a:srgbClr val="1E2933"/>
                </a:solidFill>
                <a:latin typeface="Calibri"/>
              </a:rPr>
              <a:t>Imperceptible gradient-optimized
pixels steer output</a:t>
            </a:r>
          </a:p>
        </p:txBody>
      </p:sp>
      <p:sp>
        <p:nvSpPr>
          <p:cNvPr id="6" name="Rounded Rectangle 5"/>
          <p:cNvSpPr/>
          <p:nvPr/>
        </p:nvSpPr>
        <p:spPr>
          <a:xfrm>
            <a:off x="7772400" y="1691640"/>
            <a:ext cx="3429000" cy="1234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64592" rIns="164592" tIns="146304" bIns="109728"/>
          <a:lstStyle/>
          <a:p>
            <a:pPr algn="l"/>
            <a:r>
              <a:rPr sz="1300" b="1">
                <a:solidFill>
                  <a:srgbClr val="0F2233"/>
                </a:solidFill>
                <a:latin typeface="Calibri"/>
              </a:rPr>
              <a:t>Steganographic embedding</a:t>
            </a:r>
          </a:p>
          <a:p>
            <a:pPr algn="l">
              <a:lnSpc>
                <a:spcPct val="115000"/>
              </a:lnSpc>
              <a:spcBef>
                <a:spcPts val="600"/>
              </a:spcBef>
            </a:pPr>
            <a:r>
              <a:rPr sz="1150">
                <a:solidFill>
                  <a:srgbClr val="1E2933"/>
                </a:solidFill>
                <a:latin typeface="Calibri"/>
              </a:rPr>
              <a:t>Payload hidden in LSB/frequency
domain, invisible to the eye</a:t>
            </a:r>
          </a:p>
        </p:txBody>
      </p:sp>
      <p:pic>
        <p:nvPicPr>
          <p:cNvPr id="7" name="Picture 6" descr="figure_00.png"/>
          <p:cNvPicPr>
            <a:picLocks noChangeAspect="1"/>
          </p:cNvPicPr>
          <p:nvPr/>
        </p:nvPicPr>
        <p:blipFill>
          <a:blip r:embed="rId2"/>
          <a:stretch>
            <a:fillRect/>
          </a:stretch>
        </p:blipFill>
        <p:spPr>
          <a:xfrm>
            <a:off x="1203850" y="3154680"/>
            <a:ext cx="3078699" cy="2377440"/>
          </a:xfrm>
          <a:prstGeom prst="rect">
            <a:avLst/>
          </a:prstGeom>
        </p:spPr>
      </p:pic>
      <p:sp>
        <p:nvSpPr>
          <p:cNvPr id="8" name="TextBox 7"/>
          <p:cNvSpPr txBox="1"/>
          <p:nvPr/>
        </p:nvSpPr>
        <p:spPr>
          <a:xfrm>
            <a:off x="1203850" y="5559552"/>
            <a:ext cx="3078699" cy="274320"/>
          </a:xfrm>
          <a:prstGeom prst="rect">
            <a:avLst/>
          </a:prstGeom>
          <a:noFill/>
        </p:spPr>
        <p:txBody>
          <a:bodyPr wrap="square" anchor="t">
            <a:spAutoFit/>
          </a:bodyPr>
          <a:lstStyle/>
          <a:p>
            <a:pPr algn="l">
              <a:lnSpc>
                <a:spcPct val="115000"/>
              </a:lnSpc>
            </a:pPr>
            <a:r>
              <a:rPr sz="900" b="0" i="1">
                <a:solidFill>
                  <a:srgbClr val="6B7C87"/>
                </a:solidFill>
                <a:latin typeface="Calibri"/>
              </a:rPr>
              <a:t>Live prompt injection vs. Claude 3 Sonnet — Wikimedia Commons</a:t>
            </a:r>
          </a:p>
        </p:txBody>
      </p:sp>
      <p:pic>
        <p:nvPicPr>
          <p:cNvPr id="9" name="Picture 8" descr="figure_01.png"/>
          <p:cNvPicPr>
            <a:picLocks noChangeAspect="1"/>
          </p:cNvPicPr>
          <p:nvPr/>
        </p:nvPicPr>
        <p:blipFill>
          <a:blip r:embed="rId3"/>
          <a:stretch>
            <a:fillRect/>
          </a:stretch>
        </p:blipFill>
        <p:spPr>
          <a:xfrm>
            <a:off x="6054564" y="3154680"/>
            <a:ext cx="2246951" cy="2377440"/>
          </a:xfrm>
          <a:prstGeom prst="rect">
            <a:avLst/>
          </a:prstGeom>
        </p:spPr>
      </p:pic>
      <p:sp>
        <p:nvSpPr>
          <p:cNvPr id="10" name="TextBox 9"/>
          <p:cNvSpPr txBox="1"/>
          <p:nvPr/>
        </p:nvSpPr>
        <p:spPr>
          <a:xfrm>
            <a:off x="6054564" y="5559552"/>
            <a:ext cx="2246951" cy="274320"/>
          </a:xfrm>
          <a:prstGeom prst="rect">
            <a:avLst/>
          </a:prstGeom>
          <a:noFill/>
        </p:spPr>
        <p:txBody>
          <a:bodyPr wrap="square" anchor="t">
            <a:spAutoFit/>
          </a:bodyPr>
          <a:lstStyle/>
          <a:p>
            <a:pPr algn="l">
              <a:lnSpc>
                <a:spcPct val="115000"/>
              </a:lnSpc>
            </a:pPr>
            <a:r>
              <a:rPr sz="900" b="0" i="1">
                <a:solidFill>
                  <a:srgbClr val="6B7C87"/>
                </a:solidFill>
                <a:latin typeface="Calibri"/>
              </a:rPr>
              <a:t>GPT-4V image content overriding user instructions — Wikimedia Commons</a:t>
            </a:r>
          </a:p>
        </p:txBody>
      </p:sp>
      <p:sp>
        <p:nvSpPr>
          <p:cNvPr id="11" name="Rounded Rectangle 10"/>
          <p:cNvSpPr/>
          <p:nvPr/>
        </p:nvSpPr>
        <p:spPr>
          <a:xfrm>
            <a:off x="9601200" y="3154680"/>
            <a:ext cx="1965960" cy="2377440"/>
          </a:xfrm>
          <a:prstGeom prst="roundRect">
            <a:avLst>
              <a:gd name="adj" fmla="val 6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b="1">
                <a:solidFill>
                  <a:srgbClr val="1BA39C"/>
                </a:solidFill>
                <a:latin typeface="Calibri"/>
              </a:rPr>
              <a:t>82.5%</a:t>
            </a:r>
          </a:p>
          <a:p>
            <a:pPr algn="ctr">
              <a:spcBef>
                <a:spcPts val="400"/>
              </a:spcBef>
            </a:pPr>
            <a:r>
              <a:rPr sz="1100">
                <a:solidFill>
                  <a:srgbClr val="1E2933"/>
                </a:solidFill>
                <a:latin typeface="Calibri"/>
              </a:rPr>
              <a:t>FigStep typographic ASR across six open VLMs</a:t>
            </a:r>
          </a:p>
        </p:txBody>
      </p:sp>
      <p:sp>
        <p:nvSpPr>
          <p:cNvPr id="12" name="TextBox 11"/>
          <p:cNvSpPr txBox="1"/>
          <p:nvPr/>
        </p:nvSpPr>
        <p:spPr>
          <a:xfrm>
            <a:off x="457200" y="6519672"/>
            <a:ext cx="5486400" cy="274320"/>
          </a:xfrm>
          <a:prstGeom prst="rect">
            <a:avLst/>
          </a:prstGeom>
          <a:noFill/>
        </p:spPr>
        <p:txBody>
          <a:bodyPr wrap="square" anchor="t">
            <a:spAutoFit/>
          </a:bodyPr>
          <a:lstStyle/>
          <a:p>
            <a:pPr algn="l">
              <a:lnSpc>
                <a:spcPct val="115000"/>
              </a:lnSpc>
            </a:pPr>
            <a:r>
              <a:rPr sz="1000" b="0" i="0">
                <a:solidFill>
                  <a:srgbClr val="6B7C87"/>
                </a:solidFill>
                <a:latin typeface="Calibri"/>
              </a:rPr>
              <a:t>Created with AskAnything - askanything-app.com</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