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Title slide. Frame the deck as a defender-focused triage of a contested, fast-moving disclosure: ShieldBreak claims to bypass Microsoft's July 2026 fix for the RoguePlanet Defender vulnerability. Emphasize up front that Microsoft has not confirmed the bypass and no CISA KEV entry exists as of August 16, 2026.</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Bottom line for triage: treat ShieldBreak as a credible, reproduced, unpatched local-EoP primitive with no confirmed active campaign — a patch-when-available-and-harden posture, not an incident posture, unless your own telemetry says otherwise.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 Microsoft-published detection rule exists yet. Beaumont published three MDE hunting queries specifically for ShieldBreak with no reported false positives. Critically, rules built for RoguePlanet's virtual-disk/reparse-point mechanism will likely not fire on ShieldBreak, which routes through Windows Error Reporting and the Cloud Files driver instead.</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 mitigation here is a compensating control, not a fix, and several should be piloted before fleet-wide rollout. Application control is the standout: it stops the PoC's payload from executing at all, independent of whether the underlying race or hydration bug is ever triggered.</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Understanding the disclosure context is not gossip — it materially affects how defenders should weight urgency. The researcher (Nightmare Eclipse / Chaotic Eclipse, GitHub MSNightmare) has released this cadence of Windows/Defender zero-days since roughly March-April 2026, and both RoguePlanet and ShieldBreak landed on or right after a Patch Tuesday.</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These are the open questions defenders should track, not treat as settled. The most consequential is the first: if ShieldBreak is a distinct vulnerability rather than a true bypass, it likely warrants its own CVE and detection content built for RoguePlanet will not reliably apply.</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phased blueprint: immediate hygiene and detection in the first week, structural hardening over the next month, and durable ongoing monitoring given this is an unresolved, fast-moving situation. Reiterate: do not disable Defender protection as a workaround.</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Full source list of 28 references is in the underlying report; this slide surfaces the eight most load-bearing citations. Defenders should verify current status directly against the live MSRC advisory and CISA KEV catalog rather than relying on any secondary aggregator.</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Set the frame: this is a credible, independently reproduced local privilege-escalation PoC with no vendor fix, not a confirmed active-exploitation emergency. The three numbers anchor the whole deck: the researcher's claimed reliability, the absence of KEV listing, and the fact that the two people who actually tested it disagree with the bypass framing.</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through the confirmed-vs-claimed table. The key point: everything about RoguePlanet's existence and ShieldBreak's technical function is solid, but whether ShieldBreak is truly the 'same bug, bypassed' is disputed by the two researchers who actually reproduced it, and in-the-wild exploitation remains unconfirmed.</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engine version, not the OS build, is what closed RoguePlanet on July 8-9 — and ShieldBreak arrived exactly one Patch Tuesday later, on August 11-12, claiming to defeat that same engine fix. Microsoft has only committed to investigating as of August 13-14.</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RoguePlanet (CVE-2026-50656) is a CWE-59 link-following / TOCTOU race condition: mpengine.dll checks a file path is safe, then a low-privileged attacker swaps the target before the SYSTEM-level operation executes. This is architecturally dangerous precisely because Defender must be able to touch any file on disk without prompting the user.</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most detailed public technical account, from Will Dormann's reproduction. Kevin Beaumont's higher-level summary: a user-mode callback hook that changes file contents during a Defender cloud-hydration scan via cfapi. ThreatLocker's independent write-up broadly aligns and names the payload DLL Warden.dll.</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single most important open technical question for defenders. Beaumont: RoguePlanet used virtual disks; ShieldBreak uses a cfapi callback hook, a different API surface entirely. Dormann goes further, saying he cannot see the similarity, and notes ShieldBreak requires active Defender cloud-hydration scanning, which RoguePlanet did not.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Regardless of which root-cause account is correct, every source agrees on these prerequisites. This is what keeps ShieldBreak from being a remote-access emergency: it needs an existing foothold and an actively scanning Defender instance.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Engine version, not OS build, is the control that matters for CVE-2026-50656 — verify with Get-MpComputerStatus (AMEngineVersion), since the engine updates out-of-band from Windows Update. Note Windows 10 exposure is only a researcher claim, not independently reproduced.</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hyperlink" Target="https://askanything-app.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914400" y="1965960"/>
            <a:ext cx="10332720" cy="2103120"/>
          </a:xfrm>
          <a:prstGeom prst="rect">
            <a:avLst/>
          </a:prstGeom>
          <a:noFill/>
        </p:spPr>
        <p:txBody>
          <a:bodyPr wrap="square">
            <a:normAutofit/>
          </a:bodyPr>
          <a:lstStyle/>
          <a:p>
            <a:pPr algn="l"/>
            <a:r>
              <a:rPr sz="3800" b="1">
                <a:solidFill>
                  <a:srgbClr val="FFFFFF"/>
                </a:solidFill>
                <a:latin typeface="Calibri"/>
              </a:rPr>
              <a:t>ShieldBreak: A Defender's Guide to the Claimed Microsoft Defender SYSTEM-Privilege Patch Bypass</a:t>
            </a:r>
          </a:p>
        </p:txBody>
      </p:sp>
      <p:sp>
        <p:nvSpPr>
          <p:cNvPr id="3" name="TextBox 2"/>
          <p:cNvSpPr txBox="1"/>
          <p:nvPr/>
        </p:nvSpPr>
        <p:spPr>
          <a:xfrm>
            <a:off x="914400" y="3794760"/>
            <a:ext cx="9692640" cy="914400"/>
          </a:xfrm>
          <a:prstGeom prst="rect">
            <a:avLst/>
          </a:prstGeom>
          <a:noFill/>
        </p:spPr>
        <p:txBody>
          <a:bodyPr wrap="square">
            <a:normAutofit/>
          </a:bodyPr>
          <a:lstStyle/>
          <a:p>
            <a:r>
              <a:rPr sz="1700">
                <a:solidFill>
                  <a:srgbClr val="9FB4C0"/>
                </a:solidFill>
                <a:latin typeface="Calibri"/>
              </a:rPr>
              <a:t>CVE-2026-50656 / RoguePlanet — a contested, unpatched local-privilege-escalation disclosure. Status as of August 16, 2026.</a:t>
            </a:r>
          </a:p>
        </p:txBody>
      </p:sp>
      <p:cxnSp>
        <p:nvCxnSpPr>
          <p:cNvPr id="4" name="Connector 3"/>
          <p:cNvCxnSpPr/>
          <p:nvPr/>
        </p:nvCxnSpPr>
        <p:spPr>
          <a:xfrm>
            <a:off x="914400" y="1783080"/>
            <a:ext cx="1463040" cy="0"/>
          </a:xfrm>
          <a:prstGeom prst="line">
            <a:avLst/>
          </a:prstGeom>
          <a:ln w="38100">
            <a:solidFill>
              <a:srgbClr val="1BA39C"/>
            </a:solidFill>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914400" y="6172200"/>
            <a:ext cx="7315200" cy="365760"/>
          </a:xfrm>
          <a:prstGeom prst="rect">
            <a:avLst/>
          </a:prstGeom>
          <a:noFill/>
        </p:spPr>
        <p:txBody>
          <a:bodyPr wrap="square">
            <a:normAutofit/>
          </a:bodyPr>
          <a:lstStyle/>
          <a:p>
            <a:r>
              <a:rPr sz="1100">
                <a:solidFill>
                  <a:srgbClr val="9FB4C0"/>
                </a:solidFill>
                <a:latin typeface="Calibri"/>
              </a:rPr>
              <a:t>Created with AskAnything - askanything-app.com</a:t>
            </a:r>
          </a:p>
        </p:txBody>
      </p:sp>
      <p:sp>
        <p:nvSpPr>
          <p:cNvPr id="6" name="TextBox 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10789920" cy="320040"/>
          </a:xfrm>
          <a:prstGeom prst="rect">
            <a:avLst/>
          </a:prstGeom>
          <a:noFill/>
        </p:spPr>
        <p:txBody>
          <a:bodyPr wrap="square">
            <a:normAutofit/>
          </a:bodyPr>
          <a:lstStyle/>
          <a:p>
            <a:r>
              <a:rPr sz="1300" b="1">
                <a:solidFill>
                  <a:srgbClr val="1BA39C"/>
                </a:solidFill>
                <a:latin typeface="Calibri"/>
              </a:rPr>
              <a:t>IN-THE-WILD STATUS</a:t>
            </a:r>
          </a:p>
        </p:txBody>
      </p:sp>
      <p:sp>
        <p:nvSpPr>
          <p:cNvPr id="3" name="TextBox 2"/>
          <p:cNvSpPr txBox="1"/>
          <p:nvPr/>
        </p:nvSpPr>
        <p:spPr>
          <a:xfrm>
            <a:off x="548640" y="713232"/>
            <a:ext cx="11109960" cy="1051560"/>
          </a:xfrm>
          <a:prstGeom prst="rect">
            <a:avLst/>
          </a:prstGeom>
          <a:noFill/>
        </p:spPr>
        <p:txBody>
          <a:bodyPr wrap="square">
            <a:normAutofit/>
          </a:bodyPr>
          <a:lstStyle/>
          <a:p>
            <a:r>
              <a:rPr sz="2600" b="1">
                <a:solidFill>
                  <a:srgbClr val="0F2233"/>
                </a:solidFill>
                <a:latin typeface="Calibri"/>
              </a:rPr>
              <a:t>No confirmed exploitation yet — but the risk signals argue against complacency</a:t>
            </a:r>
          </a:p>
        </p:txBody>
      </p:sp>
      <p:sp>
        <p:nvSpPr>
          <p:cNvPr id="4" name="TextBox 3"/>
          <p:cNvSpPr txBox="1"/>
          <p:nvPr/>
        </p:nvSpPr>
        <p:spPr>
          <a:xfrm>
            <a:off x="457200" y="6528816"/>
            <a:ext cx="8229600" cy="274320"/>
          </a:xfrm>
          <a:prstGeom prst="rect">
            <a:avLst/>
          </a:prstGeom>
          <a:noFill/>
        </p:spPr>
        <p:txBody>
          <a:bodyPr wrap="square">
            <a:normAutofit/>
          </a:bodyPr>
          <a:lstStyle/>
          <a:p>
            <a:r>
              <a:rPr sz="900">
                <a:solidFill>
                  <a:srgbClr val="6B7C88"/>
                </a:solidFill>
                <a:latin typeface="Calibri"/>
              </a:rPr>
              <a:t>Created with AskAnything - askanything-app.com</a:t>
            </a:r>
          </a:p>
        </p:txBody>
      </p:sp>
      <p:sp>
        <p:nvSpPr>
          <p:cNvPr id="5" name="Rounded Rectangle 4"/>
          <p:cNvSpPr/>
          <p:nvPr/>
        </p:nvSpPr>
        <p:spPr>
          <a:xfrm>
            <a:off x="548640" y="1691640"/>
            <a:ext cx="3291840" cy="3977639"/>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rIns="182880">
            <a:normAutofit/>
          </a:bodyPr>
          <a:lstStyle/>
          <a:p>
            <a:pPr algn="ctr"/>
            <a:r>
              <a:rPr sz="4000" b="1">
                <a:solidFill>
                  <a:srgbClr val="0F2233"/>
                </a:solidFill>
                <a:latin typeface="Calibri"/>
              </a:rPr>
              <a:t>0</a:t>
            </a:r>
          </a:p>
          <a:p>
            <a:pPr algn="ctr">
              <a:spcBef>
                <a:spcPts val="600"/>
              </a:spcBef>
            </a:pPr>
            <a:r>
              <a:rPr sz="1150">
                <a:solidFill>
                  <a:srgbClr val="1E2933"/>
                </a:solidFill>
                <a:latin typeface="Calibri"/>
              </a:rPr>
              <a:t>Entries for CVE-2026-50656 in CISA's KEV catalog as of this writing</a:t>
            </a:r>
          </a:p>
        </p:txBody>
      </p:sp>
      <p:sp>
        <p:nvSpPr>
          <p:cNvPr id="6" name="Rounded Rectangle 5"/>
          <p:cNvSpPr/>
          <p:nvPr/>
        </p:nvSpPr>
        <p:spPr>
          <a:xfrm>
            <a:off x="4069080" y="1691640"/>
            <a:ext cx="7571231" cy="1207008"/>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201168" tIns="91440">
            <a:normAutofit/>
          </a:bodyPr>
          <a:lstStyle/>
          <a:p>
            <a:pPr algn="ctr"/>
            <a:r>
              <a:rPr sz="1300" b="1">
                <a:solidFill>
                  <a:srgbClr val="0F2233"/>
                </a:solidFill>
                <a:latin typeface="Calibri"/>
              </a:rPr>
              <a:t>Prior tools weaponized fast</a:t>
            </a:r>
          </a:p>
          <a:p>
            <a:pPr>
              <a:spcBef>
                <a:spcPts val="300"/>
              </a:spcBef>
            </a:pPr>
            <a:r>
              <a:rPr sz="1050">
                <a:solidFill>
                  <a:srgbClr val="1E2933"/>
                </a:solidFill>
                <a:latin typeface="Calibri"/>
              </a:rPr>
              <a:t>Kudelski Security: the researcher's earlier tools (BlueHammer, RedSun) “have appeared in live intrusions within weeks of public release.”</a:t>
            </a:r>
          </a:p>
        </p:txBody>
      </p:sp>
      <p:sp>
        <p:nvSpPr>
          <p:cNvPr id="7" name="Rounded Rectangle 6"/>
          <p:cNvSpPr/>
          <p:nvPr/>
        </p:nvSpPr>
        <p:spPr>
          <a:xfrm>
            <a:off x="4069080" y="3063240"/>
            <a:ext cx="7571231" cy="1207008"/>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201168" tIns="91440">
            <a:normAutofit/>
          </a:bodyPr>
          <a:lstStyle/>
          <a:p>
            <a:pPr algn="ctr"/>
            <a:r>
              <a:rPr sz="1300" b="1">
                <a:solidFill>
                  <a:srgbClr val="0F2233"/>
                </a:solidFill>
                <a:latin typeface="Calibri"/>
              </a:rPr>
              <a:t>PoC is public and functional</a:t>
            </a:r>
          </a:p>
          <a:p>
            <a:pPr>
              <a:spcBef>
                <a:spcPts val="300"/>
              </a:spcBef>
            </a:pPr>
            <a:r>
              <a:rPr sz="1050">
                <a:solidFill>
                  <a:srgbClr val="1E2933"/>
                </a:solidFill>
                <a:latin typeface="Calibri"/>
              </a:rPr>
              <a:t>Lowers the barrier for both criminal actors and other researchers to weaponize or refine it.</a:t>
            </a:r>
          </a:p>
        </p:txBody>
      </p:sp>
      <p:sp>
        <p:nvSpPr>
          <p:cNvPr id="8" name="Rounded Rectangle 7"/>
          <p:cNvSpPr/>
          <p:nvPr/>
        </p:nvSpPr>
        <p:spPr>
          <a:xfrm>
            <a:off x="4069080" y="4434840"/>
            <a:ext cx="7571231" cy="1207008"/>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201168" tIns="91440">
            <a:normAutofit/>
          </a:bodyPr>
          <a:lstStyle/>
          <a:p>
            <a:pPr algn="ctr"/>
            <a:r>
              <a:rPr sz="1300" b="1">
                <a:solidFill>
                  <a:srgbClr val="0F2233"/>
                </a:solidFill>
                <a:latin typeface="Calibri"/>
              </a:rPr>
              <a:t>The detector is the target</a:t>
            </a:r>
          </a:p>
          <a:p>
            <a:pPr>
              <a:spcBef>
                <a:spcPts val="300"/>
              </a:spcBef>
            </a:pPr>
            <a:r>
              <a:rPr sz="1050">
                <a:solidFill>
                  <a:srgbClr val="1E2933"/>
                </a:solidFill>
                <a:latin typeface="Calibri"/>
              </a:rPr>
              <a:t>Morphisec: a detector coerced into writing an attacker's payload as SYSTEM “has nothing left to detect with.”</a:t>
            </a:r>
          </a:p>
        </p:txBody>
      </p:sp>
      <p:sp>
        <p:nvSpPr>
          <p:cNvPr id="9" name="TextBox 8"/>
          <p:cNvSpPr txBox="1"/>
          <p:nvPr/>
        </p:nvSpPr>
        <p:spPr>
          <a:xfrm>
            <a:off x="548640" y="5989320"/>
            <a:ext cx="10515600" cy="320040"/>
          </a:xfrm>
          <a:prstGeom prst="rect">
            <a:avLst/>
          </a:prstGeom>
          <a:noFill/>
        </p:spPr>
        <p:txBody>
          <a:bodyPr wrap="square">
            <a:normAutofit/>
          </a:bodyPr>
          <a:lstStyle/>
          <a:p>
            <a:r>
              <a:rPr sz="1050" i="1">
                <a:solidFill>
                  <a:srgbClr val="6B7C88"/>
                </a:solidFill>
                <a:latin typeface="Calibri"/>
              </a:rPr>
              <a:t>Source: CISA KEV catalog; Kudelski Security; Morphisec; BleepingComputer; SentinelOne vulnerability database.</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10789920" cy="320040"/>
          </a:xfrm>
          <a:prstGeom prst="rect">
            <a:avLst/>
          </a:prstGeom>
          <a:noFill/>
        </p:spPr>
        <p:txBody>
          <a:bodyPr wrap="square">
            <a:normAutofit/>
          </a:bodyPr>
          <a:lstStyle/>
          <a:p>
            <a:r>
              <a:rPr sz="1300" b="1">
                <a:solidFill>
                  <a:srgbClr val="1BA39C"/>
                </a:solidFill>
                <a:latin typeface="Calibri"/>
              </a:rPr>
              <a:t>DETECTION</a:t>
            </a:r>
          </a:p>
        </p:txBody>
      </p:sp>
      <p:sp>
        <p:nvSpPr>
          <p:cNvPr id="3" name="TextBox 2"/>
          <p:cNvSpPr txBox="1"/>
          <p:nvPr/>
        </p:nvSpPr>
        <p:spPr>
          <a:xfrm>
            <a:off x="548640" y="713232"/>
            <a:ext cx="11109960" cy="1051560"/>
          </a:xfrm>
          <a:prstGeom prst="rect">
            <a:avLst/>
          </a:prstGeom>
          <a:noFill/>
        </p:spPr>
        <p:txBody>
          <a:bodyPr wrap="square">
            <a:normAutofit/>
          </a:bodyPr>
          <a:lstStyle/>
          <a:p>
            <a:r>
              <a:rPr sz="2400" b="1">
                <a:solidFill>
                  <a:srgbClr val="0F2233"/>
                </a:solidFill>
                <a:latin typeface="Calibri"/>
              </a:rPr>
              <a:t>RoguePlanet's Sigma rule keys on MsMpEng.exe as parent — ShieldBreak routes through wermgr.exe instead</a:t>
            </a:r>
          </a:p>
        </p:txBody>
      </p:sp>
      <p:sp>
        <p:nvSpPr>
          <p:cNvPr id="4" name="TextBox 3"/>
          <p:cNvSpPr txBox="1"/>
          <p:nvPr/>
        </p:nvSpPr>
        <p:spPr>
          <a:xfrm>
            <a:off x="457200" y="6528816"/>
            <a:ext cx="8229600" cy="274320"/>
          </a:xfrm>
          <a:prstGeom prst="rect">
            <a:avLst/>
          </a:prstGeom>
          <a:noFill/>
        </p:spPr>
        <p:txBody>
          <a:bodyPr wrap="square">
            <a:normAutofit/>
          </a:bodyPr>
          <a:lstStyle/>
          <a:p>
            <a:r>
              <a:rPr sz="900">
                <a:solidFill>
                  <a:srgbClr val="6B7C88"/>
                </a:solidFill>
                <a:latin typeface="Calibri"/>
              </a:rPr>
              <a:t>Created with AskAnything - askanything-app.com</a:t>
            </a:r>
          </a:p>
        </p:txBody>
      </p:sp>
      <p:sp>
        <p:nvSpPr>
          <p:cNvPr id="5" name="Oval 4"/>
          <p:cNvSpPr/>
          <p:nvPr/>
        </p:nvSpPr>
        <p:spPr>
          <a:xfrm>
            <a:off x="5303520" y="3465576"/>
            <a:ext cx="1554480" cy="155448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300" b="1">
                <a:solidFill>
                  <a:srgbClr val="FFFFFF"/>
                </a:solidFill>
                <a:latin typeface="Calibri"/>
              </a:rPr>
              <a:t>ShieldBreak
execution chain</a:t>
            </a:r>
          </a:p>
        </p:txBody>
      </p:sp>
      <p:cxnSp>
        <p:nvCxnSpPr>
          <p:cNvPr id="6" name="Connector 5"/>
          <p:cNvCxnSpPr/>
          <p:nvPr/>
        </p:nvCxnSpPr>
        <p:spPr>
          <a:xfrm flipV="1">
            <a:off x="6080760" y="2185416"/>
            <a:ext cx="0" cy="2057400"/>
          </a:xfrm>
          <a:prstGeom prst="line">
            <a:avLst/>
          </a:prstGeom>
          <a:ln w="15875">
            <a:solidFill>
              <a:srgbClr val="D9E3E8"/>
            </a:solidFill>
          </a:ln>
        </p:spPr>
        <p:style>
          <a:lnRef idx="2">
            <a:schemeClr val="accent1"/>
          </a:lnRef>
          <a:fillRef idx="0">
            <a:schemeClr val="accent1"/>
          </a:fillRef>
          <a:effectRef idx="1">
            <a:schemeClr val="accent1"/>
          </a:effectRef>
          <a:fontRef idx="minor">
            <a:schemeClr val="tx1"/>
          </a:fontRef>
        </p:style>
      </p:cxnSp>
      <p:sp>
        <p:nvSpPr>
          <p:cNvPr id="7" name="Rounded Rectangle 6"/>
          <p:cNvSpPr/>
          <p:nvPr/>
        </p:nvSpPr>
        <p:spPr>
          <a:xfrm>
            <a:off x="4823460" y="1783080"/>
            <a:ext cx="2514600" cy="804672"/>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050">
                <a:solidFill>
                  <a:srgbClr val="1E2933"/>
                </a:solidFill>
                <a:latin typeface="Calibri"/>
              </a:rPr>
              <a:t>wermgr.exe -upload with anomalous lineage</a:t>
            </a:r>
          </a:p>
        </p:txBody>
      </p:sp>
      <p:cxnSp>
        <p:nvCxnSpPr>
          <p:cNvPr id="8" name="Connector 7"/>
          <p:cNvCxnSpPr/>
          <p:nvPr/>
        </p:nvCxnSpPr>
        <p:spPr>
          <a:xfrm flipV="1">
            <a:off x="6080760" y="3214116"/>
            <a:ext cx="1781760" cy="1028700"/>
          </a:xfrm>
          <a:prstGeom prst="line">
            <a:avLst/>
          </a:prstGeom>
          <a:ln w="15875">
            <a:solidFill>
              <a:srgbClr val="D9E3E8"/>
            </a:solidFill>
          </a:ln>
        </p:spPr>
        <p:style>
          <a:lnRef idx="2">
            <a:schemeClr val="accent1"/>
          </a:lnRef>
          <a:fillRef idx="0">
            <a:schemeClr val="accent1"/>
          </a:fillRef>
          <a:effectRef idx="1">
            <a:schemeClr val="accent1"/>
          </a:effectRef>
          <a:fontRef idx="minor">
            <a:schemeClr val="tx1"/>
          </a:fontRef>
        </p:style>
      </p:cxnSp>
      <p:sp>
        <p:nvSpPr>
          <p:cNvPr id="9" name="Rounded Rectangle 8"/>
          <p:cNvSpPr/>
          <p:nvPr/>
        </p:nvSpPr>
        <p:spPr>
          <a:xfrm>
            <a:off x="6605220" y="2811780"/>
            <a:ext cx="2514600" cy="804672"/>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050">
                <a:solidFill>
                  <a:srgbClr val="1E2933"/>
                </a:solidFill>
                <a:latin typeface="Calibri"/>
              </a:rPr>
              <a:t>Non-SYSTEM writes to WER ReportQueue</a:t>
            </a:r>
          </a:p>
        </p:txBody>
      </p:sp>
      <p:cxnSp>
        <p:nvCxnSpPr>
          <p:cNvPr id="10" name="Connector 9"/>
          <p:cNvCxnSpPr/>
          <p:nvPr/>
        </p:nvCxnSpPr>
        <p:spPr>
          <a:xfrm>
            <a:off x="6080760" y="4242816"/>
            <a:ext cx="1781760" cy="1028700"/>
          </a:xfrm>
          <a:prstGeom prst="line">
            <a:avLst/>
          </a:prstGeom>
          <a:ln w="15875">
            <a:solidFill>
              <a:srgbClr val="D9E3E8"/>
            </a:solidFill>
          </a:ln>
        </p:spPr>
        <p:style>
          <a:lnRef idx="2">
            <a:schemeClr val="accent1"/>
          </a:lnRef>
          <a:fillRef idx="0">
            <a:schemeClr val="accent1"/>
          </a:fillRef>
          <a:effectRef idx="1">
            <a:schemeClr val="accent1"/>
          </a:effectRef>
          <a:fontRef idx="minor">
            <a:schemeClr val="tx1"/>
          </a:fontRef>
        </p:style>
      </p:cxnSp>
      <p:sp>
        <p:nvSpPr>
          <p:cNvPr id="11" name="Rounded Rectangle 10"/>
          <p:cNvSpPr/>
          <p:nvPr/>
        </p:nvSpPr>
        <p:spPr>
          <a:xfrm>
            <a:off x="6605220" y="4869180"/>
            <a:ext cx="2514600" cy="804672"/>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050">
                <a:solidFill>
                  <a:srgbClr val="1E2933"/>
                </a:solidFill>
                <a:latin typeface="Calibri"/>
              </a:rPr>
              <a:t>conhost.exe at SYSTEM via wermgr.exe</a:t>
            </a:r>
          </a:p>
        </p:txBody>
      </p:sp>
      <p:cxnSp>
        <p:nvCxnSpPr>
          <p:cNvPr id="12" name="Connector 11"/>
          <p:cNvCxnSpPr/>
          <p:nvPr/>
        </p:nvCxnSpPr>
        <p:spPr>
          <a:xfrm>
            <a:off x="6080760" y="4242816"/>
            <a:ext cx="0" cy="2057400"/>
          </a:xfrm>
          <a:prstGeom prst="line">
            <a:avLst/>
          </a:prstGeom>
          <a:ln w="15875">
            <a:solidFill>
              <a:srgbClr val="D9E3E8"/>
            </a:solidFill>
          </a:ln>
        </p:spPr>
        <p:style>
          <a:lnRef idx="2">
            <a:schemeClr val="accent1"/>
          </a:lnRef>
          <a:fillRef idx="0">
            <a:schemeClr val="accent1"/>
          </a:fillRef>
          <a:effectRef idx="1">
            <a:schemeClr val="accent1"/>
          </a:effectRef>
          <a:fontRef idx="minor">
            <a:schemeClr val="tx1"/>
          </a:fontRef>
        </p:style>
      </p:cxnSp>
      <p:sp>
        <p:nvSpPr>
          <p:cNvPr id="13" name="Rounded Rectangle 12"/>
          <p:cNvSpPr/>
          <p:nvPr/>
        </p:nvSpPr>
        <p:spPr>
          <a:xfrm>
            <a:off x="4823460" y="5897880"/>
            <a:ext cx="2514600" cy="804672"/>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050">
                <a:solidFill>
                  <a:srgbClr val="1E2933"/>
                </a:solidFill>
                <a:latin typeface="Calibri"/>
              </a:rPr>
              <a:t>phoneinfo.dll file-integrity tripwire</a:t>
            </a:r>
          </a:p>
        </p:txBody>
      </p:sp>
      <p:cxnSp>
        <p:nvCxnSpPr>
          <p:cNvPr id="14" name="Connector 13"/>
          <p:cNvCxnSpPr/>
          <p:nvPr/>
        </p:nvCxnSpPr>
        <p:spPr>
          <a:xfrm flipH="1">
            <a:off x="4298999" y="4242816"/>
            <a:ext cx="1781761" cy="1028700"/>
          </a:xfrm>
          <a:prstGeom prst="line">
            <a:avLst/>
          </a:prstGeom>
          <a:ln w="15875">
            <a:solidFill>
              <a:srgbClr val="D9E3E8"/>
            </a:solidFill>
          </a:ln>
        </p:spPr>
        <p:style>
          <a:lnRef idx="2">
            <a:schemeClr val="accent1"/>
          </a:lnRef>
          <a:fillRef idx="0">
            <a:schemeClr val="accent1"/>
          </a:fillRef>
          <a:effectRef idx="1">
            <a:schemeClr val="accent1"/>
          </a:effectRef>
          <a:fontRef idx="minor">
            <a:schemeClr val="tx1"/>
          </a:fontRef>
        </p:style>
      </p:cxnSp>
      <p:sp>
        <p:nvSpPr>
          <p:cNvPr id="15" name="Rounded Rectangle 14"/>
          <p:cNvSpPr/>
          <p:nvPr/>
        </p:nvSpPr>
        <p:spPr>
          <a:xfrm>
            <a:off x="3041699" y="4869180"/>
            <a:ext cx="2514600" cy="804672"/>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050">
                <a:solidFill>
                  <a:srgbClr val="1E2933"/>
                </a:solidFill>
                <a:latin typeface="Calibri"/>
              </a:rPr>
              <a:t>Anomalous Cloud Files sync-root registration</a:t>
            </a:r>
          </a:p>
        </p:txBody>
      </p:sp>
      <p:cxnSp>
        <p:nvCxnSpPr>
          <p:cNvPr id="16" name="Connector 15"/>
          <p:cNvCxnSpPr/>
          <p:nvPr/>
        </p:nvCxnSpPr>
        <p:spPr>
          <a:xfrm flipH="1" flipV="1">
            <a:off x="4298999" y="3214116"/>
            <a:ext cx="1781761" cy="1028700"/>
          </a:xfrm>
          <a:prstGeom prst="line">
            <a:avLst/>
          </a:prstGeom>
          <a:ln w="15875">
            <a:solidFill>
              <a:srgbClr val="D9E3E8"/>
            </a:solidFill>
          </a:ln>
        </p:spPr>
        <p:style>
          <a:lnRef idx="2">
            <a:schemeClr val="accent1"/>
          </a:lnRef>
          <a:fillRef idx="0">
            <a:schemeClr val="accent1"/>
          </a:fillRef>
          <a:effectRef idx="1">
            <a:schemeClr val="accent1"/>
          </a:effectRef>
          <a:fontRef idx="minor">
            <a:schemeClr val="tx1"/>
          </a:fontRef>
        </p:style>
      </p:cxnSp>
      <p:sp>
        <p:nvSpPr>
          <p:cNvPr id="17" name="Rounded Rectangle 16"/>
          <p:cNvSpPr/>
          <p:nvPr/>
        </p:nvSpPr>
        <p:spPr>
          <a:xfrm>
            <a:off x="3041699" y="2811780"/>
            <a:ext cx="2514600" cy="804672"/>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050">
                <a:solidFill>
                  <a:srgbClr val="1E2933"/>
                </a:solidFill>
                <a:latin typeface="Calibri"/>
              </a:rPr>
              <a:t>Beaumont's 3 published MDE hunting queries</a:t>
            </a:r>
          </a:p>
        </p:txBody>
      </p:sp>
      <p:sp>
        <p:nvSpPr>
          <p:cNvPr id="18" name="TextBox 17"/>
          <p:cNvSpPr txBox="1"/>
          <p:nvPr/>
        </p:nvSpPr>
        <p:spPr>
          <a:xfrm>
            <a:off x="548640" y="6172200"/>
            <a:ext cx="10515600" cy="320040"/>
          </a:xfrm>
          <a:prstGeom prst="rect">
            <a:avLst/>
          </a:prstGeom>
          <a:noFill/>
        </p:spPr>
        <p:txBody>
          <a:bodyPr wrap="square">
            <a:normAutofit/>
          </a:bodyPr>
          <a:lstStyle/>
          <a:p>
            <a:r>
              <a:rPr sz="1050" i="1">
                <a:solidFill>
                  <a:srgbClr val="6B7C88"/>
                </a:solidFill>
                <a:latin typeface="Calibri"/>
              </a:rPr>
              <a:t>Source: Kevin Beaumont, Cyberplace/Mastodon; Will Dormann via SecurityWeek; Tanium.</a:t>
            </a:r>
          </a:p>
        </p:txBody>
      </p:sp>
      <p:sp>
        <p:nvSpPr>
          <p:cNvPr id="19" name="TextBox 1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10789920" cy="320040"/>
          </a:xfrm>
          <a:prstGeom prst="rect">
            <a:avLst/>
          </a:prstGeom>
          <a:noFill/>
        </p:spPr>
        <p:txBody>
          <a:bodyPr wrap="square">
            <a:normAutofit/>
          </a:bodyPr>
          <a:lstStyle/>
          <a:p>
            <a:r>
              <a:rPr sz="1300" b="1">
                <a:solidFill>
                  <a:srgbClr val="1BA39C"/>
                </a:solidFill>
                <a:latin typeface="Calibri"/>
              </a:rPr>
              <a:t>COMPENSATING CONTROLS</a:t>
            </a:r>
          </a:p>
        </p:txBody>
      </p:sp>
      <p:sp>
        <p:nvSpPr>
          <p:cNvPr id="3" name="TextBox 2"/>
          <p:cNvSpPr txBox="1"/>
          <p:nvPr/>
        </p:nvSpPr>
        <p:spPr>
          <a:xfrm>
            <a:off x="548640" y="713232"/>
            <a:ext cx="11109960" cy="1051560"/>
          </a:xfrm>
          <a:prstGeom prst="rect">
            <a:avLst/>
          </a:prstGeom>
          <a:noFill/>
        </p:spPr>
        <p:txBody>
          <a:bodyPr wrap="square">
            <a:normAutofit/>
          </a:bodyPr>
          <a:lstStyle/>
          <a:p>
            <a:r>
              <a:rPr sz="2600" b="1">
                <a:solidFill>
                  <a:srgbClr val="0F2233"/>
                </a:solidFill>
                <a:latin typeface="Calibri"/>
              </a:rPr>
              <a:t>Application control is the strongest lever available while no patch exists</a:t>
            </a:r>
          </a:p>
        </p:txBody>
      </p:sp>
      <p:sp>
        <p:nvSpPr>
          <p:cNvPr id="4" name="TextBox 3"/>
          <p:cNvSpPr txBox="1"/>
          <p:nvPr/>
        </p:nvSpPr>
        <p:spPr>
          <a:xfrm>
            <a:off x="457200" y="6528816"/>
            <a:ext cx="8229600" cy="274320"/>
          </a:xfrm>
          <a:prstGeom prst="rect">
            <a:avLst/>
          </a:prstGeom>
          <a:noFill/>
        </p:spPr>
        <p:txBody>
          <a:bodyPr wrap="square">
            <a:normAutofit/>
          </a:bodyPr>
          <a:lstStyle/>
          <a:p>
            <a:r>
              <a:rPr sz="900">
                <a:solidFill>
                  <a:srgbClr val="6B7C88"/>
                </a:solidFill>
                <a:latin typeface="Calibri"/>
              </a:rPr>
              <a:t>Created with AskAnything - askanything-app.com</a:t>
            </a:r>
          </a:p>
        </p:txBody>
      </p:sp>
      <p:sp>
        <p:nvSpPr>
          <p:cNvPr id="5" name="Rounded Rectangle 4"/>
          <p:cNvSpPr/>
          <p:nvPr/>
        </p:nvSpPr>
        <p:spPr>
          <a:xfrm>
            <a:off x="548640" y="1554480"/>
            <a:ext cx="11091672" cy="713232"/>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713232" rIns="182880">
            <a:normAutofit/>
          </a:bodyPr>
          <a:lstStyle/>
          <a:p>
            <a:pPr algn="ctr"/>
            <a:r>
              <a:rPr sz="1400" b="1">
                <a:solidFill>
                  <a:srgbClr val="0F2233"/>
                </a:solidFill>
                <a:latin typeface="Calibri"/>
              </a:rPr>
              <a:t>Enforce WDAC / AppLocker</a:t>
            </a:r>
          </a:p>
          <a:p>
            <a:r>
              <a:rPr sz="1100">
                <a:solidFill>
                  <a:srgbClr val="1E2933"/>
                </a:solidFill>
                <a:latin typeface="Calibri"/>
              </a:rPr>
              <a:t>Strongest available control — stops the PoC's dropped executable and payload DLL regardless of the underlying bug</a:t>
            </a:r>
          </a:p>
        </p:txBody>
      </p:sp>
      <p:sp>
        <p:nvSpPr>
          <p:cNvPr id="6" name="Oval 5"/>
          <p:cNvSpPr/>
          <p:nvPr/>
        </p:nvSpPr>
        <p:spPr>
          <a:xfrm>
            <a:off x="694944" y="1709928"/>
            <a:ext cx="402336" cy="40233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400" b="1">
                <a:solidFill>
                  <a:srgbClr val="FFFFFF"/>
                </a:solidFill>
                <a:latin typeface="Calibri"/>
              </a:rPr>
              <a:t>1</a:t>
            </a:r>
          </a:p>
        </p:txBody>
      </p:sp>
      <p:sp>
        <p:nvSpPr>
          <p:cNvPr id="7" name="Rounded Rectangle 6"/>
          <p:cNvSpPr/>
          <p:nvPr/>
        </p:nvSpPr>
        <p:spPr>
          <a:xfrm>
            <a:off x="548640" y="2377440"/>
            <a:ext cx="11091672" cy="713232"/>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713232" rIns="182880">
            <a:normAutofit/>
          </a:bodyPr>
          <a:lstStyle/>
          <a:p>
            <a:pPr algn="ctr"/>
            <a:r>
              <a:rPr sz="1400" b="1">
                <a:solidFill>
                  <a:srgbClr val="0F2233"/>
                </a:solidFill>
                <a:latin typeface="Calibri"/>
              </a:rPr>
              <a:t>Pilot a phoneinfo.dll tripwire</a:t>
            </a:r>
          </a:p>
          <a:p>
            <a:r>
              <a:rPr sz="1100">
                <a:solidFill>
                  <a:srgbClr val="1E2933"/>
                </a:solidFill>
                <a:latin typeface="Calibri"/>
              </a:rPr>
              <a:t>Tanium's 0-byte placeholder blocks the file-substitution step — pilot narrowly, it can break legitimate uses</a:t>
            </a:r>
          </a:p>
        </p:txBody>
      </p:sp>
      <p:sp>
        <p:nvSpPr>
          <p:cNvPr id="8" name="Oval 7"/>
          <p:cNvSpPr/>
          <p:nvPr/>
        </p:nvSpPr>
        <p:spPr>
          <a:xfrm>
            <a:off x="694944" y="2532888"/>
            <a:ext cx="402336" cy="40233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400" b="1">
                <a:solidFill>
                  <a:srgbClr val="FFFFFF"/>
                </a:solidFill>
                <a:latin typeface="Calibri"/>
              </a:rPr>
              <a:t>2</a:t>
            </a:r>
          </a:p>
        </p:txBody>
      </p:sp>
      <p:sp>
        <p:nvSpPr>
          <p:cNvPr id="9" name="Rounded Rectangle 8"/>
          <p:cNvSpPr/>
          <p:nvPr/>
        </p:nvSpPr>
        <p:spPr>
          <a:xfrm>
            <a:off x="548640" y="3200400"/>
            <a:ext cx="11091672" cy="713232"/>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713232" rIns="182880">
            <a:normAutofit/>
          </a:bodyPr>
          <a:lstStyle/>
          <a:p>
            <a:pPr algn="ctr"/>
            <a:r>
              <a:rPr sz="1400" b="1">
                <a:solidFill>
                  <a:srgbClr val="0F2233"/>
                </a:solidFill>
                <a:latin typeface="Calibri"/>
              </a:rPr>
              <a:t>Reduce standing admin rights</a:t>
            </a:r>
          </a:p>
          <a:p>
            <a:r>
              <a:rPr sz="1100">
                <a:solidFill>
                  <a:srgbClr val="1E2933"/>
                </a:solidFill>
                <a:latin typeface="Calibri"/>
              </a:rPr>
              <a:t>Move to just-in-time privileged access to shrink the blast radius of any successful escalation</a:t>
            </a:r>
          </a:p>
        </p:txBody>
      </p:sp>
      <p:sp>
        <p:nvSpPr>
          <p:cNvPr id="10" name="Oval 9"/>
          <p:cNvSpPr/>
          <p:nvPr/>
        </p:nvSpPr>
        <p:spPr>
          <a:xfrm>
            <a:off x="694944" y="3355848"/>
            <a:ext cx="402336" cy="40233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400" b="1">
                <a:solidFill>
                  <a:srgbClr val="FFFFFF"/>
                </a:solidFill>
                <a:latin typeface="Calibri"/>
              </a:rPr>
              <a:t>3</a:t>
            </a:r>
          </a:p>
        </p:txBody>
      </p:sp>
      <p:sp>
        <p:nvSpPr>
          <p:cNvPr id="11" name="Rounded Rectangle 10"/>
          <p:cNvSpPr/>
          <p:nvPr/>
        </p:nvSpPr>
        <p:spPr>
          <a:xfrm>
            <a:off x="548640" y="4023360"/>
            <a:ext cx="11091672" cy="713232"/>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713232" rIns="182880">
            <a:normAutofit/>
          </a:bodyPr>
          <a:lstStyle/>
          <a:p>
            <a:pPr algn="ctr"/>
            <a:r>
              <a:rPr sz="1400" b="1">
                <a:solidFill>
                  <a:srgbClr val="0F2233"/>
                </a:solidFill>
                <a:latin typeface="Calibri"/>
              </a:rPr>
              <a:t>Enable Tamper Protection</a:t>
            </a:r>
          </a:p>
          <a:p>
            <a:r>
              <a:rPr sz="1100">
                <a:solidFill>
                  <a:srgbClr val="1E2933"/>
                </a:solidFill>
                <a:latin typeface="Calibri"/>
              </a:rPr>
              <a:t>Audit Defender-related GPO and registry settings for drift or unauthorized changes</a:t>
            </a:r>
          </a:p>
        </p:txBody>
      </p:sp>
      <p:sp>
        <p:nvSpPr>
          <p:cNvPr id="12" name="Oval 11"/>
          <p:cNvSpPr/>
          <p:nvPr/>
        </p:nvSpPr>
        <p:spPr>
          <a:xfrm>
            <a:off x="694944" y="4178808"/>
            <a:ext cx="402336" cy="40233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400" b="1">
                <a:solidFill>
                  <a:srgbClr val="FFFFFF"/>
                </a:solidFill>
                <a:latin typeface="Calibri"/>
              </a:rPr>
              <a:t>4</a:t>
            </a:r>
          </a:p>
        </p:txBody>
      </p:sp>
      <p:sp>
        <p:nvSpPr>
          <p:cNvPr id="13" name="Rounded Rectangle 12"/>
          <p:cNvSpPr/>
          <p:nvPr/>
        </p:nvSpPr>
        <p:spPr>
          <a:xfrm>
            <a:off x="548640" y="4846320"/>
            <a:ext cx="11091672" cy="713232"/>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713232" rIns="182880">
            <a:normAutofit/>
          </a:bodyPr>
          <a:lstStyle/>
          <a:p>
            <a:pPr algn="ctr"/>
            <a:r>
              <a:rPr sz="1400" b="1">
                <a:solidFill>
                  <a:srgbClr val="0F2233"/>
                </a:solidFill>
                <a:latin typeface="Calibri"/>
              </a:rPr>
              <a:t>Pilot ASR rules</a:t>
            </a:r>
          </a:p>
          <a:p>
            <a:r>
              <a:rPr sz="1100">
                <a:solidFill>
                  <a:srgbClr val="1E2933"/>
                </a:solidFill>
                <a:latin typeface="Calibri"/>
              </a:rPr>
              <a:t>Start in audit mode, graduate to block mode after validating false-positive rates</a:t>
            </a:r>
          </a:p>
        </p:txBody>
      </p:sp>
      <p:sp>
        <p:nvSpPr>
          <p:cNvPr id="14" name="Oval 13"/>
          <p:cNvSpPr/>
          <p:nvPr/>
        </p:nvSpPr>
        <p:spPr>
          <a:xfrm>
            <a:off x="694944" y="5001768"/>
            <a:ext cx="402336" cy="40233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400" b="1">
                <a:solidFill>
                  <a:srgbClr val="FFFFFF"/>
                </a:solidFill>
                <a:latin typeface="Calibri"/>
              </a:rPr>
              <a:t>5</a:t>
            </a:r>
          </a:p>
        </p:txBody>
      </p:sp>
      <p:sp>
        <p:nvSpPr>
          <p:cNvPr id="15" name="Rounded Rectangle 14"/>
          <p:cNvSpPr/>
          <p:nvPr/>
        </p:nvSpPr>
        <p:spPr>
          <a:xfrm>
            <a:off x="548640" y="5623560"/>
            <a:ext cx="11091672" cy="566928"/>
          </a:xfrm>
          <a:prstGeom prst="roundRect">
            <a:avLst/>
          </a:prstGeom>
          <a:solidFill>
            <a:srgbClr val="FCECEE"/>
          </a:solidFill>
          <a:ln w="12700">
            <a:solidFill>
              <a:srgbClr val="D64550"/>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a:normAutofit/>
          </a:bodyPr>
          <a:lstStyle/>
          <a:p>
            <a:pPr algn="ctr"/>
            <a:r>
              <a:rPr sz="1150" b="1">
                <a:solidFill>
                  <a:srgbClr val="D64550"/>
                </a:solidFill>
                <a:latin typeface="Calibri"/>
              </a:rPr>
              <a:t>Do NOT disable Defender real-time or cloud-delivered protection — no source reviewed recommends this; it trades broad protection for closing one narrow, PoC-specific path.</a:t>
            </a:r>
          </a:p>
        </p:txBody>
      </p:sp>
      <p:sp>
        <p:nvSpPr>
          <p:cNvPr id="16" name="TextBox 1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10789920" cy="320040"/>
          </a:xfrm>
          <a:prstGeom prst="rect">
            <a:avLst/>
          </a:prstGeom>
          <a:noFill/>
        </p:spPr>
        <p:txBody>
          <a:bodyPr wrap="square">
            <a:normAutofit/>
          </a:bodyPr>
          <a:lstStyle/>
          <a:p>
            <a:r>
              <a:rPr sz="1300" b="1">
                <a:solidFill>
                  <a:srgbClr val="1BA39C"/>
                </a:solidFill>
                <a:latin typeface="Calibri"/>
              </a:rPr>
              <a:t>DISCLOSURE CONTEXT</a:t>
            </a:r>
          </a:p>
        </p:txBody>
      </p:sp>
      <p:sp>
        <p:nvSpPr>
          <p:cNvPr id="3" name="TextBox 2"/>
          <p:cNvSpPr txBox="1"/>
          <p:nvPr/>
        </p:nvSpPr>
        <p:spPr>
          <a:xfrm>
            <a:off x="548640" y="713232"/>
            <a:ext cx="11109960" cy="1051560"/>
          </a:xfrm>
          <a:prstGeom prst="rect">
            <a:avLst/>
          </a:prstGeom>
          <a:noFill/>
        </p:spPr>
        <p:txBody>
          <a:bodyPr wrap="square">
            <a:normAutofit/>
          </a:bodyPr>
          <a:lstStyle/>
          <a:p>
            <a:r>
              <a:rPr sz="2500" b="1">
                <a:solidFill>
                  <a:srgbClr val="0F2233"/>
                </a:solidFill>
                <a:latin typeface="Calibri"/>
              </a:rPr>
              <a:t>A rapid, uncoordinated cadence of Defender zero-days — both landed on a Patch Tuesday</a:t>
            </a:r>
          </a:p>
        </p:txBody>
      </p:sp>
      <p:sp>
        <p:nvSpPr>
          <p:cNvPr id="4" name="TextBox 3"/>
          <p:cNvSpPr txBox="1"/>
          <p:nvPr/>
        </p:nvSpPr>
        <p:spPr>
          <a:xfrm>
            <a:off x="457200" y="6528816"/>
            <a:ext cx="8229600" cy="274320"/>
          </a:xfrm>
          <a:prstGeom prst="rect">
            <a:avLst/>
          </a:prstGeom>
          <a:noFill/>
        </p:spPr>
        <p:txBody>
          <a:bodyPr wrap="square">
            <a:normAutofit/>
          </a:bodyPr>
          <a:lstStyle/>
          <a:p>
            <a:r>
              <a:rPr sz="900">
                <a:solidFill>
                  <a:srgbClr val="6B7C88"/>
                </a:solidFill>
                <a:latin typeface="Calibri"/>
              </a:rPr>
              <a:t>Created with AskAnything - askanything-app.com</a:t>
            </a:r>
          </a:p>
        </p:txBody>
      </p:sp>
      <p:sp>
        <p:nvSpPr>
          <p:cNvPr id="5" name="Rounded Rectangle 4"/>
          <p:cNvSpPr/>
          <p:nvPr/>
        </p:nvSpPr>
        <p:spPr>
          <a:xfrm>
            <a:off x="548640" y="1737360"/>
            <a:ext cx="1280160" cy="502920"/>
          </a:xfrm>
          <a:prstGeom prst="roundRect">
            <a:avLst/>
          </a:prstGeom>
          <a:solidFill>
            <a:srgbClr val="183347"/>
          </a:solidFill>
          <a:ln w="12700">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150" b="1">
                <a:solidFill>
                  <a:srgbClr val="FFFFFF"/>
                </a:solidFill>
                <a:latin typeface="Calibri"/>
              </a:rPr>
              <a:t>BlueHammer</a:t>
            </a:r>
          </a:p>
        </p:txBody>
      </p:sp>
      <p:sp>
        <p:nvSpPr>
          <p:cNvPr id="6" name="Rounded Rectangle 5"/>
          <p:cNvSpPr/>
          <p:nvPr/>
        </p:nvSpPr>
        <p:spPr>
          <a:xfrm>
            <a:off x="1993391" y="1737360"/>
            <a:ext cx="1051560" cy="502920"/>
          </a:xfrm>
          <a:prstGeom prst="roundRect">
            <a:avLst/>
          </a:prstGeom>
          <a:solidFill>
            <a:srgbClr val="183347"/>
          </a:solidFill>
          <a:ln w="12700">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150" b="1">
                <a:solidFill>
                  <a:srgbClr val="FFFFFF"/>
                </a:solidFill>
                <a:latin typeface="Calibri"/>
              </a:rPr>
              <a:t>RedSun</a:t>
            </a:r>
          </a:p>
        </p:txBody>
      </p:sp>
      <p:sp>
        <p:nvSpPr>
          <p:cNvPr id="7" name="Rounded Rectangle 6"/>
          <p:cNvSpPr/>
          <p:nvPr/>
        </p:nvSpPr>
        <p:spPr>
          <a:xfrm>
            <a:off x="3209544" y="1737360"/>
            <a:ext cx="1088136" cy="502920"/>
          </a:xfrm>
          <a:prstGeom prst="roundRect">
            <a:avLst/>
          </a:prstGeom>
          <a:solidFill>
            <a:srgbClr val="183347"/>
          </a:solidFill>
          <a:ln w="12700">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150" b="1">
                <a:solidFill>
                  <a:srgbClr val="FFFFFF"/>
                </a:solidFill>
                <a:latin typeface="Calibri"/>
              </a:rPr>
              <a:t>UnDefend</a:t>
            </a:r>
          </a:p>
        </p:txBody>
      </p:sp>
      <p:sp>
        <p:nvSpPr>
          <p:cNvPr id="8" name="Rounded Rectangle 7"/>
          <p:cNvSpPr/>
          <p:nvPr/>
        </p:nvSpPr>
        <p:spPr>
          <a:xfrm>
            <a:off x="4462272" y="1737360"/>
            <a:ext cx="1184148" cy="502920"/>
          </a:xfrm>
          <a:prstGeom prst="roundRect">
            <a:avLst/>
          </a:prstGeom>
          <a:solidFill>
            <a:srgbClr val="183347"/>
          </a:solidFill>
          <a:ln w="12700">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150" b="1">
                <a:solidFill>
                  <a:srgbClr val="FFFFFF"/>
                </a:solidFill>
                <a:latin typeface="Calibri"/>
              </a:rPr>
              <a:t>YellowKey</a:t>
            </a:r>
          </a:p>
        </p:txBody>
      </p:sp>
      <p:sp>
        <p:nvSpPr>
          <p:cNvPr id="9" name="Rounded Rectangle 8"/>
          <p:cNvSpPr/>
          <p:nvPr/>
        </p:nvSpPr>
        <p:spPr>
          <a:xfrm>
            <a:off x="5811012" y="1737360"/>
            <a:ext cx="1376172" cy="502920"/>
          </a:xfrm>
          <a:prstGeom prst="roundRect">
            <a:avLst/>
          </a:prstGeom>
          <a:solidFill>
            <a:srgbClr val="183347"/>
          </a:solidFill>
          <a:ln w="12700">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150" b="1">
                <a:solidFill>
                  <a:srgbClr val="FFFFFF"/>
                </a:solidFill>
                <a:latin typeface="Calibri"/>
              </a:rPr>
              <a:t>GreenPlasma</a:t>
            </a:r>
          </a:p>
        </p:txBody>
      </p:sp>
      <p:sp>
        <p:nvSpPr>
          <p:cNvPr id="10" name="Rounded Rectangle 9"/>
          <p:cNvSpPr/>
          <p:nvPr/>
        </p:nvSpPr>
        <p:spPr>
          <a:xfrm>
            <a:off x="7351775" y="1737360"/>
            <a:ext cx="1280160" cy="502920"/>
          </a:xfrm>
          <a:prstGeom prst="roundRect">
            <a:avLst/>
          </a:prstGeom>
          <a:solidFill>
            <a:srgbClr val="183347"/>
          </a:solidFill>
          <a:ln w="12700">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150" b="1">
                <a:solidFill>
                  <a:srgbClr val="FFFFFF"/>
                </a:solidFill>
                <a:latin typeface="Calibri"/>
              </a:rPr>
              <a:t>MiniPlasma</a:t>
            </a:r>
          </a:p>
        </p:txBody>
      </p:sp>
      <p:sp>
        <p:nvSpPr>
          <p:cNvPr id="11" name="Rounded Rectangle 10"/>
          <p:cNvSpPr/>
          <p:nvPr/>
        </p:nvSpPr>
        <p:spPr>
          <a:xfrm>
            <a:off x="8796528" y="1737360"/>
            <a:ext cx="1280160" cy="502920"/>
          </a:xfrm>
          <a:prstGeom prst="roundRect">
            <a:avLst/>
          </a:prstGeom>
          <a:solidFill>
            <a:srgbClr val="183347"/>
          </a:solidFill>
          <a:ln w="12700">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150" b="1">
                <a:solidFill>
                  <a:srgbClr val="FFFFFF"/>
                </a:solidFill>
                <a:latin typeface="Calibri"/>
              </a:rPr>
              <a:t>LegacyHive</a:t>
            </a:r>
          </a:p>
        </p:txBody>
      </p:sp>
      <p:sp>
        <p:nvSpPr>
          <p:cNvPr id="12" name="Rounded Rectangle 11"/>
          <p:cNvSpPr/>
          <p:nvPr/>
        </p:nvSpPr>
        <p:spPr>
          <a:xfrm>
            <a:off x="10241280" y="1737360"/>
            <a:ext cx="1376172" cy="502920"/>
          </a:xfrm>
          <a:prstGeom prst="roundRect">
            <a:avLst/>
          </a:prstGeom>
          <a:solidFill>
            <a:srgbClr val="183347"/>
          </a:solidFill>
          <a:ln w="12700">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150" b="1">
                <a:solidFill>
                  <a:srgbClr val="FFFFFF"/>
                </a:solidFill>
                <a:latin typeface="Calibri"/>
              </a:rPr>
              <a:t>RoguePlanet</a:t>
            </a:r>
          </a:p>
        </p:txBody>
      </p:sp>
      <p:sp>
        <p:nvSpPr>
          <p:cNvPr id="13" name="Rounded Rectangle 12"/>
          <p:cNvSpPr/>
          <p:nvPr/>
        </p:nvSpPr>
        <p:spPr>
          <a:xfrm>
            <a:off x="548640" y="2404872"/>
            <a:ext cx="1376172" cy="502920"/>
          </a:xfrm>
          <a:prstGeom prst="roundRect">
            <a:avLst/>
          </a:prstGeom>
          <a:solidFill>
            <a:srgbClr val="183347"/>
          </a:solidFill>
          <a:ln w="12700">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150" b="1">
                <a:solidFill>
                  <a:srgbClr val="FFFFFF"/>
                </a:solidFill>
                <a:latin typeface="Calibri"/>
              </a:rPr>
              <a:t>ShieldBreak</a:t>
            </a:r>
          </a:p>
        </p:txBody>
      </p:sp>
      <p:sp>
        <p:nvSpPr>
          <p:cNvPr id="14" name="Rounded Rectangle 13"/>
          <p:cNvSpPr/>
          <p:nvPr/>
        </p:nvSpPr>
        <p:spPr>
          <a:xfrm>
            <a:off x="548640" y="3977639"/>
            <a:ext cx="11091672" cy="1874519"/>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274320" rIns="274320" tIns="201168">
            <a:normAutofit/>
          </a:bodyPr>
          <a:lstStyle/>
          <a:p>
            <a:pPr algn="ctr"/>
            <a:r>
              <a:rPr sz="1300" i="1">
                <a:solidFill>
                  <a:srgbClr val="0F2233"/>
                </a:solidFill>
                <a:latin typeface="Calibri"/>
              </a:rPr>
              <a:t>Microsoft has, per reporting, previously warned of potential legal action against “malicious activity causing real harm,” while calling the uncoordinated releases “irresponsible” and stating they “put our customers at unnecessary risk.”</a:t>
            </a:r>
          </a:p>
          <a:p>
            <a:pPr>
              <a:spcBef>
                <a:spcPts val="1200"/>
              </a:spcBef>
            </a:pPr>
            <a:r>
              <a:rPr sz="1200">
                <a:solidFill>
                  <a:srgbClr val="1E2933"/>
                </a:solidFill>
                <a:latin typeface="Calibri"/>
              </a:rPr>
              <a:t>The researcher cites frustration with Microsoft's bug-bounty program, deleted MSRC reporting accounts, and inadequate response timelines as the reason for disclosing without coordination.</a:t>
            </a:r>
          </a:p>
        </p:txBody>
      </p:sp>
      <p:sp>
        <p:nvSpPr>
          <p:cNvPr id="15" name="TextBox 14"/>
          <p:cNvSpPr txBox="1"/>
          <p:nvPr/>
        </p:nvSpPr>
        <p:spPr>
          <a:xfrm>
            <a:off x="548640" y="6035040"/>
            <a:ext cx="10515600" cy="320040"/>
          </a:xfrm>
          <a:prstGeom prst="rect">
            <a:avLst/>
          </a:prstGeom>
          <a:noFill/>
        </p:spPr>
        <p:txBody>
          <a:bodyPr wrap="square">
            <a:normAutofit/>
          </a:bodyPr>
          <a:lstStyle/>
          <a:p>
            <a:r>
              <a:rPr sz="1050" i="1">
                <a:solidFill>
                  <a:srgbClr val="6B7C88"/>
                </a:solidFill>
                <a:latin typeface="Calibri"/>
              </a:rPr>
              <a:t>Source: BleepingComputer; SecurityWeek; The Register; Cyberpress.</a:t>
            </a:r>
          </a:p>
        </p:txBody>
      </p:sp>
      <p:sp>
        <p:nvSpPr>
          <p:cNvPr id="16" name="TextBox 1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10789920" cy="320040"/>
          </a:xfrm>
          <a:prstGeom prst="rect">
            <a:avLst/>
          </a:prstGeom>
          <a:noFill/>
        </p:spPr>
        <p:txBody>
          <a:bodyPr wrap="square">
            <a:normAutofit/>
          </a:bodyPr>
          <a:lstStyle/>
          <a:p>
            <a:r>
              <a:rPr sz="1300" b="1">
                <a:solidFill>
                  <a:srgbClr val="1BA39C"/>
                </a:solidFill>
                <a:latin typeface="Calibri"/>
              </a:rPr>
              <a:t>OPEN QUESTIONS</a:t>
            </a:r>
          </a:p>
        </p:txBody>
      </p:sp>
      <p:sp>
        <p:nvSpPr>
          <p:cNvPr id="3" name="TextBox 2"/>
          <p:cNvSpPr txBox="1"/>
          <p:nvPr/>
        </p:nvSpPr>
        <p:spPr>
          <a:xfrm>
            <a:off x="548640" y="713232"/>
            <a:ext cx="11109960" cy="1051560"/>
          </a:xfrm>
          <a:prstGeom prst="rect">
            <a:avLst/>
          </a:prstGeom>
          <a:noFill/>
        </p:spPr>
        <p:txBody>
          <a:bodyPr wrap="square">
            <a:normAutofit/>
          </a:bodyPr>
          <a:lstStyle/>
          <a:p>
            <a:r>
              <a:rPr sz="2700" b="1">
                <a:solidFill>
                  <a:srgbClr val="0F2233"/>
                </a:solidFill>
                <a:latin typeface="Calibri"/>
              </a:rPr>
              <a:t>Six unresolved questions will decide whether this is one bug or two</a:t>
            </a:r>
          </a:p>
        </p:txBody>
      </p:sp>
      <p:sp>
        <p:nvSpPr>
          <p:cNvPr id="4" name="TextBox 3"/>
          <p:cNvSpPr txBox="1"/>
          <p:nvPr/>
        </p:nvSpPr>
        <p:spPr>
          <a:xfrm>
            <a:off x="457200" y="6528816"/>
            <a:ext cx="8229600" cy="274320"/>
          </a:xfrm>
          <a:prstGeom prst="rect">
            <a:avLst/>
          </a:prstGeom>
          <a:noFill/>
        </p:spPr>
        <p:txBody>
          <a:bodyPr wrap="square">
            <a:normAutofit/>
          </a:bodyPr>
          <a:lstStyle/>
          <a:p>
            <a:r>
              <a:rPr sz="900">
                <a:solidFill>
                  <a:srgbClr val="6B7C88"/>
                </a:solidFill>
                <a:latin typeface="Calibri"/>
              </a:rPr>
              <a:t>Created with AskAnything - askanything-app.com</a:t>
            </a:r>
          </a:p>
        </p:txBody>
      </p:sp>
      <p:sp>
        <p:nvSpPr>
          <p:cNvPr id="5" name="Rounded Rectangle 4"/>
          <p:cNvSpPr/>
          <p:nvPr/>
        </p:nvSpPr>
        <p:spPr>
          <a:xfrm>
            <a:off x="548640" y="1600200"/>
            <a:ext cx="3566160" cy="214884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rIns="164592" tIns="164592">
            <a:normAutofit/>
          </a:bodyPr>
          <a:lstStyle/>
          <a:p>
            <a:pPr algn="ctr"/>
            <a:r>
              <a:rPr sz="1350" b="1">
                <a:solidFill>
                  <a:srgbClr val="0F2233"/>
                </a:solidFill>
                <a:latin typeface="Calibri"/>
              </a:rPr>
              <a:t>Q1. Same bug or two?</a:t>
            </a:r>
          </a:p>
          <a:p>
            <a:pPr>
              <a:spcBef>
                <a:spcPts val="600"/>
              </a:spcBef>
            </a:pPr>
            <a:r>
              <a:rPr sz="1100">
                <a:solidFill>
                  <a:srgbClr val="1E2933"/>
                </a:solidFill>
                <a:latin typeface="Calibri"/>
              </a:rPr>
              <a:t>Dormann and Beaumont lean toward a distinct mechanism, not a true bypass.</a:t>
            </a:r>
          </a:p>
        </p:txBody>
      </p:sp>
      <p:sp>
        <p:nvSpPr>
          <p:cNvPr id="6" name="Rounded Rectangle 5"/>
          <p:cNvSpPr/>
          <p:nvPr/>
        </p:nvSpPr>
        <p:spPr>
          <a:xfrm>
            <a:off x="4297679" y="1600200"/>
            <a:ext cx="3566160" cy="214884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rIns="164592" tIns="164592">
            <a:normAutofit/>
          </a:bodyPr>
          <a:lstStyle/>
          <a:p>
            <a:pPr algn="ctr"/>
            <a:r>
              <a:rPr sz="1350" b="1">
                <a:solidFill>
                  <a:srgbClr val="0F2233"/>
                </a:solidFill>
                <a:latin typeface="Calibri"/>
              </a:rPr>
              <a:t>Q2. Will Microsoft validate &amp; fix?</a:t>
            </a:r>
          </a:p>
          <a:p>
            <a:pPr>
              <a:spcBef>
                <a:spcPts val="600"/>
              </a:spcBef>
            </a:pPr>
            <a:r>
              <a:rPr sz="1100">
                <a:solidFill>
                  <a:srgbClr val="1E2933"/>
                </a:solidFill>
                <a:latin typeface="Calibri"/>
              </a:rPr>
              <a:t>Only committed to “investigating” as of this writing.</a:t>
            </a:r>
          </a:p>
        </p:txBody>
      </p:sp>
      <p:sp>
        <p:nvSpPr>
          <p:cNvPr id="7" name="Rounded Rectangle 6"/>
          <p:cNvSpPr/>
          <p:nvPr/>
        </p:nvSpPr>
        <p:spPr>
          <a:xfrm>
            <a:off x="8046719" y="1600200"/>
            <a:ext cx="3566160" cy="214884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rIns="164592" tIns="164592">
            <a:normAutofit/>
          </a:bodyPr>
          <a:lstStyle/>
          <a:p>
            <a:pPr algn="ctr"/>
            <a:r>
              <a:rPr sz="1350" b="1">
                <a:solidFill>
                  <a:srgbClr val="0F2233"/>
                </a:solidFill>
                <a:latin typeface="Calibri"/>
              </a:rPr>
              <a:t>Q3. Does it hit Windows 10?</a:t>
            </a:r>
          </a:p>
          <a:p>
            <a:pPr>
              <a:spcBef>
                <a:spcPts val="600"/>
              </a:spcBef>
            </a:pPr>
            <a:r>
              <a:rPr sz="1100">
                <a:solidFill>
                  <a:srgbClr val="1E2933"/>
                </a:solidFill>
                <a:latin typeface="Calibri"/>
              </a:rPr>
              <a:t>Claimed by the researcher, not independently reproduced.</a:t>
            </a:r>
          </a:p>
        </p:txBody>
      </p:sp>
      <p:sp>
        <p:nvSpPr>
          <p:cNvPr id="8" name="Rounded Rectangle 7"/>
          <p:cNvSpPr/>
          <p:nvPr/>
        </p:nvSpPr>
        <p:spPr>
          <a:xfrm>
            <a:off x="548640" y="3950208"/>
            <a:ext cx="3566160" cy="214884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rIns="164592" tIns="164592">
            <a:normAutofit/>
          </a:bodyPr>
          <a:lstStyle/>
          <a:p>
            <a:pPr algn="ctr"/>
            <a:r>
              <a:rPr sz="1350" b="1">
                <a:solidFill>
                  <a:srgbClr val="0F2233"/>
                </a:solidFill>
                <a:latin typeface="Calibri"/>
              </a:rPr>
              <a:t>Q4. How robust is the 100%?</a:t>
            </a:r>
          </a:p>
          <a:p>
            <a:pPr>
              <a:spcBef>
                <a:spcPts val="600"/>
              </a:spcBef>
            </a:pPr>
            <a:r>
              <a:rPr sz="1100">
                <a:solidFill>
                  <a:srgbClr val="1E2933"/>
                </a:solidFill>
                <a:latin typeface="Calibri"/>
              </a:rPr>
              <a:t>No fleet-diversity variability data has been published yet.</a:t>
            </a:r>
          </a:p>
        </p:txBody>
      </p:sp>
      <p:sp>
        <p:nvSpPr>
          <p:cNvPr id="9" name="Rounded Rectangle 8"/>
          <p:cNvSpPr/>
          <p:nvPr/>
        </p:nvSpPr>
        <p:spPr>
          <a:xfrm>
            <a:off x="4297679" y="3950208"/>
            <a:ext cx="3566160" cy="214884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rIns="164592" tIns="164592">
            <a:normAutofit/>
          </a:bodyPr>
          <a:lstStyle/>
          <a:p>
            <a:pPr algn="ctr"/>
            <a:r>
              <a:rPr sz="1350" b="1">
                <a:solidFill>
                  <a:srgbClr val="0F2233"/>
                </a:solidFill>
                <a:latin typeface="Calibri"/>
              </a:rPr>
              <a:t>Q5. Any confirmed in-the-wild use?</a:t>
            </a:r>
          </a:p>
          <a:p>
            <a:pPr>
              <a:spcBef>
                <a:spcPts val="600"/>
              </a:spcBef>
            </a:pPr>
            <a:r>
              <a:rPr sz="1100">
                <a:solidFill>
                  <a:srgbClr val="1E2933"/>
                </a:solidFill>
                <a:latin typeface="Calibri"/>
              </a:rPr>
              <a:t>Not per CISA KEV or SentinelOne as of this writing.</a:t>
            </a:r>
          </a:p>
        </p:txBody>
      </p:sp>
      <p:sp>
        <p:nvSpPr>
          <p:cNvPr id="10" name="Rounded Rectangle 9"/>
          <p:cNvSpPr/>
          <p:nvPr/>
        </p:nvSpPr>
        <p:spPr>
          <a:xfrm>
            <a:off x="8046719" y="3950208"/>
            <a:ext cx="3566160" cy="214884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rIns="164592" tIns="164592">
            <a:normAutofit/>
          </a:bodyPr>
          <a:lstStyle/>
          <a:p>
            <a:pPr algn="ctr"/>
            <a:r>
              <a:rPr sz="1350" b="1">
                <a:solidFill>
                  <a:srgbClr val="0F2233"/>
                </a:solidFill>
                <a:latin typeface="Calibri"/>
              </a:rPr>
              <a:t>Q6. Separate CVE or extension?</a:t>
            </a:r>
          </a:p>
          <a:p>
            <a:pPr>
              <a:spcBef>
                <a:spcPts val="600"/>
              </a:spcBef>
            </a:pPr>
            <a:r>
              <a:rPr sz="1100">
                <a:solidFill>
                  <a:srgbClr val="1E2933"/>
                </a:solidFill>
                <a:latin typeface="Calibri"/>
              </a:rPr>
              <a:t>Unresolved; will shape remediation SLA tracking.</a:t>
            </a:r>
          </a:p>
        </p:txBody>
      </p:sp>
      <p:sp>
        <p:nvSpPr>
          <p:cNvPr id="11" name="TextBox 10"/>
          <p:cNvSpPr txBox="1"/>
          <p:nvPr/>
        </p:nvSpPr>
        <p:spPr>
          <a:xfrm>
            <a:off x="548640" y="6108192"/>
            <a:ext cx="10515600" cy="320040"/>
          </a:xfrm>
          <a:prstGeom prst="rect">
            <a:avLst/>
          </a:prstGeom>
          <a:noFill/>
        </p:spPr>
        <p:txBody>
          <a:bodyPr wrap="square">
            <a:normAutofit/>
          </a:bodyPr>
          <a:lstStyle/>
          <a:p>
            <a:r>
              <a:rPr sz="1050" i="1">
                <a:solidFill>
                  <a:srgbClr val="6B7C88"/>
                </a:solidFill>
                <a:latin typeface="Calibri"/>
              </a:rPr>
              <a:t>Source: infosec.exchange (Dormann); BleepingComputer; GitHub — MSNightmare/ShieldBreak; CISA KEV catalog; Kudelski Security.</a:t>
            </a:r>
          </a:p>
        </p:txBody>
      </p:sp>
      <p:sp>
        <p:nvSpPr>
          <p:cNvPr id="12" name="TextBox 11"/>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548640" y="384048"/>
            <a:ext cx="10789920" cy="320040"/>
          </a:xfrm>
          <a:prstGeom prst="rect">
            <a:avLst/>
          </a:prstGeom>
          <a:noFill/>
        </p:spPr>
        <p:txBody>
          <a:bodyPr wrap="square">
            <a:normAutofit/>
          </a:bodyPr>
          <a:lstStyle/>
          <a:p>
            <a:r>
              <a:rPr sz="1300" b="1">
                <a:solidFill>
                  <a:srgbClr val="1BA39C"/>
                </a:solidFill>
                <a:latin typeface="Calibri"/>
              </a:rPr>
              <a:t>RECOMMENDED POSTURE</a:t>
            </a:r>
          </a:p>
        </p:txBody>
      </p:sp>
      <p:sp>
        <p:nvSpPr>
          <p:cNvPr id="3" name="TextBox 2"/>
          <p:cNvSpPr txBox="1"/>
          <p:nvPr/>
        </p:nvSpPr>
        <p:spPr>
          <a:xfrm>
            <a:off x="548640" y="713232"/>
            <a:ext cx="11109960" cy="960120"/>
          </a:xfrm>
          <a:prstGeom prst="rect">
            <a:avLst/>
          </a:prstGeom>
          <a:noFill/>
        </p:spPr>
        <p:txBody>
          <a:bodyPr wrap="square">
            <a:normAutofit/>
          </a:bodyPr>
          <a:lstStyle/>
          <a:p>
            <a:r>
              <a:rPr sz="2600" b="1">
                <a:solidFill>
                  <a:srgbClr val="FFFFFF"/>
                </a:solidFill>
                <a:latin typeface="Calibri"/>
              </a:rPr>
              <a:t>Patch what exists, detect and harden what doesn't — don't declare an incident absent evidence</a:t>
            </a:r>
          </a:p>
        </p:txBody>
      </p:sp>
      <p:sp>
        <p:nvSpPr>
          <p:cNvPr id="4" name="Rounded Rectangle 3"/>
          <p:cNvSpPr/>
          <p:nvPr/>
        </p:nvSpPr>
        <p:spPr>
          <a:xfrm>
            <a:off x="548640" y="1691640"/>
            <a:ext cx="3514344" cy="3931920"/>
          </a:xfrm>
          <a:prstGeom prst="roundRect">
            <a:avLst/>
          </a:prstGeom>
          <a:solidFill>
            <a:srgbClr val="163042"/>
          </a:solidFill>
          <a:ln w="12700">
            <a:solidFill>
              <a:srgbClr val="2B4B5E"/>
            </a:solidFill>
          </a:ln>
          <a:effectLst/>
        </p:spPr>
        <p:style>
          <a:lnRef idx="1">
            <a:schemeClr val="accent1"/>
          </a:lnRef>
          <a:fillRef idx="3">
            <a:schemeClr val="accent1"/>
          </a:fillRef>
          <a:effectRef idx="2">
            <a:schemeClr val="accent1"/>
          </a:effectRef>
          <a:fontRef idx="minor">
            <a:schemeClr val="lt1"/>
          </a:fontRef>
        </p:style>
        <p:txBody>
          <a:bodyPr rtlCol="0" anchor="ctr" wrap="square" lIns="201168" rIns="182880" tIns="201168">
            <a:normAutofit/>
          </a:bodyPr>
          <a:lstStyle/>
          <a:p>
            <a:pPr algn="ctr"/>
            <a:r>
              <a:rPr sz="1600" b="1">
                <a:solidFill>
                  <a:srgbClr val="1BA39C"/>
                </a:solidFill>
                <a:latin typeface="Calibri"/>
              </a:rPr>
              <a:t>0–7 Days</a:t>
            </a:r>
          </a:p>
          <a:p>
            <a:pPr>
              <a:spcBef>
                <a:spcPts val="1000"/>
              </a:spcBef>
            </a:pPr>
            <a:r>
              <a:rPr sz="1150">
                <a:solidFill>
                  <a:srgbClr val="FFFFFF"/>
                </a:solidFill>
                <a:latin typeface="Calibri"/>
              </a:rPr>
              <a:t>•  Confirm AMEngineVersion is 1.1.26060.3008+ fleet-wide</a:t>
            </a:r>
          </a:p>
          <a:p>
            <a:pPr>
              <a:spcBef>
                <a:spcPts val="1000"/>
              </a:spcBef>
            </a:pPr>
            <a:r>
              <a:rPr sz="1150">
                <a:solidFill>
                  <a:srgbClr val="FFFFFF"/>
                </a:solidFill>
                <a:latin typeface="Calibri"/>
              </a:rPr>
              <a:t>•  Deploy Beaumont's ShieldBreak hunting queries</a:t>
            </a:r>
          </a:p>
          <a:p>
            <a:pPr>
              <a:spcBef>
                <a:spcPts val="1000"/>
              </a:spcBef>
            </a:pPr>
            <a:r>
              <a:rPr sz="1150">
                <a:solidFill>
                  <a:srgbClr val="FFFFFF"/>
                </a:solidFill>
                <a:latin typeface="Calibri"/>
              </a:rPr>
              <a:t>•  Pilot WDAC / AppLocker enforcement</a:t>
            </a:r>
          </a:p>
        </p:txBody>
      </p:sp>
      <p:sp>
        <p:nvSpPr>
          <p:cNvPr id="5" name="Rounded Rectangle 4"/>
          <p:cNvSpPr/>
          <p:nvPr/>
        </p:nvSpPr>
        <p:spPr>
          <a:xfrm>
            <a:off x="4337304" y="1691640"/>
            <a:ext cx="3514344" cy="3931920"/>
          </a:xfrm>
          <a:prstGeom prst="roundRect">
            <a:avLst/>
          </a:prstGeom>
          <a:solidFill>
            <a:srgbClr val="163042"/>
          </a:solidFill>
          <a:ln w="12700">
            <a:solidFill>
              <a:srgbClr val="2B4B5E"/>
            </a:solidFill>
          </a:ln>
          <a:effectLst/>
        </p:spPr>
        <p:style>
          <a:lnRef idx="1">
            <a:schemeClr val="accent1"/>
          </a:lnRef>
          <a:fillRef idx="3">
            <a:schemeClr val="accent1"/>
          </a:fillRef>
          <a:effectRef idx="2">
            <a:schemeClr val="accent1"/>
          </a:effectRef>
          <a:fontRef idx="minor">
            <a:schemeClr val="lt1"/>
          </a:fontRef>
        </p:style>
        <p:txBody>
          <a:bodyPr rtlCol="0" anchor="ctr" wrap="square" lIns="201168" rIns="182880" tIns="201168">
            <a:normAutofit/>
          </a:bodyPr>
          <a:lstStyle/>
          <a:p>
            <a:pPr algn="ctr"/>
            <a:r>
              <a:rPr sz="1600" b="1">
                <a:solidFill>
                  <a:srgbClr val="1BA39C"/>
                </a:solidFill>
                <a:latin typeface="Calibri"/>
              </a:rPr>
              <a:t>7–30 Days</a:t>
            </a:r>
          </a:p>
          <a:p>
            <a:pPr>
              <a:spcBef>
                <a:spcPts val="1000"/>
              </a:spcBef>
            </a:pPr>
            <a:r>
              <a:rPr sz="1150">
                <a:solidFill>
                  <a:srgbClr val="FFFFFF"/>
                </a:solidFill>
                <a:latin typeface="Calibri"/>
              </a:rPr>
              <a:t>•  Roll ASR rules from audit to block mode</a:t>
            </a:r>
          </a:p>
          <a:p>
            <a:pPr>
              <a:spcBef>
                <a:spcPts val="1000"/>
              </a:spcBef>
            </a:pPr>
            <a:r>
              <a:rPr sz="1150">
                <a:solidFill>
                  <a:srgbClr val="FFFFFF"/>
                </a:solidFill>
                <a:latin typeface="Calibri"/>
              </a:rPr>
              <a:t>•  Reduce standing local-admin rights; move to JIT access</a:t>
            </a:r>
          </a:p>
          <a:p>
            <a:pPr>
              <a:spcBef>
                <a:spcPts val="1000"/>
              </a:spcBef>
            </a:pPr>
            <a:r>
              <a:rPr sz="1150">
                <a:solidFill>
                  <a:srgbClr val="FFFFFF"/>
                </a:solidFill>
                <a:latin typeface="Calibri"/>
              </a:rPr>
              <a:t>•  Enable and audit Defender Tamper Protection</a:t>
            </a:r>
          </a:p>
        </p:txBody>
      </p:sp>
      <p:sp>
        <p:nvSpPr>
          <p:cNvPr id="6" name="Rounded Rectangle 5"/>
          <p:cNvSpPr/>
          <p:nvPr/>
        </p:nvSpPr>
        <p:spPr>
          <a:xfrm>
            <a:off x="8125968" y="1691640"/>
            <a:ext cx="3514344" cy="3931920"/>
          </a:xfrm>
          <a:prstGeom prst="roundRect">
            <a:avLst/>
          </a:prstGeom>
          <a:solidFill>
            <a:srgbClr val="163042"/>
          </a:solidFill>
          <a:ln w="12700">
            <a:solidFill>
              <a:srgbClr val="2B4B5E"/>
            </a:solidFill>
          </a:ln>
          <a:effectLst/>
        </p:spPr>
        <p:style>
          <a:lnRef idx="1">
            <a:schemeClr val="accent1"/>
          </a:lnRef>
          <a:fillRef idx="3">
            <a:schemeClr val="accent1"/>
          </a:fillRef>
          <a:effectRef idx="2">
            <a:schemeClr val="accent1"/>
          </a:effectRef>
          <a:fontRef idx="minor">
            <a:schemeClr val="lt1"/>
          </a:fontRef>
        </p:style>
        <p:txBody>
          <a:bodyPr rtlCol="0" anchor="ctr" wrap="square" lIns="201168" rIns="182880" tIns="201168">
            <a:normAutofit/>
          </a:bodyPr>
          <a:lstStyle/>
          <a:p>
            <a:pPr algn="ctr"/>
            <a:r>
              <a:rPr sz="1600" b="1">
                <a:solidFill>
                  <a:srgbClr val="1BA39C"/>
                </a:solidFill>
                <a:latin typeface="Calibri"/>
              </a:rPr>
              <a:t>Ongoing</a:t>
            </a:r>
          </a:p>
          <a:p>
            <a:pPr>
              <a:spcBef>
                <a:spcPts val="1000"/>
              </a:spcBef>
            </a:pPr>
            <a:r>
              <a:rPr sz="1150">
                <a:solidFill>
                  <a:srgbClr val="FFFFFF"/>
                </a:solidFill>
                <a:latin typeface="Calibri"/>
              </a:rPr>
              <a:t>•  Track Defender/MMPE engine version drift fleet-wide</a:t>
            </a:r>
          </a:p>
          <a:p>
            <a:pPr>
              <a:spcBef>
                <a:spcPts val="1000"/>
              </a:spcBef>
            </a:pPr>
            <a:r>
              <a:rPr sz="1150">
                <a:solidFill>
                  <a:srgbClr val="FFFFFF"/>
                </a:solidFill>
                <a:latin typeface="Calibri"/>
              </a:rPr>
              <a:t>•  Re-check the MSRC advisory and CISA KEV regularly</a:t>
            </a:r>
          </a:p>
          <a:p>
            <a:pPr>
              <a:spcBef>
                <a:spcPts val="1000"/>
              </a:spcBef>
            </a:pPr>
            <a:r>
              <a:rPr sz="1150">
                <a:solidFill>
                  <a:srgbClr val="FFFFFF"/>
                </a:solidFill>
                <a:latin typeface="Calibri"/>
              </a:rPr>
              <a:t>•  Treat any indicator hit as a high-priority IR trigger</a:t>
            </a:r>
          </a:p>
        </p:txBody>
      </p:sp>
      <p:sp>
        <p:nvSpPr>
          <p:cNvPr id="7" name="TextBox 6"/>
          <p:cNvSpPr txBox="1"/>
          <p:nvPr/>
        </p:nvSpPr>
        <p:spPr>
          <a:xfrm>
            <a:off x="457200" y="6528816"/>
            <a:ext cx="8229600" cy="274320"/>
          </a:xfrm>
          <a:prstGeom prst="rect">
            <a:avLst/>
          </a:prstGeom>
          <a:noFill/>
        </p:spPr>
        <p:txBody>
          <a:bodyPr wrap="square">
            <a:normAutofit/>
          </a:bodyPr>
          <a:lstStyle/>
          <a:p>
            <a:r>
              <a:rPr sz="900">
                <a:solidFill>
                  <a:srgbClr val="9FB4C0"/>
                </a:solidFill>
                <a:latin typeface="Calibri"/>
              </a:rPr>
              <a:t>Created with AskAnything - askanything-app.com</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548640" y="384048"/>
            <a:ext cx="10789920" cy="320040"/>
          </a:xfrm>
          <a:prstGeom prst="rect">
            <a:avLst/>
          </a:prstGeom>
          <a:noFill/>
        </p:spPr>
        <p:txBody>
          <a:bodyPr wrap="square">
            <a:normAutofit/>
          </a:bodyPr>
          <a:lstStyle/>
          <a:p>
            <a:r>
              <a:rPr sz="1300" b="1">
                <a:solidFill>
                  <a:srgbClr val="1BA39C"/>
                </a:solidFill>
                <a:latin typeface="Calibri"/>
              </a:rPr>
              <a:t>SOURCES</a:t>
            </a:r>
          </a:p>
        </p:txBody>
      </p:sp>
      <p:sp>
        <p:nvSpPr>
          <p:cNvPr id="3" name="TextBox 2"/>
          <p:cNvSpPr txBox="1"/>
          <p:nvPr/>
        </p:nvSpPr>
        <p:spPr>
          <a:xfrm>
            <a:off x="548640" y="713232"/>
            <a:ext cx="11109960" cy="1051560"/>
          </a:xfrm>
          <a:prstGeom prst="rect">
            <a:avLst/>
          </a:prstGeom>
          <a:noFill/>
        </p:spPr>
        <p:txBody>
          <a:bodyPr wrap="square">
            <a:normAutofit/>
          </a:bodyPr>
          <a:lstStyle/>
          <a:p>
            <a:r>
              <a:rPr sz="2800" b="1">
                <a:solidFill>
                  <a:srgbClr val="FFFFFF"/>
                </a:solidFill>
                <a:latin typeface="Calibri"/>
              </a:rPr>
              <a:t>Key references cited in this report</a:t>
            </a:r>
          </a:p>
        </p:txBody>
      </p:sp>
      <p:sp>
        <p:nvSpPr>
          <p:cNvPr id="4" name="TextBox 3"/>
          <p:cNvSpPr txBox="1"/>
          <p:nvPr/>
        </p:nvSpPr>
        <p:spPr>
          <a:xfrm>
            <a:off x="640080" y="1828800"/>
            <a:ext cx="5303520" cy="4114800"/>
          </a:xfrm>
          <a:prstGeom prst="rect">
            <a:avLst/>
          </a:prstGeom>
          <a:noFill/>
        </p:spPr>
        <p:txBody>
          <a:bodyPr wrap="square">
            <a:normAutofit/>
          </a:bodyPr>
          <a:lstStyle/>
          <a:p>
            <a:pPr>
              <a:spcBef>
                <a:spcPts val="0"/>
              </a:spcBef>
            </a:pPr>
            <a:r>
              <a:rPr sz="1300">
                <a:solidFill>
                  <a:srgbClr val="FFFFFF"/>
                </a:solidFill>
                <a:latin typeface="Calibri"/>
              </a:rPr>
              <a:t>1. MSRC — CVE-2026-50656 advisory (msrc.microsoft.com)</a:t>
            </a:r>
          </a:p>
          <a:p>
            <a:pPr>
              <a:spcBef>
                <a:spcPts val="1600"/>
              </a:spcBef>
            </a:pPr>
            <a:r>
              <a:rPr sz="1300">
                <a:solidFill>
                  <a:srgbClr val="FFFFFF"/>
                </a:solidFill>
                <a:latin typeface="Calibri"/>
              </a:rPr>
              <a:t>2. The Hacker News — ShieldBreak claims &amp; mechanism</a:t>
            </a:r>
          </a:p>
          <a:p>
            <a:pPr>
              <a:spcBef>
                <a:spcPts val="1600"/>
              </a:spcBef>
            </a:pPr>
            <a:r>
              <a:rPr sz="1300">
                <a:solidFill>
                  <a:srgbClr val="FFFFFF"/>
                </a:solidFill>
                <a:latin typeface="Calibri"/>
              </a:rPr>
              <a:t>3. BleepingComputer — Beaumont/Dormann quotes, MS statement</a:t>
            </a:r>
          </a:p>
          <a:p>
            <a:pPr>
              <a:spcBef>
                <a:spcPts val="1600"/>
              </a:spcBef>
            </a:pPr>
            <a:r>
              <a:rPr sz="1300">
                <a:solidFill>
                  <a:srgbClr val="FFFFFF"/>
                </a:solidFill>
                <a:latin typeface="Calibri"/>
              </a:rPr>
              <a:t>4. SecurityWeek — Dormann's technical chain description</a:t>
            </a:r>
          </a:p>
        </p:txBody>
      </p:sp>
      <p:sp>
        <p:nvSpPr>
          <p:cNvPr id="5" name="TextBox 4"/>
          <p:cNvSpPr txBox="1"/>
          <p:nvPr/>
        </p:nvSpPr>
        <p:spPr>
          <a:xfrm>
            <a:off x="6309360" y="1828800"/>
            <a:ext cx="5303520" cy="4114800"/>
          </a:xfrm>
          <a:prstGeom prst="rect">
            <a:avLst/>
          </a:prstGeom>
          <a:noFill/>
        </p:spPr>
        <p:txBody>
          <a:bodyPr wrap="square">
            <a:normAutofit/>
          </a:bodyPr>
          <a:lstStyle/>
          <a:p>
            <a:pPr>
              <a:spcBef>
                <a:spcPts val="0"/>
              </a:spcBef>
            </a:pPr>
            <a:r>
              <a:rPr sz="1300">
                <a:solidFill>
                  <a:srgbClr val="FFFFFF"/>
                </a:solidFill>
                <a:latin typeface="Calibri"/>
              </a:rPr>
              <a:t>5. ThreatLocker — detection signatures &amp; file hashes</a:t>
            </a:r>
          </a:p>
          <a:p>
            <a:pPr>
              <a:spcBef>
                <a:spcPts val="1600"/>
              </a:spcBef>
            </a:pPr>
            <a:r>
              <a:rPr sz="1300">
                <a:solidFill>
                  <a:srgbClr val="FFFFFF"/>
                </a:solidFill>
                <a:latin typeface="Calibri"/>
              </a:rPr>
              <a:t>6. Tanium — mitigation and detection guidance</a:t>
            </a:r>
          </a:p>
          <a:p>
            <a:pPr>
              <a:spcBef>
                <a:spcPts val="1600"/>
              </a:spcBef>
            </a:pPr>
            <a:r>
              <a:rPr sz="1300">
                <a:solidFill>
                  <a:srgbClr val="FFFFFF"/>
                </a:solidFill>
                <a:latin typeface="Calibri"/>
              </a:rPr>
              <a:t>7. CISA — Known Exploited Vulnerabilities catalog</a:t>
            </a:r>
          </a:p>
          <a:p>
            <a:pPr>
              <a:spcBef>
                <a:spcPts val="1600"/>
              </a:spcBef>
            </a:pPr>
            <a:r>
              <a:rPr sz="1300">
                <a:solidFill>
                  <a:srgbClr val="FFFFFF"/>
                </a:solidFill>
                <a:latin typeface="Calibri"/>
              </a:rPr>
              <a:t>8. SentinelOne — vulnerability database (CVSS &amp; status)</a:t>
            </a:r>
          </a:p>
        </p:txBody>
      </p:sp>
      <p:sp>
        <p:nvSpPr>
          <p:cNvPr id="6" name="TextBox 5"/>
          <p:cNvSpPr txBox="1"/>
          <p:nvPr/>
        </p:nvSpPr>
        <p:spPr>
          <a:xfrm>
            <a:off x="457200" y="6528816"/>
            <a:ext cx="8229600" cy="274320"/>
          </a:xfrm>
          <a:prstGeom prst="rect">
            <a:avLst/>
          </a:prstGeom>
          <a:noFill/>
        </p:spPr>
        <p:txBody>
          <a:bodyPr wrap="square">
            <a:normAutofit/>
          </a:bodyPr>
          <a:lstStyle/>
          <a:p>
            <a:r>
              <a:rPr sz="900">
                <a:solidFill>
                  <a:srgbClr val="9FB4C0"/>
                </a:solidFill>
                <a:latin typeface="Calibri"/>
              </a:rPr>
              <a:t>Created with AskAnything - askanything-app.com</a:t>
            </a:r>
          </a:p>
        </p:txBody>
      </p:sp>
      <p:sp>
        <p:nvSpPr>
          <p:cNvPr id="7" name="TextBox 6"/>
          <p:cNvSpPr txBox="1"/>
          <p:nvPr/>
        </p:nvSpPr>
        <p:spPr>
          <a:xfrm>
            <a:off x="182880" y="6345936"/>
            <a:ext cx="11825935" cy="237744"/>
          </a:xfrm>
          <a:prstGeom prst="rect">
            <a:avLst/>
          </a:prstGeom>
          <a:noFill/>
        </p:spPr>
        <p:txBody>
          <a:bodyPr wrap="none" lIns="0" rIns="0" tIns="0" bIns="0">
            <a:spAutoFit/>
          </a:bodyPr>
          <a:lstStyle/>
          <a:p>
            <a:pPr algn="ctr"/>
            <a:r>
              <a:rPr sz="1000" b="1">
                <a:solidFill>
                  <a:srgbClr val="146658"/>
                </a:solidFill>
                <a:latin typeface="Arial"/>
                <a:hlinkClick r:id="rId3"/>
              </a:rPr>
              <a:t>Explore more questions at Ask Anything</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10789920" cy="320040"/>
          </a:xfrm>
          <a:prstGeom prst="rect">
            <a:avLst/>
          </a:prstGeom>
          <a:noFill/>
        </p:spPr>
        <p:txBody>
          <a:bodyPr wrap="square">
            <a:normAutofit/>
          </a:bodyPr>
          <a:lstStyle/>
          <a:p>
            <a:r>
              <a:rPr sz="1300" b="1">
                <a:solidFill>
                  <a:srgbClr val="1BA39C"/>
                </a:solidFill>
                <a:latin typeface="Calibri"/>
              </a:rPr>
              <a:t>EXECUTIVE SUMMARY</a:t>
            </a:r>
          </a:p>
        </p:txBody>
      </p:sp>
      <p:sp>
        <p:nvSpPr>
          <p:cNvPr id="3" name="TextBox 2"/>
          <p:cNvSpPr txBox="1"/>
          <p:nvPr/>
        </p:nvSpPr>
        <p:spPr>
          <a:xfrm>
            <a:off x="548640" y="713232"/>
            <a:ext cx="11109960" cy="1051560"/>
          </a:xfrm>
          <a:prstGeom prst="rect">
            <a:avLst/>
          </a:prstGeom>
          <a:noFill/>
        </p:spPr>
        <p:txBody>
          <a:bodyPr wrap="square">
            <a:normAutofit/>
          </a:bodyPr>
          <a:lstStyle/>
          <a:p>
            <a:r>
              <a:rPr sz="2800" b="1">
                <a:solidFill>
                  <a:srgbClr val="0F2233"/>
                </a:solidFill>
                <a:latin typeface="Calibri"/>
              </a:rPr>
              <a:t>A credible, reproduced PoC with no vendor fix — not yet a confirmed active-exploitation emergency</a:t>
            </a:r>
          </a:p>
        </p:txBody>
      </p:sp>
      <p:sp>
        <p:nvSpPr>
          <p:cNvPr id="4" name="TextBox 3"/>
          <p:cNvSpPr txBox="1"/>
          <p:nvPr/>
        </p:nvSpPr>
        <p:spPr>
          <a:xfrm>
            <a:off x="457200" y="6528816"/>
            <a:ext cx="8229600" cy="274320"/>
          </a:xfrm>
          <a:prstGeom prst="rect">
            <a:avLst/>
          </a:prstGeom>
          <a:noFill/>
        </p:spPr>
        <p:txBody>
          <a:bodyPr wrap="square">
            <a:normAutofit/>
          </a:bodyPr>
          <a:lstStyle/>
          <a:p>
            <a:r>
              <a:rPr sz="900">
                <a:solidFill>
                  <a:srgbClr val="6B7C88"/>
                </a:solidFill>
                <a:latin typeface="Calibri"/>
              </a:rPr>
              <a:t>Created with AskAnything - askanything-app.com</a:t>
            </a:r>
          </a:p>
        </p:txBody>
      </p:sp>
      <p:sp>
        <p:nvSpPr>
          <p:cNvPr id="5" name="TextBox 4"/>
          <p:cNvSpPr txBox="1"/>
          <p:nvPr/>
        </p:nvSpPr>
        <p:spPr>
          <a:xfrm>
            <a:off x="548640" y="1481328"/>
            <a:ext cx="11064240" cy="548640"/>
          </a:xfrm>
          <a:prstGeom prst="rect">
            <a:avLst/>
          </a:prstGeom>
          <a:noFill/>
        </p:spPr>
        <p:txBody>
          <a:bodyPr wrap="square">
            <a:normAutofit/>
          </a:bodyPr>
          <a:lstStyle/>
          <a:p>
            <a:r>
              <a:rPr sz="1350" i="1">
                <a:solidFill>
                  <a:srgbClr val="1E2933"/>
                </a:solidFill>
                <a:latin typeface="Calibri"/>
              </a:rPr>
              <a:t>ShieldBreak claims a full patch bypass of CVE-2026-50656 with a reported 100% success rate — but the two researchers who reproduced it dispute that framing, and no active exploitation is confirmed.</a:t>
            </a:r>
          </a:p>
        </p:txBody>
      </p:sp>
      <p:sp>
        <p:nvSpPr>
          <p:cNvPr id="6" name="Rounded Rectangle 5"/>
          <p:cNvSpPr/>
          <p:nvPr/>
        </p:nvSpPr>
        <p:spPr>
          <a:xfrm>
            <a:off x="548640" y="2331720"/>
            <a:ext cx="3520440" cy="265176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rIns="182880">
            <a:normAutofit/>
          </a:bodyPr>
          <a:lstStyle/>
          <a:p>
            <a:pPr algn="ctr"/>
            <a:r>
              <a:rPr sz="4000" b="1">
                <a:solidFill>
                  <a:srgbClr val="1BA39C"/>
                </a:solidFill>
                <a:latin typeface="Calibri"/>
              </a:rPr>
              <a:t>100%</a:t>
            </a:r>
          </a:p>
          <a:p>
            <a:pPr algn="ctr">
              <a:spcBef>
                <a:spcPts val="600"/>
              </a:spcBef>
            </a:pPr>
            <a:r>
              <a:rPr sz="1150">
                <a:solidFill>
                  <a:srgbClr val="1E2933"/>
                </a:solidFill>
                <a:latin typeface="Calibri"/>
              </a:rPr>
              <a:t>Claimed success rate on tested Windows 11 25H2 / Server 2025 — researcher-reported, not independently benchmarked at fleet scale</a:t>
            </a:r>
          </a:p>
        </p:txBody>
      </p:sp>
      <p:sp>
        <p:nvSpPr>
          <p:cNvPr id="7" name="Rounded Rectangle 6"/>
          <p:cNvSpPr/>
          <p:nvPr/>
        </p:nvSpPr>
        <p:spPr>
          <a:xfrm>
            <a:off x="4251960" y="2331720"/>
            <a:ext cx="3520440" cy="265176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rIns="182880">
            <a:normAutofit/>
          </a:bodyPr>
          <a:lstStyle/>
          <a:p>
            <a:pPr algn="ctr"/>
            <a:r>
              <a:rPr sz="4000" b="1">
                <a:solidFill>
                  <a:srgbClr val="0F2233"/>
                </a:solidFill>
                <a:latin typeface="Calibri"/>
              </a:rPr>
              <a:t>0</a:t>
            </a:r>
          </a:p>
          <a:p>
            <a:pPr algn="ctr">
              <a:spcBef>
                <a:spcPts val="600"/>
              </a:spcBef>
            </a:pPr>
            <a:r>
              <a:rPr sz="1150">
                <a:solidFill>
                  <a:srgbClr val="1E2933"/>
                </a:solidFill>
                <a:latin typeface="Calibri"/>
              </a:rPr>
              <a:t>Entries for CVE-2026-50656 in CISA's Known Exploited Vulnerabilities catalog as of this writing</a:t>
            </a:r>
          </a:p>
        </p:txBody>
      </p:sp>
      <p:sp>
        <p:nvSpPr>
          <p:cNvPr id="8" name="Rounded Rectangle 7"/>
          <p:cNvSpPr/>
          <p:nvPr/>
        </p:nvSpPr>
        <p:spPr>
          <a:xfrm>
            <a:off x="7955279" y="2331720"/>
            <a:ext cx="3520440" cy="265176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82880" rIns="182880">
            <a:normAutofit/>
          </a:bodyPr>
          <a:lstStyle/>
          <a:p>
            <a:pPr algn="ctr"/>
            <a:r>
              <a:rPr sz="4000" b="1">
                <a:solidFill>
                  <a:srgbClr val="D64550"/>
                </a:solidFill>
                <a:latin typeface="Calibri"/>
              </a:rPr>
              <a:t>2</a:t>
            </a:r>
          </a:p>
          <a:p>
            <a:pPr algn="ctr">
              <a:spcBef>
                <a:spcPts val="600"/>
              </a:spcBef>
            </a:pPr>
            <a:r>
              <a:rPr sz="1150">
                <a:solidFill>
                  <a:srgbClr val="1E2933"/>
                </a:solidFill>
                <a:latin typeface="Calibri"/>
              </a:rPr>
              <a:t>Independent researchers (Dormann, Beaumont) who reproduced ShieldBreak — and both dispute the “same bug” framing</a:t>
            </a:r>
          </a:p>
        </p:txBody>
      </p:sp>
      <p:sp>
        <p:nvSpPr>
          <p:cNvPr id="9" name="TextBox 8"/>
          <p:cNvSpPr txBox="1"/>
          <p:nvPr/>
        </p:nvSpPr>
        <p:spPr>
          <a:xfrm>
            <a:off x="548640" y="6172200"/>
            <a:ext cx="10515600" cy="320040"/>
          </a:xfrm>
          <a:prstGeom prst="rect">
            <a:avLst/>
          </a:prstGeom>
          <a:noFill/>
        </p:spPr>
        <p:txBody>
          <a:bodyPr wrap="square">
            <a:normAutofit/>
          </a:bodyPr>
          <a:lstStyle/>
          <a:p>
            <a:r>
              <a:rPr sz="1050" i="1">
                <a:solidFill>
                  <a:srgbClr val="6B7C88"/>
                </a:solidFill>
                <a:latin typeface="Calibri"/>
              </a:rPr>
              <a:t>Source: The Hacker News, Aug. 2026; BleepingComputer; CISA KEV catalog; infosec.exchange (Dormann).</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10789920" cy="320040"/>
          </a:xfrm>
          <a:prstGeom prst="rect">
            <a:avLst/>
          </a:prstGeom>
          <a:noFill/>
        </p:spPr>
        <p:txBody>
          <a:bodyPr wrap="square">
            <a:normAutofit/>
          </a:bodyPr>
          <a:lstStyle/>
          <a:p>
            <a:r>
              <a:rPr sz="1300" b="1">
                <a:solidFill>
                  <a:srgbClr val="1BA39C"/>
                </a:solidFill>
                <a:latin typeface="Calibri"/>
              </a:rPr>
              <a:t>EVIDENCE STATUS</a:t>
            </a:r>
          </a:p>
        </p:txBody>
      </p:sp>
      <p:sp>
        <p:nvSpPr>
          <p:cNvPr id="3" name="TextBox 2"/>
          <p:cNvSpPr txBox="1"/>
          <p:nvPr/>
        </p:nvSpPr>
        <p:spPr>
          <a:xfrm>
            <a:off x="548640" y="713232"/>
            <a:ext cx="11109960" cy="1051560"/>
          </a:xfrm>
          <a:prstGeom prst="rect">
            <a:avLst/>
          </a:prstGeom>
          <a:noFill/>
        </p:spPr>
        <p:txBody>
          <a:bodyPr wrap="square">
            <a:normAutofit/>
          </a:bodyPr>
          <a:lstStyle/>
          <a:p>
            <a:r>
              <a:rPr sz="3000" b="1">
                <a:solidFill>
                  <a:srgbClr val="0F2233"/>
                </a:solidFill>
                <a:latin typeface="Calibri"/>
              </a:rPr>
              <a:t>Most of what's public is solid at the edges — the core “bypass” claim itself is disputed</a:t>
            </a:r>
          </a:p>
        </p:txBody>
      </p:sp>
      <p:sp>
        <p:nvSpPr>
          <p:cNvPr id="4" name="TextBox 3"/>
          <p:cNvSpPr txBox="1"/>
          <p:nvPr/>
        </p:nvSpPr>
        <p:spPr>
          <a:xfrm>
            <a:off x="457200" y="6528816"/>
            <a:ext cx="8229600" cy="274320"/>
          </a:xfrm>
          <a:prstGeom prst="rect">
            <a:avLst/>
          </a:prstGeom>
          <a:noFill/>
        </p:spPr>
        <p:txBody>
          <a:bodyPr wrap="square">
            <a:normAutofit/>
          </a:bodyPr>
          <a:lstStyle/>
          <a:p>
            <a:r>
              <a:rPr sz="900">
                <a:solidFill>
                  <a:srgbClr val="6B7C88"/>
                </a:solidFill>
                <a:latin typeface="Calibri"/>
              </a:rPr>
              <a:t>Created with AskAnything - askanything-app.com</a:t>
            </a:r>
          </a:p>
        </p:txBody>
      </p:sp>
      <p:graphicFrame>
        <p:nvGraphicFramePr>
          <p:cNvPr id="5" name="Table 4"/>
          <p:cNvGraphicFramePr>
            <a:graphicFrameLocks noGrp="1"/>
          </p:cNvGraphicFramePr>
          <p:nvPr/>
        </p:nvGraphicFramePr>
        <p:xfrm>
          <a:off x="548640" y="1600200"/>
          <a:ext cx="11091672" cy="4224528"/>
        </p:xfrm>
        <a:graphic>
          <a:graphicData uri="http://schemas.openxmlformats.org/drawingml/2006/table">
            <a:tbl>
              <a:tblPr firstRow="1" bandRow="1">
                <a:tableStyleId>{5C22544A-7EE6-4342-B048-85BDC9FD1C3A}</a:tableStyleId>
              </a:tblPr>
              <a:tblGrid>
                <a:gridCol w="7772400"/>
                <a:gridCol w="3319272"/>
              </a:tblGrid>
              <a:tr h="603504">
                <a:tc>
                  <a:txBody>
                    <a:bodyPr wrap="square"/>
                    <a:lstStyle/>
                    <a:p>
                      <a:r>
                        <a:rPr sz="1250" b="1">
                          <a:solidFill>
                            <a:srgbClr val="FFFFFF"/>
                          </a:solidFill>
                          <a:latin typeface="Calibri"/>
                        </a:rPr>
                        <a:t>Claim</a:t>
                      </a:r>
                    </a:p>
                  </a:txBody>
                  <a:tcPr marL="109728" marR="109728" marT="36576" marB="36576" anchor="ctr">
                    <a:solidFill>
                      <a:srgbClr val="0F2233"/>
                    </a:solidFill>
                  </a:tcPr>
                </a:tc>
                <a:tc>
                  <a:txBody>
                    <a:bodyPr wrap="square"/>
                    <a:lstStyle/>
                    <a:p>
                      <a:r>
                        <a:rPr sz="1250" b="1">
                          <a:solidFill>
                            <a:srgbClr val="FFFFFF"/>
                          </a:solidFill>
                          <a:latin typeface="Calibri"/>
                        </a:rPr>
                        <a:t>Status</a:t>
                      </a:r>
                    </a:p>
                  </a:txBody>
                  <a:tcPr marL="109728" marR="109728" marT="36576" marB="36576" anchor="ctr">
                    <a:solidFill>
                      <a:srgbClr val="0F2233"/>
                    </a:solidFill>
                  </a:tcPr>
                </a:tc>
              </a:tr>
              <a:tr h="603504">
                <a:tc>
                  <a:txBody>
                    <a:bodyPr wrap="square"/>
                    <a:lstStyle/>
                    <a:p>
                      <a:r>
                        <a:rPr sz="1150">
                          <a:solidFill>
                            <a:srgbClr val="1E2933"/>
                          </a:solidFill>
                          <a:latin typeface="Calibri"/>
                        </a:rPr>
                        <a:t>RoguePlanet is a real, Microsoft-confirmed EoP bug in mpengine.dll</a:t>
                      </a:r>
                    </a:p>
                  </a:txBody>
                  <a:tcPr marL="109728" marR="109728" marT="36576" marB="36576" anchor="ctr">
                    <a:solidFill>
                      <a:srgbClr val="FFFFFF"/>
                    </a:solidFill>
                  </a:tcPr>
                </a:tc>
                <a:tc>
                  <a:txBody>
                    <a:bodyPr wrap="square"/>
                    <a:lstStyle/>
                    <a:p>
                      <a:r>
                        <a:rPr sz="1150" b="1">
                          <a:solidFill>
                            <a:srgbClr val="1BA39C"/>
                          </a:solidFill>
                          <a:latin typeface="Calibri"/>
                        </a:rPr>
                        <a:t>Confirmed</a:t>
                      </a:r>
                    </a:p>
                  </a:txBody>
                  <a:tcPr marL="109728" marR="109728" marT="36576" marB="36576" anchor="ctr">
                    <a:solidFill>
                      <a:srgbClr val="FFFFFF"/>
                    </a:solidFill>
                  </a:tcPr>
                </a:tc>
              </a:tr>
              <a:tr h="603504">
                <a:tc>
                  <a:txBody>
                    <a:bodyPr wrap="square"/>
                    <a:lstStyle/>
                    <a:p>
                      <a:r>
                        <a:rPr sz="1150">
                          <a:solidFill>
                            <a:srgbClr val="1E2933"/>
                          </a:solidFill>
                          <a:latin typeface="Calibri"/>
                        </a:rPr>
                        <a:t>RoguePlanet was disclosed before a patch existed</a:t>
                      </a:r>
                    </a:p>
                  </a:txBody>
                  <a:tcPr marL="109728" marR="109728" marT="36576" marB="36576" anchor="ctr">
                    <a:solidFill>
                      <a:srgbClr val="F1F6F9"/>
                    </a:solidFill>
                  </a:tcPr>
                </a:tc>
                <a:tc>
                  <a:txBody>
                    <a:bodyPr wrap="square"/>
                    <a:lstStyle/>
                    <a:p>
                      <a:r>
                        <a:rPr sz="1150" b="1">
                          <a:solidFill>
                            <a:srgbClr val="1BA39C"/>
                          </a:solidFill>
                          <a:latin typeface="Calibri"/>
                        </a:rPr>
                        <a:t>Confirmed</a:t>
                      </a:r>
                    </a:p>
                  </a:txBody>
                  <a:tcPr marL="109728" marR="109728" marT="36576" marB="36576" anchor="ctr">
                    <a:solidFill>
                      <a:srgbClr val="F1F6F9"/>
                    </a:solidFill>
                  </a:tcPr>
                </a:tc>
              </a:tr>
              <a:tr h="603504">
                <a:tc>
                  <a:txBody>
                    <a:bodyPr wrap="square"/>
                    <a:lstStyle/>
                    <a:p>
                      <a:r>
                        <a:rPr sz="1150">
                          <a:solidFill>
                            <a:srgbClr val="1E2933"/>
                          </a:solidFill>
                          <a:latin typeface="Calibri"/>
                        </a:rPr>
                        <a:t>A working ShieldBreak PoC is public and downloadable</a:t>
                      </a:r>
                    </a:p>
                  </a:txBody>
                  <a:tcPr marL="109728" marR="109728" marT="36576" marB="36576" anchor="ctr">
                    <a:solidFill>
                      <a:srgbClr val="FFFFFF"/>
                    </a:solidFill>
                  </a:tcPr>
                </a:tc>
                <a:tc>
                  <a:txBody>
                    <a:bodyPr wrap="square"/>
                    <a:lstStyle/>
                    <a:p>
                      <a:r>
                        <a:rPr sz="1150" b="1">
                          <a:solidFill>
                            <a:srgbClr val="1BA39C"/>
                          </a:solidFill>
                          <a:latin typeface="Calibri"/>
                        </a:rPr>
                        <a:t>Confirmed</a:t>
                      </a:r>
                    </a:p>
                  </a:txBody>
                  <a:tcPr marL="109728" marR="109728" marT="36576" marB="36576" anchor="ctr">
                    <a:solidFill>
                      <a:srgbClr val="FFFFFF"/>
                    </a:solidFill>
                  </a:tcPr>
                </a:tc>
              </a:tr>
              <a:tr h="603504">
                <a:tc>
                  <a:txBody>
                    <a:bodyPr wrap="square"/>
                    <a:lstStyle/>
                    <a:p>
                      <a:r>
                        <a:rPr sz="1150">
                          <a:solidFill>
                            <a:srgbClr val="1E2933"/>
                          </a:solidFill>
                          <a:latin typeface="Calibri"/>
                        </a:rPr>
                        <a:t>ShieldBreak achieves SYSTEM on a fully patched Windows 11 host</a:t>
                      </a:r>
                    </a:p>
                  </a:txBody>
                  <a:tcPr marL="109728" marR="109728" marT="36576" marB="36576" anchor="ctr">
                    <a:solidFill>
                      <a:srgbClr val="F1F6F9"/>
                    </a:solidFill>
                  </a:tcPr>
                </a:tc>
                <a:tc>
                  <a:txBody>
                    <a:bodyPr wrap="square"/>
                    <a:lstStyle/>
                    <a:p>
                      <a:r>
                        <a:rPr sz="1150" b="1">
                          <a:solidFill>
                            <a:srgbClr val="1BA39C"/>
                          </a:solidFill>
                          <a:latin typeface="Calibri"/>
                        </a:rPr>
                        <a:t>Independently reproduced</a:t>
                      </a:r>
                    </a:p>
                  </a:txBody>
                  <a:tcPr marL="109728" marR="109728" marT="36576" marB="36576" anchor="ctr">
                    <a:solidFill>
                      <a:srgbClr val="F1F6F9"/>
                    </a:solidFill>
                  </a:tcPr>
                </a:tc>
              </a:tr>
              <a:tr h="603504">
                <a:tc>
                  <a:txBody>
                    <a:bodyPr wrap="square"/>
                    <a:lstStyle/>
                    <a:p>
                      <a:r>
                        <a:rPr sz="1150">
                          <a:solidFill>
                            <a:srgbClr val="1E2933"/>
                          </a:solidFill>
                          <a:latin typeface="Calibri"/>
                        </a:rPr>
                        <a:t>ShieldBreak is “the same” bug as RoguePlanet, merely bypassed</a:t>
                      </a:r>
                    </a:p>
                  </a:txBody>
                  <a:tcPr marL="109728" marR="109728" marT="36576" marB="36576" anchor="ctr">
                    <a:solidFill>
                      <a:srgbClr val="FFFFFF"/>
                    </a:solidFill>
                  </a:tcPr>
                </a:tc>
                <a:tc>
                  <a:txBody>
                    <a:bodyPr wrap="square"/>
                    <a:lstStyle/>
                    <a:p>
                      <a:r>
                        <a:rPr sz="1150" b="1">
                          <a:solidFill>
                            <a:srgbClr val="D64550"/>
                          </a:solidFill>
                          <a:latin typeface="Calibri"/>
                        </a:rPr>
                        <a:t>Disputed</a:t>
                      </a:r>
                    </a:p>
                  </a:txBody>
                  <a:tcPr marL="109728" marR="109728" marT="36576" marB="36576" anchor="ctr">
                    <a:solidFill>
                      <a:srgbClr val="FFFFFF"/>
                    </a:solidFill>
                  </a:tcPr>
                </a:tc>
              </a:tr>
              <a:tr h="603504">
                <a:tc>
                  <a:txBody>
                    <a:bodyPr wrap="square"/>
                    <a:lstStyle/>
                    <a:p>
                      <a:r>
                        <a:rPr sz="1150">
                          <a:solidFill>
                            <a:srgbClr val="1E2933"/>
                          </a:solidFill>
                          <a:latin typeface="Calibri"/>
                        </a:rPr>
                        <a:t>ShieldBreak is being actively exploited in the wild</a:t>
                      </a:r>
                    </a:p>
                  </a:txBody>
                  <a:tcPr marL="109728" marR="109728" marT="36576" marB="36576" anchor="ctr">
                    <a:solidFill>
                      <a:srgbClr val="F1F6F9"/>
                    </a:solidFill>
                  </a:tcPr>
                </a:tc>
                <a:tc>
                  <a:txBody>
                    <a:bodyPr wrap="square"/>
                    <a:lstStyle/>
                    <a:p>
                      <a:r>
                        <a:rPr sz="1150" b="1">
                          <a:solidFill>
                            <a:srgbClr val="D64550"/>
                          </a:solidFill>
                          <a:latin typeface="Calibri"/>
                        </a:rPr>
                        <a:t>Unconfirmed</a:t>
                      </a:r>
                    </a:p>
                  </a:txBody>
                  <a:tcPr marL="109728" marR="109728" marT="36576" marB="36576" anchor="ctr">
                    <a:solidFill>
                      <a:srgbClr val="F1F6F9"/>
                    </a:solidFill>
                  </a:tcPr>
                </a:tc>
              </a:tr>
            </a:tbl>
          </a:graphicData>
        </a:graphic>
      </p:graphicFrame>
      <p:sp>
        <p:nvSpPr>
          <p:cNvPr id="6" name="TextBox 5"/>
          <p:cNvSpPr txBox="1"/>
          <p:nvPr/>
        </p:nvSpPr>
        <p:spPr>
          <a:xfrm>
            <a:off x="548640" y="5989320"/>
            <a:ext cx="10515600" cy="320040"/>
          </a:xfrm>
          <a:prstGeom prst="rect">
            <a:avLst/>
          </a:prstGeom>
          <a:noFill/>
        </p:spPr>
        <p:txBody>
          <a:bodyPr wrap="square">
            <a:normAutofit/>
          </a:bodyPr>
          <a:lstStyle/>
          <a:p>
            <a:r>
              <a:rPr sz="1050" i="1">
                <a:solidFill>
                  <a:srgbClr val="6B7C88"/>
                </a:solidFill>
                <a:latin typeface="Calibri"/>
              </a:rPr>
              <a:t>Source: The Hacker News; BleepingComputer; infosec.exchange (Dormann); CISA KEV catalog; SentinelOne vulnerability database.</a:t>
            </a:r>
          </a:p>
        </p:txBody>
      </p:sp>
      <p:sp>
        <p:nvSpPr>
          <p:cNvPr id="7" name="TextBox 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10789920" cy="320040"/>
          </a:xfrm>
          <a:prstGeom prst="rect">
            <a:avLst/>
          </a:prstGeom>
          <a:noFill/>
        </p:spPr>
        <p:txBody>
          <a:bodyPr wrap="square">
            <a:normAutofit/>
          </a:bodyPr>
          <a:lstStyle/>
          <a:p>
            <a:r>
              <a:rPr sz="1300" b="1">
                <a:solidFill>
                  <a:srgbClr val="1BA39C"/>
                </a:solidFill>
                <a:latin typeface="Calibri"/>
              </a:rPr>
              <a:t>TIMELINE</a:t>
            </a:r>
          </a:p>
        </p:txBody>
      </p:sp>
      <p:sp>
        <p:nvSpPr>
          <p:cNvPr id="3" name="TextBox 2"/>
          <p:cNvSpPr txBox="1"/>
          <p:nvPr/>
        </p:nvSpPr>
        <p:spPr>
          <a:xfrm>
            <a:off x="548640" y="713232"/>
            <a:ext cx="11109960" cy="1051560"/>
          </a:xfrm>
          <a:prstGeom prst="rect">
            <a:avLst/>
          </a:prstGeom>
          <a:noFill/>
        </p:spPr>
        <p:txBody>
          <a:bodyPr wrap="square">
            <a:normAutofit/>
          </a:bodyPr>
          <a:lstStyle/>
          <a:p>
            <a:r>
              <a:rPr sz="3000" b="1">
                <a:solidFill>
                  <a:srgbClr val="0F2233"/>
                </a:solidFill>
                <a:latin typeface="Calibri"/>
              </a:rPr>
              <a:t>Two zero-days, two Patch Tuesdays, roughly 60 days apart</a:t>
            </a:r>
          </a:p>
        </p:txBody>
      </p:sp>
      <p:sp>
        <p:nvSpPr>
          <p:cNvPr id="4" name="TextBox 3"/>
          <p:cNvSpPr txBox="1"/>
          <p:nvPr/>
        </p:nvSpPr>
        <p:spPr>
          <a:xfrm>
            <a:off x="457200" y="6528816"/>
            <a:ext cx="8229600" cy="274320"/>
          </a:xfrm>
          <a:prstGeom prst="rect">
            <a:avLst/>
          </a:prstGeom>
          <a:noFill/>
        </p:spPr>
        <p:txBody>
          <a:bodyPr wrap="square">
            <a:normAutofit/>
          </a:bodyPr>
          <a:lstStyle/>
          <a:p>
            <a:r>
              <a:rPr sz="900">
                <a:solidFill>
                  <a:srgbClr val="6B7C88"/>
                </a:solidFill>
                <a:latin typeface="Calibri"/>
              </a:rPr>
              <a:t>Created with AskAnything - askanything-app.com</a:t>
            </a:r>
          </a:p>
        </p:txBody>
      </p:sp>
      <p:cxnSp>
        <p:nvCxnSpPr>
          <p:cNvPr id="5" name="Connector 4"/>
          <p:cNvCxnSpPr/>
          <p:nvPr/>
        </p:nvCxnSpPr>
        <p:spPr>
          <a:xfrm>
            <a:off x="685800" y="3246120"/>
            <a:ext cx="10835640" cy="0"/>
          </a:xfrm>
          <a:prstGeom prst="line">
            <a:avLst/>
          </a:prstGeom>
          <a:ln w="28575">
            <a:solidFill>
              <a:srgbClr val="D9E3E8"/>
            </a:solidFill>
          </a:ln>
        </p:spPr>
        <p:style>
          <a:lnRef idx="2">
            <a:schemeClr val="accent1"/>
          </a:lnRef>
          <a:fillRef idx="0">
            <a:schemeClr val="accent1"/>
          </a:fillRef>
          <a:effectRef idx="1">
            <a:schemeClr val="accent1"/>
          </a:effectRef>
          <a:fontRef idx="minor">
            <a:schemeClr val="tx1"/>
          </a:fontRef>
        </p:style>
      </p:cxnSp>
      <p:sp>
        <p:nvSpPr>
          <p:cNvPr id="6" name="Oval 5"/>
          <p:cNvSpPr/>
          <p:nvPr/>
        </p:nvSpPr>
        <p:spPr>
          <a:xfrm>
            <a:off x="594360" y="3154679"/>
            <a:ext cx="182880" cy="18288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74320" y="2103120"/>
            <a:ext cx="1920240" cy="914400"/>
          </a:xfrm>
          <a:prstGeom prst="rect">
            <a:avLst/>
          </a:prstGeom>
          <a:noFill/>
        </p:spPr>
        <p:txBody>
          <a:bodyPr wrap="square">
            <a:normAutofit/>
          </a:bodyPr>
          <a:lstStyle/>
          <a:p>
            <a:pPr algn="ctr"/>
            <a:r>
              <a:rPr b="1" sz="1200">
                <a:solidFill>
                  <a:srgbClr val="0F2233"/>
                </a:solidFill>
                <a:latin typeface="Calibri"/>
              </a:rPr>
              <a:t>Jun 9–10</a:t>
            </a:r>
          </a:p>
          <a:p>
            <a:pPr algn="ctr"/>
            <a:r>
              <a:rPr sz="1000">
                <a:solidFill>
                  <a:srgbClr val="1E2933"/>
                </a:solidFill>
                <a:latin typeface="Calibri"/>
              </a:rPr>
              <a:t>RoguePlanet disclosed, no coordination with Microsoft</a:t>
            </a:r>
          </a:p>
        </p:txBody>
      </p:sp>
      <p:sp>
        <p:nvSpPr>
          <p:cNvPr id="8" name="Oval 7"/>
          <p:cNvSpPr/>
          <p:nvPr/>
        </p:nvSpPr>
        <p:spPr>
          <a:xfrm>
            <a:off x="3303270" y="3154679"/>
            <a:ext cx="182880" cy="18288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434589" y="3474720"/>
            <a:ext cx="1920240" cy="914400"/>
          </a:xfrm>
          <a:prstGeom prst="rect">
            <a:avLst/>
          </a:prstGeom>
          <a:noFill/>
        </p:spPr>
        <p:txBody>
          <a:bodyPr wrap="square">
            <a:normAutofit/>
          </a:bodyPr>
          <a:lstStyle/>
          <a:p>
            <a:pPr algn="ctr"/>
            <a:r>
              <a:rPr b="1" sz="1200">
                <a:solidFill>
                  <a:srgbClr val="0F2233"/>
                </a:solidFill>
                <a:latin typeface="Calibri"/>
              </a:rPr>
              <a:t>Jun 16–17</a:t>
            </a:r>
          </a:p>
          <a:p>
            <a:pPr algn="ctr"/>
            <a:r>
              <a:rPr sz="1000">
                <a:solidFill>
                  <a:srgbClr val="1E2933"/>
                </a:solidFill>
                <a:latin typeface="Calibri"/>
              </a:rPr>
              <a:t>Microsoft acknowledges the vulnerability</a:t>
            </a:r>
          </a:p>
        </p:txBody>
      </p:sp>
      <p:sp>
        <p:nvSpPr>
          <p:cNvPr id="10" name="Oval 9"/>
          <p:cNvSpPr/>
          <p:nvPr/>
        </p:nvSpPr>
        <p:spPr>
          <a:xfrm>
            <a:off x="6012180" y="3154679"/>
            <a:ext cx="182880" cy="18288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143500" y="2103120"/>
            <a:ext cx="1920240" cy="914400"/>
          </a:xfrm>
          <a:prstGeom prst="rect">
            <a:avLst/>
          </a:prstGeom>
          <a:noFill/>
        </p:spPr>
        <p:txBody>
          <a:bodyPr wrap="square">
            <a:normAutofit/>
          </a:bodyPr>
          <a:lstStyle/>
          <a:p>
            <a:pPr algn="ctr"/>
            <a:r>
              <a:rPr b="1" sz="1200">
                <a:solidFill>
                  <a:srgbClr val="0F2233"/>
                </a:solidFill>
                <a:latin typeface="Calibri"/>
              </a:rPr>
              <a:t>Jul 8–9</a:t>
            </a:r>
          </a:p>
          <a:p>
            <a:pPr algn="ctr"/>
            <a:r>
              <a:rPr sz="1000">
                <a:solidFill>
                  <a:srgbClr val="1E2933"/>
                </a:solidFill>
                <a:latin typeface="Calibri"/>
              </a:rPr>
              <a:t>Engine 1.1.26060.3008 ships, fixes RoguePlanet</a:t>
            </a:r>
          </a:p>
        </p:txBody>
      </p:sp>
      <p:sp>
        <p:nvSpPr>
          <p:cNvPr id="12" name="Oval 11"/>
          <p:cNvSpPr/>
          <p:nvPr/>
        </p:nvSpPr>
        <p:spPr>
          <a:xfrm>
            <a:off x="8721090" y="3154679"/>
            <a:ext cx="182880" cy="182880"/>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52409" y="3474720"/>
            <a:ext cx="1920240" cy="914400"/>
          </a:xfrm>
          <a:prstGeom prst="rect">
            <a:avLst/>
          </a:prstGeom>
          <a:noFill/>
        </p:spPr>
        <p:txBody>
          <a:bodyPr wrap="square">
            <a:normAutofit/>
          </a:bodyPr>
          <a:lstStyle/>
          <a:p>
            <a:pPr algn="ctr"/>
            <a:r>
              <a:rPr b="1" sz="1200">
                <a:solidFill>
                  <a:srgbClr val="0F2233"/>
                </a:solidFill>
                <a:latin typeface="Calibri"/>
              </a:rPr>
              <a:t>Aug 11–12</a:t>
            </a:r>
          </a:p>
          <a:p>
            <a:pPr algn="ctr"/>
            <a:r>
              <a:rPr sz="1000">
                <a:solidFill>
                  <a:srgbClr val="1E2933"/>
                </a:solidFill>
                <a:latin typeface="Calibri"/>
              </a:rPr>
              <a:t>ShieldBreak PoC published, claims a full bypass</a:t>
            </a:r>
          </a:p>
        </p:txBody>
      </p:sp>
      <p:sp>
        <p:nvSpPr>
          <p:cNvPr id="14" name="Oval 13"/>
          <p:cNvSpPr/>
          <p:nvPr/>
        </p:nvSpPr>
        <p:spPr>
          <a:xfrm>
            <a:off x="11430000" y="3154679"/>
            <a:ext cx="182880" cy="182880"/>
          </a:xfrm>
          <a:prstGeom prst="ellipse">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0561319" y="2103120"/>
            <a:ext cx="1920240" cy="914400"/>
          </a:xfrm>
          <a:prstGeom prst="rect">
            <a:avLst/>
          </a:prstGeom>
          <a:noFill/>
        </p:spPr>
        <p:txBody>
          <a:bodyPr wrap="square">
            <a:normAutofit/>
          </a:bodyPr>
          <a:lstStyle/>
          <a:p>
            <a:pPr algn="ctr"/>
            <a:r>
              <a:rPr b="1" sz="1200">
                <a:solidFill>
                  <a:srgbClr val="0F2233"/>
                </a:solidFill>
                <a:latin typeface="Calibri"/>
              </a:rPr>
              <a:t>Aug 13–14</a:t>
            </a:r>
          </a:p>
          <a:p>
            <a:pPr algn="ctr"/>
            <a:r>
              <a:rPr sz="1000">
                <a:solidFill>
                  <a:srgbClr val="1E2933"/>
                </a:solidFill>
                <a:latin typeface="Calibri"/>
              </a:rPr>
              <a:t>Microsoft says it is investigating; no fix yet</a:t>
            </a:r>
          </a:p>
        </p:txBody>
      </p:sp>
      <p:sp>
        <p:nvSpPr>
          <p:cNvPr id="16" name="TextBox 15"/>
          <p:cNvSpPr txBox="1"/>
          <p:nvPr/>
        </p:nvSpPr>
        <p:spPr>
          <a:xfrm>
            <a:off x="548640" y="5120640"/>
            <a:ext cx="11064240" cy="822960"/>
          </a:xfrm>
          <a:prstGeom prst="rect">
            <a:avLst/>
          </a:prstGeom>
          <a:noFill/>
        </p:spPr>
        <p:txBody>
          <a:bodyPr wrap="square">
            <a:normAutofit/>
          </a:bodyPr>
          <a:lstStyle/>
          <a:p>
            <a:r>
              <a:rPr sz="1250">
                <a:solidFill>
                  <a:srgbClr val="1E2933"/>
                </a:solidFill>
                <a:latin typeface="Calibri"/>
              </a:rPr>
              <a:t>Both releases landed on or immediately after a Microsoft Patch Tuesday — a pattern the researcher has repeated across a rapid cadence of prior Defender-related disclosures.</a:t>
            </a:r>
          </a:p>
        </p:txBody>
      </p:sp>
      <p:sp>
        <p:nvSpPr>
          <p:cNvPr id="17" name="TextBox 16"/>
          <p:cNvSpPr txBox="1"/>
          <p:nvPr/>
        </p:nvSpPr>
        <p:spPr>
          <a:xfrm>
            <a:off x="548640" y="6035040"/>
            <a:ext cx="10515600" cy="320040"/>
          </a:xfrm>
          <a:prstGeom prst="rect">
            <a:avLst/>
          </a:prstGeom>
          <a:noFill/>
        </p:spPr>
        <p:txBody>
          <a:bodyPr wrap="square">
            <a:normAutofit/>
          </a:bodyPr>
          <a:lstStyle/>
          <a:p>
            <a:r>
              <a:rPr sz="1050" i="1">
                <a:solidFill>
                  <a:srgbClr val="6B7C88"/>
                </a:solidFill>
                <a:latin typeface="Calibri"/>
              </a:rPr>
              <a:t>Source: The Register; Qualys ThreatPROTECT; The Hacker News; Help Net Security; BleepingComputer.</a:t>
            </a:r>
          </a:p>
        </p:txBody>
      </p:sp>
      <p:sp>
        <p:nvSpPr>
          <p:cNvPr id="18" name="TextBox 1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10789920" cy="320040"/>
          </a:xfrm>
          <a:prstGeom prst="rect">
            <a:avLst/>
          </a:prstGeom>
          <a:noFill/>
        </p:spPr>
        <p:txBody>
          <a:bodyPr wrap="square">
            <a:normAutofit/>
          </a:bodyPr>
          <a:lstStyle/>
          <a:p>
            <a:r>
              <a:rPr sz="1300" b="1">
                <a:solidFill>
                  <a:srgbClr val="1BA39C"/>
                </a:solidFill>
                <a:latin typeface="Calibri"/>
              </a:rPr>
              <a:t>ROOT CAUSE</a:t>
            </a:r>
          </a:p>
        </p:txBody>
      </p:sp>
      <p:sp>
        <p:nvSpPr>
          <p:cNvPr id="3" name="TextBox 2"/>
          <p:cNvSpPr txBox="1"/>
          <p:nvPr/>
        </p:nvSpPr>
        <p:spPr>
          <a:xfrm>
            <a:off x="548640" y="713232"/>
            <a:ext cx="11109960" cy="1051560"/>
          </a:xfrm>
          <a:prstGeom prst="rect">
            <a:avLst/>
          </a:prstGeom>
          <a:noFill/>
        </p:spPr>
        <p:txBody>
          <a:bodyPr wrap="square">
            <a:normAutofit/>
          </a:bodyPr>
          <a:lstStyle/>
          <a:p>
            <a:r>
              <a:rPr sz="3000" b="1">
                <a:solidFill>
                  <a:srgbClr val="0F2233"/>
                </a:solidFill>
                <a:latin typeface="Calibri"/>
              </a:rPr>
              <a:t>RoguePlanet is a race Defender loses against itself</a:t>
            </a:r>
          </a:p>
        </p:txBody>
      </p:sp>
      <p:sp>
        <p:nvSpPr>
          <p:cNvPr id="4" name="TextBox 3"/>
          <p:cNvSpPr txBox="1"/>
          <p:nvPr/>
        </p:nvSpPr>
        <p:spPr>
          <a:xfrm>
            <a:off x="457200" y="6528816"/>
            <a:ext cx="8229600" cy="274320"/>
          </a:xfrm>
          <a:prstGeom prst="rect">
            <a:avLst/>
          </a:prstGeom>
          <a:noFill/>
        </p:spPr>
        <p:txBody>
          <a:bodyPr wrap="square">
            <a:normAutofit/>
          </a:bodyPr>
          <a:lstStyle/>
          <a:p>
            <a:r>
              <a:rPr sz="900">
                <a:solidFill>
                  <a:srgbClr val="6B7C88"/>
                </a:solidFill>
                <a:latin typeface="Calibri"/>
              </a:rPr>
              <a:t>Created with AskAnything - askanything-app.com</a:t>
            </a:r>
          </a:p>
        </p:txBody>
      </p:sp>
      <p:sp>
        <p:nvSpPr>
          <p:cNvPr id="5" name="Rounded Rectangle 4"/>
          <p:cNvSpPr/>
          <p:nvPr/>
        </p:nvSpPr>
        <p:spPr>
          <a:xfrm>
            <a:off x="548640" y="2011680"/>
            <a:ext cx="2539746" cy="214884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09728" tIns="109728">
            <a:normAutofit/>
          </a:bodyPr>
          <a:lstStyle/>
          <a:p>
            <a:pPr algn="ctr"/>
            <a:r>
              <a:rPr sz="1900" b="1">
                <a:solidFill>
                  <a:srgbClr val="1BA39C"/>
                </a:solidFill>
                <a:latin typeface="Calibri"/>
              </a:rPr>
              <a:t>1</a:t>
            </a:r>
          </a:p>
          <a:p>
            <a:pPr>
              <a:spcBef>
                <a:spcPts val="400"/>
              </a:spcBef>
            </a:pPr>
            <a:r>
              <a:rPr sz="1250" b="1">
                <a:solidFill>
                  <a:srgbClr val="0F2233"/>
                </a:solidFill>
                <a:latin typeface="Calibri"/>
              </a:rPr>
              <a:t>Check</a:t>
            </a:r>
          </a:p>
          <a:p>
            <a:pPr>
              <a:spcBef>
                <a:spcPts val="300"/>
              </a:spcBef>
            </a:pPr>
            <a:r>
              <a:rPr sz="1000">
                <a:solidFill>
                  <a:srgbClr val="1E2933"/>
                </a:solidFill>
                <a:latin typeface="Calibri"/>
              </a:rPr>
              <a:t>mpengine.dll validates a file path is safe to act on, running as NT AUTHORITY\SYSTEM</a:t>
            </a:r>
          </a:p>
        </p:txBody>
      </p:sp>
      <p:sp>
        <p:nvSpPr>
          <p:cNvPr id="6" name="Right Arrow 5"/>
          <p:cNvSpPr/>
          <p:nvPr/>
        </p:nvSpPr>
        <p:spPr>
          <a:xfrm>
            <a:off x="3088386" y="2976372"/>
            <a:ext cx="310896" cy="219456"/>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3399282" y="2011680"/>
            <a:ext cx="2539746" cy="214884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09728" tIns="109728">
            <a:normAutofit/>
          </a:bodyPr>
          <a:lstStyle/>
          <a:p>
            <a:pPr algn="ctr"/>
            <a:r>
              <a:rPr sz="1900" b="1">
                <a:solidFill>
                  <a:srgbClr val="1BA39C"/>
                </a:solidFill>
                <a:latin typeface="Calibri"/>
              </a:rPr>
              <a:t>2</a:t>
            </a:r>
          </a:p>
          <a:p>
            <a:pPr>
              <a:spcBef>
                <a:spcPts val="400"/>
              </a:spcBef>
            </a:pPr>
            <a:r>
              <a:rPr sz="1250" b="1">
                <a:solidFill>
                  <a:srgbClr val="0F2233"/>
                </a:solidFill>
                <a:latin typeface="Calibri"/>
              </a:rPr>
              <a:t>Race window</a:t>
            </a:r>
          </a:p>
          <a:p>
            <a:pPr>
              <a:spcBef>
                <a:spcPts val="300"/>
              </a:spcBef>
            </a:pPr>
            <a:r>
              <a:rPr sz="1000">
                <a:solidFill>
                  <a:srgbClr val="1E2933"/>
                </a:solidFill>
                <a:latin typeface="Calibri"/>
              </a:rPr>
              <a:t>Attacker swaps the target via a reparse point, junction, or VSS device in a narrow timing gap</a:t>
            </a:r>
          </a:p>
        </p:txBody>
      </p:sp>
      <p:sp>
        <p:nvSpPr>
          <p:cNvPr id="8" name="Right Arrow 7"/>
          <p:cNvSpPr/>
          <p:nvPr/>
        </p:nvSpPr>
        <p:spPr>
          <a:xfrm>
            <a:off x="5939028" y="2976372"/>
            <a:ext cx="310896" cy="219456"/>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249924" y="2011680"/>
            <a:ext cx="2539746" cy="214884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09728" tIns="109728">
            <a:normAutofit/>
          </a:bodyPr>
          <a:lstStyle/>
          <a:p>
            <a:pPr algn="ctr"/>
            <a:r>
              <a:rPr sz="1900" b="1">
                <a:solidFill>
                  <a:srgbClr val="1BA39C"/>
                </a:solidFill>
                <a:latin typeface="Calibri"/>
              </a:rPr>
              <a:t>3</a:t>
            </a:r>
          </a:p>
          <a:p>
            <a:pPr>
              <a:spcBef>
                <a:spcPts val="400"/>
              </a:spcBef>
            </a:pPr>
            <a:r>
              <a:rPr sz="1250" b="1">
                <a:solidFill>
                  <a:srgbClr val="0F2233"/>
                </a:solidFill>
                <a:latin typeface="Calibri"/>
              </a:rPr>
              <a:t>Use</a:t>
            </a:r>
          </a:p>
          <a:p>
            <a:pPr>
              <a:spcBef>
                <a:spcPts val="300"/>
              </a:spcBef>
            </a:pPr>
            <a:r>
              <a:rPr sz="1000">
                <a:solidFill>
                  <a:srgbClr val="1E2933"/>
                </a:solidFill>
                <a:latin typeface="Calibri"/>
              </a:rPr>
              <a:t>The engine performs its privileged quarantine or remediation operation on the swapped target</a:t>
            </a:r>
          </a:p>
        </p:txBody>
      </p:sp>
      <p:sp>
        <p:nvSpPr>
          <p:cNvPr id="10" name="Right Arrow 9"/>
          <p:cNvSpPr/>
          <p:nvPr/>
        </p:nvSpPr>
        <p:spPr>
          <a:xfrm>
            <a:off x="8789670" y="2976372"/>
            <a:ext cx="310896" cy="219456"/>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ounded Rectangle 10"/>
          <p:cNvSpPr/>
          <p:nvPr/>
        </p:nvSpPr>
        <p:spPr>
          <a:xfrm>
            <a:off x="9100566" y="2011680"/>
            <a:ext cx="2539746" cy="214884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09728" tIns="109728">
            <a:normAutofit/>
          </a:bodyPr>
          <a:lstStyle/>
          <a:p>
            <a:pPr algn="ctr"/>
            <a:r>
              <a:rPr sz="1900" b="1">
                <a:solidFill>
                  <a:srgbClr val="1BA39C"/>
                </a:solidFill>
                <a:latin typeface="Calibri"/>
              </a:rPr>
              <a:t>4</a:t>
            </a:r>
          </a:p>
          <a:p>
            <a:pPr>
              <a:spcBef>
                <a:spcPts val="400"/>
              </a:spcBef>
            </a:pPr>
            <a:r>
              <a:rPr sz="1250" b="1">
                <a:solidFill>
                  <a:srgbClr val="0F2233"/>
                </a:solidFill>
                <a:latin typeface="Calibri"/>
              </a:rPr>
              <a:t>SYSTEM write, anywhere</a:t>
            </a:r>
          </a:p>
          <a:p>
            <a:pPr>
              <a:spcBef>
                <a:spcPts val="300"/>
              </a:spcBef>
            </a:pPr>
            <a:r>
              <a:rPr sz="1000">
                <a:solidFill>
                  <a:srgbClr val="1E2933"/>
                </a:solidFill>
                <a:latin typeface="Calibri"/>
              </a:rPr>
              <a:t>Attacker-controlled content lands wherever the attacker chose, at SYSTEM privilege</a:t>
            </a:r>
          </a:p>
        </p:txBody>
      </p:sp>
      <p:sp>
        <p:nvSpPr>
          <p:cNvPr id="12" name="TextBox 11"/>
          <p:cNvSpPr txBox="1"/>
          <p:nvPr/>
        </p:nvSpPr>
        <p:spPr>
          <a:xfrm>
            <a:off x="548640" y="4572000"/>
            <a:ext cx="10515600" cy="320040"/>
          </a:xfrm>
          <a:prstGeom prst="rect">
            <a:avLst/>
          </a:prstGeom>
          <a:noFill/>
        </p:spPr>
        <p:txBody>
          <a:bodyPr wrap="square">
            <a:normAutofit/>
          </a:bodyPr>
          <a:lstStyle/>
          <a:p>
            <a:r>
              <a:rPr sz="1050" i="1">
                <a:solidFill>
                  <a:srgbClr val="6B7C88"/>
                </a:solidFill>
                <a:latin typeface="Calibri"/>
              </a:rPr>
              <a:t>Source: CWE-59 / TOCTOU classification — Kudelski Security; Cloud Security Alliance research note; Picus Security.</a:t>
            </a:r>
          </a:p>
        </p:txBody>
      </p:sp>
      <p:sp>
        <p:nvSpPr>
          <p:cNvPr id="13" name="TextBox 12"/>
          <p:cNvSpPr txBox="1"/>
          <p:nvPr/>
        </p:nvSpPr>
        <p:spPr>
          <a:xfrm>
            <a:off x="548640" y="4983480"/>
            <a:ext cx="11064240" cy="1051560"/>
          </a:xfrm>
          <a:prstGeom prst="rect">
            <a:avLst/>
          </a:prstGeom>
          <a:noFill/>
        </p:spPr>
        <p:txBody>
          <a:bodyPr wrap="square">
            <a:normAutofit/>
          </a:bodyPr>
          <a:lstStyle/>
          <a:p>
            <a:r>
              <a:rPr sz="1300" i="1">
                <a:solidFill>
                  <a:srgbClr val="0F2233"/>
                </a:solidFill>
                <a:latin typeface="Calibri"/>
              </a:rPr>
              <a:t>“When the tool you rely on to detect threats is itself the thing being exploited, detection has nothing left to detect with.” — Morphisec</a:t>
            </a:r>
          </a:p>
        </p:txBody>
      </p:sp>
      <p:sp>
        <p:nvSpPr>
          <p:cNvPr id="14" name="TextBox 13"/>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10789920" cy="320040"/>
          </a:xfrm>
          <a:prstGeom prst="rect">
            <a:avLst/>
          </a:prstGeom>
          <a:noFill/>
        </p:spPr>
        <p:txBody>
          <a:bodyPr wrap="square">
            <a:normAutofit/>
          </a:bodyPr>
          <a:lstStyle/>
          <a:p>
            <a:r>
              <a:rPr sz="1300" b="1">
                <a:solidFill>
                  <a:srgbClr val="1BA39C"/>
                </a:solidFill>
                <a:latin typeface="Calibri"/>
              </a:rPr>
              <a:t>SHIELDBREAK MECHANISM</a:t>
            </a:r>
          </a:p>
        </p:txBody>
      </p:sp>
      <p:sp>
        <p:nvSpPr>
          <p:cNvPr id="3" name="TextBox 2"/>
          <p:cNvSpPr txBox="1"/>
          <p:nvPr/>
        </p:nvSpPr>
        <p:spPr>
          <a:xfrm>
            <a:off x="548640" y="713232"/>
            <a:ext cx="11109960" cy="1051560"/>
          </a:xfrm>
          <a:prstGeom prst="rect">
            <a:avLst/>
          </a:prstGeom>
          <a:noFill/>
        </p:spPr>
        <p:txBody>
          <a:bodyPr wrap="square">
            <a:normAutofit/>
          </a:bodyPr>
          <a:lstStyle/>
          <a:p>
            <a:r>
              <a:rPr sz="2700" b="1">
                <a:solidFill>
                  <a:srgbClr val="0F2233"/>
                </a:solidFill>
                <a:latin typeface="Calibri"/>
              </a:rPr>
              <a:t>A five-step chain turns a routine Defender scan into SYSTEM code execution</a:t>
            </a:r>
          </a:p>
        </p:txBody>
      </p:sp>
      <p:sp>
        <p:nvSpPr>
          <p:cNvPr id="4" name="TextBox 3"/>
          <p:cNvSpPr txBox="1"/>
          <p:nvPr/>
        </p:nvSpPr>
        <p:spPr>
          <a:xfrm>
            <a:off x="457200" y="6528816"/>
            <a:ext cx="8229600" cy="274320"/>
          </a:xfrm>
          <a:prstGeom prst="rect">
            <a:avLst/>
          </a:prstGeom>
          <a:noFill/>
        </p:spPr>
        <p:txBody>
          <a:bodyPr wrap="square">
            <a:normAutofit/>
          </a:bodyPr>
          <a:lstStyle/>
          <a:p>
            <a:r>
              <a:rPr sz="900">
                <a:solidFill>
                  <a:srgbClr val="6B7C88"/>
                </a:solidFill>
                <a:latin typeface="Calibri"/>
              </a:rPr>
              <a:t>Created with AskAnything - askanything-app.com</a:t>
            </a:r>
          </a:p>
        </p:txBody>
      </p:sp>
      <p:sp>
        <p:nvSpPr>
          <p:cNvPr id="5" name="Rounded Rectangle 4"/>
          <p:cNvSpPr/>
          <p:nvPr/>
        </p:nvSpPr>
        <p:spPr>
          <a:xfrm>
            <a:off x="548640" y="1965960"/>
            <a:ext cx="1969617" cy="228600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09728" tIns="109728">
            <a:normAutofit/>
          </a:bodyPr>
          <a:lstStyle/>
          <a:p>
            <a:pPr algn="ctr"/>
            <a:r>
              <a:rPr sz="1900" b="1">
                <a:solidFill>
                  <a:srgbClr val="1BA39C"/>
                </a:solidFill>
                <a:latin typeface="Calibri"/>
              </a:rPr>
              <a:t>1</a:t>
            </a:r>
          </a:p>
          <a:p>
            <a:pPr>
              <a:spcBef>
                <a:spcPts val="400"/>
              </a:spcBef>
            </a:pPr>
            <a:r>
              <a:rPr sz="1250" b="1">
                <a:solidFill>
                  <a:srgbClr val="0F2233"/>
                </a:solidFill>
                <a:latin typeface="Calibri"/>
              </a:rPr>
              <a:t>Register rogue cloud provider</a:t>
            </a:r>
          </a:p>
          <a:p>
            <a:pPr>
              <a:spcBef>
                <a:spcPts val="300"/>
              </a:spcBef>
            </a:pPr>
            <a:r>
              <a:rPr sz="1000">
                <a:solidFill>
                  <a:srgbClr val="1E2933"/>
                </a:solidFill>
                <a:latin typeface="Calibri"/>
              </a:rPr>
              <a:t>Attacker registers a working directory as a Cloud Files sync root with a crafted placeholder file</a:t>
            </a:r>
          </a:p>
        </p:txBody>
      </p:sp>
      <p:sp>
        <p:nvSpPr>
          <p:cNvPr id="6" name="Right Arrow 5"/>
          <p:cNvSpPr/>
          <p:nvPr/>
        </p:nvSpPr>
        <p:spPr>
          <a:xfrm>
            <a:off x="2518257" y="2999232"/>
            <a:ext cx="310896" cy="219456"/>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2829153" y="1965960"/>
            <a:ext cx="1969617" cy="228600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09728" tIns="109728">
            <a:normAutofit/>
          </a:bodyPr>
          <a:lstStyle/>
          <a:p>
            <a:pPr algn="ctr"/>
            <a:r>
              <a:rPr sz="1900" b="1">
                <a:solidFill>
                  <a:srgbClr val="1BA39C"/>
                </a:solidFill>
                <a:latin typeface="Calibri"/>
              </a:rPr>
              <a:t>2</a:t>
            </a:r>
          </a:p>
          <a:p>
            <a:pPr>
              <a:spcBef>
                <a:spcPts val="400"/>
              </a:spcBef>
            </a:pPr>
            <a:r>
              <a:rPr sz="1250" b="1">
                <a:solidFill>
                  <a:srgbClr val="0F2233"/>
                </a:solidFill>
                <a:latin typeface="Calibri"/>
              </a:rPr>
              <a:t>Force a Defender scan</a:t>
            </a:r>
          </a:p>
          <a:p>
            <a:pPr>
              <a:spcBef>
                <a:spcPts val="300"/>
              </a:spcBef>
            </a:pPr>
            <a:r>
              <a:rPr sz="1000">
                <a:solidFill>
                  <a:srgbClr val="1E2933"/>
                </a:solidFill>
                <a:latin typeface="Calibri"/>
              </a:rPr>
              <a:t>A standard EICAR test file reliably triggers Defender's detection and remediation workflow</a:t>
            </a:r>
          </a:p>
        </p:txBody>
      </p:sp>
      <p:sp>
        <p:nvSpPr>
          <p:cNvPr id="8" name="Right Arrow 7"/>
          <p:cNvSpPr/>
          <p:nvPr/>
        </p:nvSpPr>
        <p:spPr>
          <a:xfrm>
            <a:off x="4798771" y="2999232"/>
            <a:ext cx="310896" cy="219456"/>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5109667" y="1965960"/>
            <a:ext cx="1969617" cy="228600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09728" tIns="109728">
            <a:normAutofit/>
          </a:bodyPr>
          <a:lstStyle/>
          <a:p>
            <a:pPr algn="ctr"/>
            <a:r>
              <a:rPr sz="1900" b="1">
                <a:solidFill>
                  <a:srgbClr val="1BA39C"/>
                </a:solidFill>
                <a:latin typeface="Calibri"/>
              </a:rPr>
              <a:t>3</a:t>
            </a:r>
          </a:p>
          <a:p>
            <a:pPr>
              <a:spcBef>
                <a:spcPts val="400"/>
              </a:spcBef>
            </a:pPr>
            <a:r>
              <a:rPr sz="1250" b="1">
                <a:solidFill>
                  <a:srgbClr val="0F2233"/>
                </a:solidFill>
                <a:latin typeface="Calibri"/>
              </a:rPr>
              <a:t>Redirect via symlink</a:t>
            </a:r>
          </a:p>
          <a:p>
            <a:pPr>
              <a:spcBef>
                <a:spcPts val="300"/>
              </a:spcBef>
            </a:pPr>
            <a:r>
              <a:rPr sz="1000">
                <a:solidFill>
                  <a:srgbClr val="1E2933"/>
                </a:solidFill>
                <a:latin typeface="Calibri"/>
              </a:rPr>
              <a:t>Object Manager symbolic link aims the scan path at C:\Windows\System32</a:t>
            </a:r>
          </a:p>
        </p:txBody>
      </p:sp>
      <p:sp>
        <p:nvSpPr>
          <p:cNvPr id="10" name="Right Arrow 9"/>
          <p:cNvSpPr/>
          <p:nvPr/>
        </p:nvSpPr>
        <p:spPr>
          <a:xfrm>
            <a:off x="7079284" y="2999232"/>
            <a:ext cx="310896" cy="219456"/>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ounded Rectangle 10"/>
          <p:cNvSpPr/>
          <p:nvPr/>
        </p:nvSpPr>
        <p:spPr>
          <a:xfrm>
            <a:off x="7390180" y="1965960"/>
            <a:ext cx="1969617" cy="228600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09728" tIns="109728">
            <a:normAutofit/>
          </a:bodyPr>
          <a:lstStyle/>
          <a:p>
            <a:pPr algn="ctr"/>
            <a:r>
              <a:rPr sz="1900" b="1">
                <a:solidFill>
                  <a:srgbClr val="1BA39C"/>
                </a:solidFill>
                <a:latin typeface="Calibri"/>
              </a:rPr>
              <a:t>4</a:t>
            </a:r>
          </a:p>
          <a:p>
            <a:pPr>
              <a:spcBef>
                <a:spcPts val="400"/>
              </a:spcBef>
            </a:pPr>
            <a:r>
              <a:rPr sz="1250" b="1">
                <a:solidFill>
                  <a:srgbClr val="0F2233"/>
                </a:solidFill>
                <a:latin typeface="Calibri"/>
              </a:rPr>
              <a:t>CLFS identity swap</a:t>
            </a:r>
          </a:p>
          <a:p>
            <a:pPr>
              <a:spcBef>
                <a:spcPts val="300"/>
              </a:spcBef>
            </a:pPr>
            <a:r>
              <a:rPr sz="1000">
                <a:solidFill>
                  <a:srgbClr val="1E2933"/>
                </a:solidFill>
                <a:latin typeface="Calibri"/>
              </a:rPr>
              <a:t>Log manipulation swaps the hydrating file's identity, targeting phoneinfo.dll</a:t>
            </a:r>
          </a:p>
        </p:txBody>
      </p:sp>
      <p:sp>
        <p:nvSpPr>
          <p:cNvPr id="12" name="Right Arrow 11"/>
          <p:cNvSpPr/>
          <p:nvPr/>
        </p:nvSpPr>
        <p:spPr>
          <a:xfrm>
            <a:off x="9359798" y="2999232"/>
            <a:ext cx="310896" cy="219456"/>
          </a:xfrm>
          <a:prstGeom prst="rightArrow">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ounded Rectangle 12"/>
          <p:cNvSpPr/>
          <p:nvPr/>
        </p:nvSpPr>
        <p:spPr>
          <a:xfrm>
            <a:off x="9670694" y="1965960"/>
            <a:ext cx="1969617" cy="228600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09728" tIns="109728">
            <a:normAutofit/>
          </a:bodyPr>
          <a:lstStyle/>
          <a:p>
            <a:pPr algn="ctr"/>
            <a:r>
              <a:rPr sz="1900" b="1">
                <a:solidFill>
                  <a:srgbClr val="1BA39C"/>
                </a:solidFill>
                <a:latin typeface="Calibri"/>
              </a:rPr>
              <a:t>5</a:t>
            </a:r>
          </a:p>
          <a:p>
            <a:pPr>
              <a:spcBef>
                <a:spcPts val="400"/>
              </a:spcBef>
            </a:pPr>
            <a:r>
              <a:rPr sz="1250" b="1">
                <a:solidFill>
                  <a:srgbClr val="0F2233"/>
                </a:solidFill>
                <a:latin typeface="Calibri"/>
              </a:rPr>
              <a:t>SYSTEM execution</a:t>
            </a:r>
          </a:p>
          <a:p>
            <a:pPr>
              <a:spcBef>
                <a:spcPts val="300"/>
              </a:spcBef>
            </a:pPr>
            <a:r>
              <a:rPr sz="1000">
                <a:solidFill>
                  <a:srgbClr val="1E2933"/>
                </a:solidFill>
                <a:latin typeface="Calibri"/>
              </a:rPr>
              <a:t>WER's QueueReporting task launches wermgr.exe -upload → conhost.exe at SYSTEM</a:t>
            </a:r>
          </a:p>
        </p:txBody>
      </p:sp>
      <p:sp>
        <p:nvSpPr>
          <p:cNvPr id="14" name="TextBox 13"/>
          <p:cNvSpPr txBox="1"/>
          <p:nvPr/>
        </p:nvSpPr>
        <p:spPr>
          <a:xfrm>
            <a:off x="548640" y="4480560"/>
            <a:ext cx="10515600" cy="320040"/>
          </a:xfrm>
          <a:prstGeom prst="rect">
            <a:avLst/>
          </a:prstGeom>
          <a:noFill/>
        </p:spPr>
        <p:txBody>
          <a:bodyPr wrap="square">
            <a:normAutofit/>
          </a:bodyPr>
          <a:lstStyle/>
          <a:p>
            <a:r>
              <a:rPr sz="1050" i="1">
                <a:solidFill>
                  <a:srgbClr val="6B7C88"/>
                </a:solidFill>
                <a:latin typeface="Calibri"/>
              </a:rPr>
              <a:t>Source: Will Dormann, infosec.exchange, via SecurityWeek; corroborated by Kevin Beaumont (cfapi callback hook) and ThreatLocker (Warden.dll).</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10789920" cy="320040"/>
          </a:xfrm>
          <a:prstGeom prst="rect">
            <a:avLst/>
          </a:prstGeom>
          <a:noFill/>
        </p:spPr>
        <p:txBody>
          <a:bodyPr wrap="square">
            <a:normAutofit/>
          </a:bodyPr>
          <a:lstStyle/>
          <a:p>
            <a:r>
              <a:rPr sz="1300" b="1">
                <a:solidFill>
                  <a:srgbClr val="1BA39C"/>
                </a:solidFill>
                <a:latin typeface="Calibri"/>
              </a:rPr>
              <a:t>THE CENTRAL DISPUTE</a:t>
            </a:r>
          </a:p>
        </p:txBody>
      </p:sp>
      <p:sp>
        <p:nvSpPr>
          <p:cNvPr id="3" name="TextBox 2"/>
          <p:cNvSpPr txBox="1"/>
          <p:nvPr/>
        </p:nvSpPr>
        <p:spPr>
          <a:xfrm>
            <a:off x="548640" y="713232"/>
            <a:ext cx="11109960" cy="1051560"/>
          </a:xfrm>
          <a:prstGeom prst="rect">
            <a:avLst/>
          </a:prstGeom>
          <a:noFill/>
        </p:spPr>
        <p:txBody>
          <a:bodyPr wrap="square">
            <a:normAutofit/>
          </a:bodyPr>
          <a:lstStyle/>
          <a:p>
            <a:r>
              <a:rPr sz="2700" b="1">
                <a:solidFill>
                  <a:srgbClr val="0F2233"/>
                </a:solidFill>
                <a:latin typeface="Calibri"/>
              </a:rPr>
              <a:t>The two researchers who actually reproduced it say this isn't the same bug</a:t>
            </a:r>
          </a:p>
        </p:txBody>
      </p:sp>
      <p:sp>
        <p:nvSpPr>
          <p:cNvPr id="4" name="TextBox 3"/>
          <p:cNvSpPr txBox="1"/>
          <p:nvPr/>
        </p:nvSpPr>
        <p:spPr>
          <a:xfrm>
            <a:off x="457200" y="6528816"/>
            <a:ext cx="8229600" cy="274320"/>
          </a:xfrm>
          <a:prstGeom prst="rect">
            <a:avLst/>
          </a:prstGeom>
          <a:noFill/>
        </p:spPr>
        <p:txBody>
          <a:bodyPr wrap="square">
            <a:normAutofit/>
          </a:bodyPr>
          <a:lstStyle/>
          <a:p>
            <a:r>
              <a:rPr sz="900">
                <a:solidFill>
                  <a:srgbClr val="6B7C88"/>
                </a:solidFill>
                <a:latin typeface="Calibri"/>
              </a:rPr>
              <a:t>Created with AskAnything - askanything-app.com</a:t>
            </a:r>
          </a:p>
        </p:txBody>
      </p:sp>
      <p:sp>
        <p:nvSpPr>
          <p:cNvPr id="5" name="Rounded Rectangle 4"/>
          <p:cNvSpPr/>
          <p:nvPr/>
        </p:nvSpPr>
        <p:spPr>
          <a:xfrm>
            <a:off x="548640" y="1691640"/>
            <a:ext cx="5349240" cy="416052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228600" rIns="201168" tIns="182880">
            <a:normAutofit/>
          </a:bodyPr>
          <a:lstStyle/>
          <a:p>
            <a:pPr algn="ctr"/>
            <a:r>
              <a:rPr sz="1700" b="1">
                <a:solidFill>
                  <a:srgbClr val="0F2233"/>
                </a:solidFill>
                <a:latin typeface="Calibri"/>
              </a:rPr>
              <a:t>RoguePlanet (original)</a:t>
            </a:r>
          </a:p>
          <a:p>
            <a:pPr>
              <a:spcBef>
                <a:spcPts val="1200"/>
              </a:spcBef>
            </a:pPr>
            <a:r>
              <a:rPr sz="1250" b="1">
                <a:solidFill>
                  <a:srgbClr val="0F2233"/>
                </a:solidFill>
                <a:latin typeface="Calibri"/>
              </a:rPr>
              <a:t>Mechanism</a:t>
            </a:r>
          </a:p>
          <a:p>
            <a:pPr>
              <a:spcBef>
                <a:spcPts val="100"/>
              </a:spcBef>
            </a:pPr>
            <a:r>
              <a:rPr sz="1100">
                <a:solidFill>
                  <a:srgbClr val="1E2933"/>
                </a:solidFill>
                <a:latin typeface="Calibri"/>
              </a:rPr>
              <a:t>Filesystem race condition using virtual disks (TOCTOU)</a:t>
            </a:r>
          </a:p>
          <a:p>
            <a:pPr>
              <a:spcBef>
                <a:spcPts val="1200"/>
              </a:spcBef>
            </a:pPr>
            <a:r>
              <a:rPr sz="1250" b="1">
                <a:solidFill>
                  <a:srgbClr val="0F2233"/>
                </a:solidFill>
                <a:latin typeface="Calibri"/>
              </a:rPr>
              <a:t>API surface</a:t>
            </a:r>
          </a:p>
          <a:p>
            <a:pPr>
              <a:spcBef>
                <a:spcPts val="100"/>
              </a:spcBef>
            </a:pPr>
            <a:r>
              <a:rPr sz="1100">
                <a:solidFill>
                  <a:srgbClr val="1E2933"/>
                </a:solidFill>
                <a:latin typeface="Calibri"/>
              </a:rPr>
              <a:t>NTFS reparse points / junctions, Volume Shadow Copy</a:t>
            </a:r>
          </a:p>
          <a:p>
            <a:pPr>
              <a:spcBef>
                <a:spcPts val="1200"/>
              </a:spcBef>
            </a:pPr>
            <a:r>
              <a:rPr sz="1250" b="1">
                <a:solidFill>
                  <a:srgbClr val="0F2233"/>
                </a:solidFill>
                <a:latin typeface="Calibri"/>
              </a:rPr>
              <a:t>Defender dependency</a:t>
            </a:r>
          </a:p>
          <a:p>
            <a:pPr>
              <a:spcBef>
                <a:spcPts val="100"/>
              </a:spcBef>
            </a:pPr>
            <a:r>
              <a:rPr sz="1100">
                <a:solidFill>
                  <a:srgbClr val="1E2933"/>
                </a:solidFill>
                <a:latin typeface="Calibri"/>
              </a:rPr>
              <a:t>Works whether or not Real-Time Protection is enabled</a:t>
            </a:r>
          </a:p>
          <a:p>
            <a:pPr>
              <a:spcBef>
                <a:spcPts val="1200"/>
              </a:spcBef>
            </a:pPr>
            <a:r>
              <a:rPr sz="1250" b="1">
                <a:solidFill>
                  <a:srgbClr val="0F2233"/>
                </a:solidFill>
                <a:latin typeface="Calibri"/>
              </a:rPr>
              <a:t>Attack complexity</a:t>
            </a:r>
          </a:p>
          <a:p>
            <a:pPr>
              <a:spcBef>
                <a:spcPts val="100"/>
              </a:spcBef>
            </a:pPr>
            <a:r>
              <a:rPr sz="1100">
                <a:solidFill>
                  <a:srgbClr val="1E2933"/>
                </a:solidFill>
                <a:latin typeface="Calibri"/>
              </a:rPr>
              <a:t>High per CVSS — probabilistic, retryable race</a:t>
            </a:r>
          </a:p>
        </p:txBody>
      </p:sp>
      <p:sp>
        <p:nvSpPr>
          <p:cNvPr id="6" name="Rounded Rectangle 5"/>
          <p:cNvSpPr/>
          <p:nvPr/>
        </p:nvSpPr>
        <p:spPr>
          <a:xfrm>
            <a:off x="6126480" y="1691640"/>
            <a:ext cx="5349240" cy="416052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228600" rIns="201168" tIns="182880">
            <a:normAutofit/>
          </a:bodyPr>
          <a:lstStyle/>
          <a:p>
            <a:pPr algn="ctr"/>
            <a:r>
              <a:rPr sz="1700" b="1">
                <a:solidFill>
                  <a:srgbClr val="D64550"/>
                </a:solidFill>
                <a:latin typeface="Calibri"/>
              </a:rPr>
              <a:t>ShieldBreak (claimed bypass)</a:t>
            </a:r>
          </a:p>
          <a:p>
            <a:pPr>
              <a:spcBef>
                <a:spcPts val="1200"/>
              </a:spcBef>
            </a:pPr>
            <a:r>
              <a:rPr sz="1250" b="1">
                <a:solidFill>
                  <a:srgbClr val="0F2233"/>
                </a:solidFill>
                <a:latin typeface="Calibri"/>
              </a:rPr>
              <a:t>Mechanism</a:t>
            </a:r>
          </a:p>
          <a:p>
            <a:pPr>
              <a:spcBef>
                <a:spcPts val="100"/>
              </a:spcBef>
            </a:pPr>
            <a:r>
              <a:rPr sz="1100">
                <a:solidFill>
                  <a:srgbClr val="1E2933"/>
                </a:solidFill>
                <a:latin typeface="Calibri"/>
              </a:rPr>
              <a:t>User-mode callback hook via cfapi during cloud-hydration scan</a:t>
            </a:r>
          </a:p>
          <a:p>
            <a:pPr>
              <a:spcBef>
                <a:spcPts val="1200"/>
              </a:spcBef>
            </a:pPr>
            <a:r>
              <a:rPr sz="1250" b="1">
                <a:solidFill>
                  <a:srgbClr val="0F2233"/>
                </a:solidFill>
                <a:latin typeface="Calibri"/>
              </a:rPr>
              <a:t>API surface</a:t>
            </a:r>
          </a:p>
          <a:p>
            <a:pPr>
              <a:spcBef>
                <a:spcPts val="100"/>
              </a:spcBef>
            </a:pPr>
            <a:r>
              <a:rPr sz="1100">
                <a:solidFill>
                  <a:srgbClr val="1E2933"/>
                </a:solidFill>
                <a:latin typeface="Calibri"/>
              </a:rPr>
              <a:t>Cloud Files API plus CLFS log manipulation</a:t>
            </a:r>
          </a:p>
          <a:p>
            <a:pPr>
              <a:spcBef>
                <a:spcPts val="1200"/>
              </a:spcBef>
            </a:pPr>
            <a:r>
              <a:rPr sz="1250" b="1">
                <a:solidFill>
                  <a:srgbClr val="0F2233"/>
                </a:solidFill>
                <a:latin typeface="Calibri"/>
              </a:rPr>
              <a:t>Defender dependency</a:t>
            </a:r>
          </a:p>
          <a:p>
            <a:pPr>
              <a:spcBef>
                <a:spcPts val="100"/>
              </a:spcBef>
            </a:pPr>
            <a:r>
              <a:rPr sz="1100">
                <a:solidFill>
                  <a:srgbClr val="1E2933"/>
                </a:solidFill>
                <a:latin typeface="Calibri"/>
              </a:rPr>
              <a:t>Requires Defender enabled AND actively cloud-hydration scanning</a:t>
            </a:r>
          </a:p>
          <a:p>
            <a:pPr>
              <a:spcBef>
                <a:spcPts val="1200"/>
              </a:spcBef>
            </a:pPr>
            <a:r>
              <a:rPr sz="1250" b="1">
                <a:solidFill>
                  <a:srgbClr val="0F2233"/>
                </a:solidFill>
                <a:latin typeface="Calibri"/>
              </a:rPr>
              <a:t>Attack complexity</a:t>
            </a:r>
          </a:p>
          <a:p>
            <a:pPr>
              <a:spcBef>
                <a:spcPts val="100"/>
              </a:spcBef>
            </a:pPr>
            <a:r>
              <a:rPr sz="1100">
                <a:solidFill>
                  <a:srgbClr val="1E2933"/>
                </a:solidFill>
                <a:latin typeface="Calibri"/>
              </a:rPr>
              <a:t>Reported deterministic, 100% success — unverified at scale</a:t>
            </a:r>
          </a:p>
        </p:txBody>
      </p:sp>
      <p:sp>
        <p:nvSpPr>
          <p:cNvPr id="7" name="TextBox 6"/>
          <p:cNvSpPr txBox="1"/>
          <p:nvPr/>
        </p:nvSpPr>
        <p:spPr>
          <a:xfrm>
            <a:off x="548640" y="5989320"/>
            <a:ext cx="10515600" cy="320040"/>
          </a:xfrm>
          <a:prstGeom prst="rect">
            <a:avLst/>
          </a:prstGeom>
          <a:noFill/>
        </p:spPr>
        <p:txBody>
          <a:bodyPr wrap="square">
            <a:normAutofit/>
          </a:bodyPr>
          <a:lstStyle/>
          <a:p>
            <a:r>
              <a:rPr sz="1050" i="1">
                <a:solidFill>
                  <a:srgbClr val="6B7C88"/>
                </a:solidFill>
                <a:latin typeface="Calibri"/>
              </a:rPr>
              <a:t>Source: Kevin Beaumont via BleepingComputer; Will Dormann, infosec.exchange (“my naive eyeballs fail to see the similarity”).</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10789920" cy="320040"/>
          </a:xfrm>
          <a:prstGeom prst="rect">
            <a:avLst/>
          </a:prstGeom>
          <a:noFill/>
        </p:spPr>
        <p:txBody>
          <a:bodyPr wrap="square">
            <a:normAutofit/>
          </a:bodyPr>
          <a:lstStyle/>
          <a:p>
            <a:r>
              <a:rPr sz="1300" b="1">
                <a:solidFill>
                  <a:srgbClr val="1BA39C"/>
                </a:solidFill>
                <a:latin typeface="Calibri"/>
              </a:rPr>
              <a:t>SCOPE BOUNDARIES</a:t>
            </a:r>
          </a:p>
        </p:txBody>
      </p:sp>
      <p:sp>
        <p:nvSpPr>
          <p:cNvPr id="3" name="TextBox 2"/>
          <p:cNvSpPr txBox="1"/>
          <p:nvPr/>
        </p:nvSpPr>
        <p:spPr>
          <a:xfrm>
            <a:off x="548640" y="713232"/>
            <a:ext cx="11109960" cy="1051560"/>
          </a:xfrm>
          <a:prstGeom prst="rect">
            <a:avLst/>
          </a:prstGeom>
          <a:noFill/>
        </p:spPr>
        <p:txBody>
          <a:bodyPr wrap="square">
            <a:normAutofit/>
          </a:bodyPr>
          <a:lstStyle/>
          <a:p>
            <a:r>
              <a:rPr sz="2600" b="1">
                <a:solidFill>
                  <a:srgbClr val="0F2233"/>
                </a:solidFill>
                <a:latin typeface="Calibri"/>
              </a:rPr>
              <a:t>Every technical source agrees on the same prerequisites — and they bound the real-world risk</a:t>
            </a:r>
          </a:p>
        </p:txBody>
      </p:sp>
      <p:sp>
        <p:nvSpPr>
          <p:cNvPr id="4" name="TextBox 3"/>
          <p:cNvSpPr txBox="1"/>
          <p:nvPr/>
        </p:nvSpPr>
        <p:spPr>
          <a:xfrm>
            <a:off x="457200" y="6528816"/>
            <a:ext cx="8229600" cy="274320"/>
          </a:xfrm>
          <a:prstGeom prst="rect">
            <a:avLst/>
          </a:prstGeom>
          <a:noFill/>
        </p:spPr>
        <p:txBody>
          <a:bodyPr wrap="square">
            <a:normAutofit/>
          </a:bodyPr>
          <a:lstStyle/>
          <a:p>
            <a:r>
              <a:rPr sz="900">
                <a:solidFill>
                  <a:srgbClr val="6B7C88"/>
                </a:solidFill>
                <a:latin typeface="Calibri"/>
              </a:rPr>
              <a:t>Created with AskAnything - askanything-app.com</a:t>
            </a:r>
          </a:p>
        </p:txBody>
      </p:sp>
      <p:sp>
        <p:nvSpPr>
          <p:cNvPr id="5" name="Rounded Rectangle 4"/>
          <p:cNvSpPr/>
          <p:nvPr/>
        </p:nvSpPr>
        <p:spPr>
          <a:xfrm>
            <a:off x="548640" y="1600200"/>
            <a:ext cx="11091672" cy="91440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713232" rIns="182880">
            <a:normAutofit/>
          </a:bodyPr>
          <a:lstStyle/>
          <a:p>
            <a:pPr algn="ctr"/>
            <a:r>
              <a:rPr sz="1400" b="1">
                <a:solidFill>
                  <a:srgbClr val="0F2233"/>
                </a:solidFill>
                <a:latin typeface="Calibri"/>
              </a:rPr>
              <a:t>Local code execution required</a:t>
            </a:r>
          </a:p>
          <a:p>
            <a:r>
              <a:rPr sz="1100">
                <a:solidFill>
                  <a:srgbClr val="1E2933"/>
                </a:solidFill>
                <a:latin typeface="Calibri"/>
              </a:rPr>
              <a:t>Privilege escalation only — not initial access or RCE. The attacker needs an existing foothold first.</a:t>
            </a:r>
          </a:p>
        </p:txBody>
      </p:sp>
      <p:sp>
        <p:nvSpPr>
          <p:cNvPr id="6" name="Oval 5"/>
          <p:cNvSpPr/>
          <p:nvPr/>
        </p:nvSpPr>
        <p:spPr>
          <a:xfrm>
            <a:off x="694944" y="1856231"/>
            <a:ext cx="402336" cy="40233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400" b="1">
                <a:solidFill>
                  <a:srgbClr val="FFFFFF"/>
                </a:solidFill>
                <a:latin typeface="Calibri"/>
              </a:rPr>
              <a:t>1</a:t>
            </a:r>
          </a:p>
        </p:txBody>
      </p:sp>
      <p:sp>
        <p:nvSpPr>
          <p:cNvPr id="7" name="Rounded Rectangle 6"/>
          <p:cNvSpPr/>
          <p:nvPr/>
        </p:nvSpPr>
        <p:spPr>
          <a:xfrm>
            <a:off x="548640" y="2660904"/>
            <a:ext cx="11091672" cy="91440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713232" rIns="182880">
            <a:normAutofit/>
          </a:bodyPr>
          <a:lstStyle/>
          <a:p>
            <a:pPr algn="ctr"/>
            <a:r>
              <a:rPr sz="1400" b="1">
                <a:solidFill>
                  <a:srgbClr val="0F2233"/>
                </a:solidFill>
                <a:latin typeface="Calibri"/>
              </a:rPr>
              <a:t>Defender must be active</a:t>
            </a:r>
          </a:p>
          <a:p>
            <a:r>
              <a:rPr sz="1100">
                <a:solidFill>
                  <a:srgbClr val="1E2933"/>
                </a:solidFill>
                <a:latin typeface="Calibri"/>
              </a:rPr>
              <a:t>Requires Windows Defender enabled and performing cloud-hydration scanning; inert if disabled or replaced.</a:t>
            </a:r>
          </a:p>
        </p:txBody>
      </p:sp>
      <p:sp>
        <p:nvSpPr>
          <p:cNvPr id="8" name="Oval 7"/>
          <p:cNvSpPr/>
          <p:nvPr/>
        </p:nvSpPr>
        <p:spPr>
          <a:xfrm>
            <a:off x="694944" y="2916936"/>
            <a:ext cx="402336" cy="40233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400" b="1">
                <a:solidFill>
                  <a:srgbClr val="FFFFFF"/>
                </a:solidFill>
                <a:latin typeface="Calibri"/>
              </a:rPr>
              <a:t>2</a:t>
            </a:r>
          </a:p>
        </p:txBody>
      </p:sp>
      <p:sp>
        <p:nvSpPr>
          <p:cNvPr id="9" name="Rounded Rectangle 8"/>
          <p:cNvSpPr/>
          <p:nvPr/>
        </p:nvSpPr>
        <p:spPr>
          <a:xfrm>
            <a:off x="548640" y="3721608"/>
            <a:ext cx="11091672" cy="91440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713232" rIns="182880">
            <a:normAutofit/>
          </a:bodyPr>
          <a:lstStyle/>
          <a:p>
            <a:pPr algn="ctr"/>
            <a:r>
              <a:rPr sz="1400" b="1">
                <a:solidFill>
                  <a:srgbClr val="0F2233"/>
                </a:solidFill>
                <a:latin typeface="Calibri"/>
              </a:rPr>
              <a:t>No added user interaction</a:t>
            </a:r>
          </a:p>
          <a:p>
            <a:r>
              <a:rPr sz="1100">
                <a:solidFill>
                  <a:srgbClr val="1E2933"/>
                </a:solidFill>
                <a:latin typeface="Calibri"/>
              </a:rPr>
              <a:t>Beyond the attacker's own actions once local code execution already exists.</a:t>
            </a:r>
          </a:p>
        </p:txBody>
      </p:sp>
      <p:sp>
        <p:nvSpPr>
          <p:cNvPr id="10" name="Oval 9"/>
          <p:cNvSpPr/>
          <p:nvPr/>
        </p:nvSpPr>
        <p:spPr>
          <a:xfrm>
            <a:off x="694944" y="3977640"/>
            <a:ext cx="402336" cy="40233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400" b="1">
                <a:solidFill>
                  <a:srgbClr val="FFFFFF"/>
                </a:solidFill>
                <a:latin typeface="Calibri"/>
              </a:rPr>
              <a:t>3</a:t>
            </a:r>
          </a:p>
        </p:txBody>
      </p:sp>
      <p:sp>
        <p:nvSpPr>
          <p:cNvPr id="11" name="Rounded Rectangle 10"/>
          <p:cNvSpPr/>
          <p:nvPr/>
        </p:nvSpPr>
        <p:spPr>
          <a:xfrm>
            <a:off x="548640" y="4782312"/>
            <a:ext cx="11091672" cy="914400"/>
          </a:xfrm>
          <a:prstGeom prst="roundRect">
            <a:avLst/>
          </a:prstGeom>
          <a:solidFill>
            <a:srgbClr val="FFFFFF"/>
          </a:solidFill>
          <a:ln w="12700">
            <a:solidFill>
              <a:srgbClr val="D9E3E8"/>
            </a:solidFill>
          </a:ln>
          <a:effectLst/>
        </p:spPr>
        <p:style>
          <a:lnRef idx="1">
            <a:schemeClr val="accent1"/>
          </a:lnRef>
          <a:fillRef idx="3">
            <a:schemeClr val="accent1"/>
          </a:fillRef>
          <a:effectRef idx="2">
            <a:schemeClr val="accent1"/>
          </a:effectRef>
          <a:fontRef idx="minor">
            <a:schemeClr val="lt1"/>
          </a:fontRef>
        </p:style>
        <p:txBody>
          <a:bodyPr rtlCol="0" anchor="ctr" wrap="square" lIns="713232" rIns="182880">
            <a:normAutofit/>
          </a:bodyPr>
          <a:lstStyle/>
          <a:p>
            <a:pPr algn="ctr"/>
            <a:r>
              <a:rPr sz="1400" b="1">
                <a:solidFill>
                  <a:srgbClr val="0F2233"/>
                </a:solidFill>
                <a:latin typeface="Calibri"/>
              </a:rPr>
              <a:t>100% claimed success rate</a:t>
            </a:r>
          </a:p>
          <a:p>
            <a:r>
              <a:rPr sz="1100">
                <a:solidFill>
                  <a:srgbClr val="1E2933"/>
                </a:solidFill>
                <a:latin typeface="Calibri"/>
              </a:rPr>
              <a:t>Researcher-reported and described as deterministic, but not independently benchmarked across a diverse fleet.</a:t>
            </a:r>
          </a:p>
        </p:txBody>
      </p:sp>
      <p:sp>
        <p:nvSpPr>
          <p:cNvPr id="12" name="Oval 11"/>
          <p:cNvSpPr/>
          <p:nvPr/>
        </p:nvSpPr>
        <p:spPr>
          <a:xfrm>
            <a:off x="694944" y="5038344"/>
            <a:ext cx="402336" cy="40233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r>
              <a:rPr sz="1400" b="1">
                <a:solidFill>
                  <a:srgbClr val="FFFFFF"/>
                </a:solidFill>
                <a:latin typeface="Calibri"/>
              </a:rPr>
              <a:t>4</a:t>
            </a:r>
          </a:p>
        </p:txBody>
      </p:sp>
      <p:sp>
        <p:nvSpPr>
          <p:cNvPr id="13" name="TextBox 12"/>
          <p:cNvSpPr txBox="1"/>
          <p:nvPr/>
        </p:nvSpPr>
        <p:spPr>
          <a:xfrm>
            <a:off x="548640" y="5989320"/>
            <a:ext cx="10515600" cy="320040"/>
          </a:xfrm>
          <a:prstGeom prst="rect">
            <a:avLst/>
          </a:prstGeom>
          <a:noFill/>
        </p:spPr>
        <p:txBody>
          <a:bodyPr wrap="square">
            <a:normAutofit/>
          </a:bodyPr>
          <a:lstStyle/>
          <a:p>
            <a:r>
              <a:rPr sz="1050" i="1">
                <a:solidFill>
                  <a:srgbClr val="6B7C88"/>
                </a:solidFill>
                <a:latin typeface="Calibri"/>
              </a:rPr>
              <a:t>Source: Tanium; ThreatLocker; Dormann via SecurityWeek; Cyberpress; The Hacker News.</a:t>
            </a:r>
          </a:p>
        </p:txBody>
      </p:sp>
      <p:sp>
        <p:nvSpPr>
          <p:cNvPr id="14" name="TextBox 13"/>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384048"/>
            <a:ext cx="10789920" cy="320040"/>
          </a:xfrm>
          <a:prstGeom prst="rect">
            <a:avLst/>
          </a:prstGeom>
          <a:noFill/>
        </p:spPr>
        <p:txBody>
          <a:bodyPr wrap="square">
            <a:normAutofit/>
          </a:bodyPr>
          <a:lstStyle/>
          <a:p>
            <a:r>
              <a:rPr sz="1300" b="1">
                <a:solidFill>
                  <a:srgbClr val="1BA39C"/>
                </a:solidFill>
                <a:latin typeface="Calibri"/>
              </a:rPr>
              <a:t>VERSION MATRIX</a:t>
            </a:r>
          </a:p>
        </p:txBody>
      </p:sp>
      <p:sp>
        <p:nvSpPr>
          <p:cNvPr id="3" name="TextBox 2"/>
          <p:cNvSpPr txBox="1"/>
          <p:nvPr/>
        </p:nvSpPr>
        <p:spPr>
          <a:xfrm>
            <a:off x="548640" y="713232"/>
            <a:ext cx="11109960" cy="1051560"/>
          </a:xfrm>
          <a:prstGeom prst="rect">
            <a:avLst/>
          </a:prstGeom>
          <a:noFill/>
        </p:spPr>
        <p:txBody>
          <a:bodyPr wrap="square">
            <a:normAutofit/>
          </a:bodyPr>
          <a:lstStyle/>
          <a:p>
            <a:r>
              <a:rPr sz="2700" b="1">
                <a:solidFill>
                  <a:srgbClr val="0F2233"/>
                </a:solidFill>
                <a:latin typeface="Calibri"/>
              </a:rPr>
              <a:t>Patching to 1.1.26060.3008 stops RoguePlanet — it does not stop ShieldBreak</a:t>
            </a:r>
          </a:p>
        </p:txBody>
      </p:sp>
      <p:sp>
        <p:nvSpPr>
          <p:cNvPr id="4" name="TextBox 3"/>
          <p:cNvSpPr txBox="1"/>
          <p:nvPr/>
        </p:nvSpPr>
        <p:spPr>
          <a:xfrm>
            <a:off x="457200" y="6528816"/>
            <a:ext cx="8229600" cy="274320"/>
          </a:xfrm>
          <a:prstGeom prst="rect">
            <a:avLst/>
          </a:prstGeom>
          <a:noFill/>
        </p:spPr>
        <p:txBody>
          <a:bodyPr wrap="square">
            <a:normAutofit/>
          </a:bodyPr>
          <a:lstStyle/>
          <a:p>
            <a:r>
              <a:rPr sz="900">
                <a:solidFill>
                  <a:srgbClr val="6B7C88"/>
                </a:solidFill>
                <a:latin typeface="Calibri"/>
              </a:rPr>
              <a:t>Created with AskAnything - askanything-app.com</a:t>
            </a:r>
          </a:p>
        </p:txBody>
      </p:sp>
      <p:graphicFrame>
        <p:nvGraphicFramePr>
          <p:cNvPr id="5" name="Table 4"/>
          <p:cNvGraphicFramePr>
            <a:graphicFrameLocks noGrp="1"/>
          </p:cNvGraphicFramePr>
          <p:nvPr/>
        </p:nvGraphicFramePr>
        <p:xfrm>
          <a:off x="548640" y="1691640"/>
          <a:ext cx="11091672" cy="4279392"/>
        </p:xfrm>
        <a:graphic>
          <a:graphicData uri="http://schemas.openxmlformats.org/drawingml/2006/table">
            <a:tbl>
              <a:tblPr firstRow="1" bandRow="1">
                <a:tableStyleId>{5C22544A-7EE6-4342-B048-85BDC9FD1C3A}</a:tableStyleId>
              </a:tblPr>
              <a:tblGrid>
                <a:gridCol w="3931920"/>
                <a:gridCol w="3200400"/>
                <a:gridCol w="3959352"/>
              </a:tblGrid>
              <a:tr h="713232">
                <a:tc>
                  <a:txBody>
                    <a:bodyPr wrap="square"/>
                    <a:lstStyle/>
                    <a:p>
                      <a:r>
                        <a:rPr sz="1250" b="1">
                          <a:solidFill>
                            <a:srgbClr val="FFFFFF"/>
                          </a:solidFill>
                          <a:latin typeface="Calibri"/>
                        </a:rPr>
                        <a:t>Component / Platform</a:t>
                      </a:r>
                    </a:p>
                  </a:txBody>
                  <a:tcPr marL="109728" marR="109728" marT="36576" marB="36576" anchor="ctr">
                    <a:solidFill>
                      <a:srgbClr val="0F2233"/>
                    </a:solidFill>
                  </a:tcPr>
                </a:tc>
                <a:tc>
                  <a:txBody>
                    <a:bodyPr wrap="square"/>
                    <a:lstStyle/>
                    <a:p>
                      <a:r>
                        <a:rPr sz="1250" b="1">
                          <a:solidFill>
                            <a:srgbClr val="FFFFFF"/>
                          </a:solidFill>
                          <a:latin typeface="Calibri"/>
                        </a:rPr>
                        <a:t>Vulnerable</a:t>
                      </a:r>
                    </a:p>
                  </a:txBody>
                  <a:tcPr marL="109728" marR="109728" marT="36576" marB="36576" anchor="ctr">
                    <a:solidFill>
                      <a:srgbClr val="0F2233"/>
                    </a:solidFill>
                  </a:tcPr>
                </a:tc>
                <a:tc>
                  <a:txBody>
                    <a:bodyPr wrap="square"/>
                    <a:lstStyle/>
                    <a:p>
                      <a:r>
                        <a:rPr sz="1250" b="1">
                          <a:solidFill>
                            <a:srgbClr val="FFFFFF"/>
                          </a:solidFill>
                          <a:latin typeface="Calibri"/>
                        </a:rPr>
                        <a:t>Fixed / Status vs. ShieldBreak</a:t>
                      </a:r>
                    </a:p>
                  </a:txBody>
                  <a:tcPr marL="109728" marR="109728" marT="36576" marB="36576" anchor="ctr">
                    <a:solidFill>
                      <a:srgbClr val="0F2233"/>
                    </a:solidFill>
                  </a:tcPr>
                </a:tc>
              </a:tr>
              <a:tr h="713232">
                <a:tc>
                  <a:txBody>
                    <a:bodyPr wrap="square"/>
                    <a:lstStyle/>
                    <a:p>
                      <a:r>
                        <a:rPr sz="1150">
                          <a:solidFill>
                            <a:srgbClr val="1E2933"/>
                          </a:solidFill>
                          <a:latin typeface="Calibri"/>
                        </a:rPr>
                        <a:t>Malware Protection Engine (mpengine.dll)</a:t>
                      </a:r>
                    </a:p>
                  </a:txBody>
                  <a:tcPr marL="109728" marR="109728" marT="36576" marB="36576" anchor="ctr">
                    <a:solidFill>
                      <a:srgbClr val="FFFFFF"/>
                    </a:solidFill>
                  </a:tcPr>
                </a:tc>
                <a:tc>
                  <a:txBody>
                    <a:bodyPr wrap="square"/>
                    <a:lstStyle/>
                    <a:p>
                      <a:r>
                        <a:rPr sz="1150">
                          <a:solidFill>
                            <a:srgbClr val="1E2933"/>
                          </a:solidFill>
                          <a:latin typeface="Calibri"/>
                        </a:rPr>
                        <a:t>Prior to 1.1.26060.3008</a:t>
                      </a:r>
                    </a:p>
                  </a:txBody>
                  <a:tcPr marL="109728" marR="109728" marT="36576" marB="36576" anchor="ctr">
                    <a:solidFill>
                      <a:srgbClr val="FFFFFF"/>
                    </a:solidFill>
                  </a:tcPr>
                </a:tc>
                <a:tc>
                  <a:txBody>
                    <a:bodyPr wrap="square"/>
                    <a:lstStyle/>
                    <a:p>
                      <a:r>
                        <a:rPr sz="1150">
                          <a:solidFill>
                            <a:srgbClr val="1E2933"/>
                          </a:solidFill>
                          <a:latin typeface="Calibri"/>
                        </a:rPr>
                        <a:t>Patched version NOT sufficient — ShieldBreak reportedly still works on it</a:t>
                      </a:r>
                    </a:p>
                  </a:txBody>
                  <a:tcPr marL="109728" marR="109728" marT="36576" marB="36576" anchor="ctr">
                    <a:solidFill>
                      <a:srgbClr val="FFFFFF"/>
                    </a:solidFill>
                  </a:tcPr>
                </a:tc>
              </a:tr>
              <a:tr h="713232">
                <a:tc>
                  <a:txBody>
                    <a:bodyPr wrap="square"/>
                    <a:lstStyle/>
                    <a:p>
                      <a:r>
                        <a:rPr sz="1150">
                          <a:solidFill>
                            <a:srgbClr val="1E2933"/>
                          </a:solidFill>
                          <a:latin typeface="Calibri"/>
                        </a:rPr>
                        <a:t>Windows 11 25H2 (incl. Canary)</a:t>
                      </a:r>
                    </a:p>
                  </a:txBody>
                  <a:tcPr marL="109728" marR="109728" marT="36576" marB="36576" anchor="ctr">
                    <a:solidFill>
                      <a:srgbClr val="F1F6F9"/>
                    </a:solidFill>
                  </a:tcPr>
                </a:tc>
                <a:tc>
                  <a:txBody>
                    <a:bodyPr wrap="square"/>
                    <a:lstStyle/>
                    <a:p>
                      <a:r>
                        <a:rPr sz="1150">
                          <a:solidFill>
                            <a:srgbClr val="1E2933"/>
                          </a:solidFill>
                          <a:latin typeface="Calibri"/>
                        </a:rPr>
                        <a:t>Yes — explicitly tested</a:t>
                      </a:r>
                    </a:p>
                  </a:txBody>
                  <a:tcPr marL="109728" marR="109728" marT="36576" marB="36576" anchor="ctr">
                    <a:solidFill>
                      <a:srgbClr val="F1F6F9"/>
                    </a:solidFill>
                  </a:tcPr>
                </a:tc>
                <a:tc>
                  <a:txBody>
                    <a:bodyPr wrap="square"/>
                    <a:lstStyle/>
                    <a:p>
                      <a:r>
                        <a:rPr sz="1150">
                          <a:solidFill>
                            <a:srgbClr val="1E2933"/>
                          </a:solidFill>
                          <a:latin typeface="Calibri"/>
                        </a:rPr>
                        <a:t>Confirmed vulnerable by two independent researchers</a:t>
                      </a:r>
                    </a:p>
                  </a:txBody>
                  <a:tcPr marL="109728" marR="109728" marT="36576" marB="36576" anchor="ctr">
                    <a:solidFill>
                      <a:srgbClr val="F1F6F9"/>
                    </a:solidFill>
                  </a:tcPr>
                </a:tc>
              </a:tr>
              <a:tr h="713232">
                <a:tc>
                  <a:txBody>
                    <a:bodyPr wrap="square"/>
                    <a:lstStyle/>
                    <a:p>
                      <a:r>
                        <a:rPr sz="1150">
                          <a:solidFill>
                            <a:srgbClr val="1E2933"/>
                          </a:solidFill>
                          <a:latin typeface="Calibri"/>
                        </a:rPr>
                        <a:t>Windows Server 2025</a:t>
                      </a:r>
                    </a:p>
                  </a:txBody>
                  <a:tcPr marL="109728" marR="109728" marT="36576" marB="36576" anchor="ctr">
                    <a:solidFill>
                      <a:srgbClr val="FFFFFF"/>
                    </a:solidFill>
                  </a:tcPr>
                </a:tc>
                <a:tc>
                  <a:txBody>
                    <a:bodyPr wrap="square"/>
                    <a:lstStyle/>
                    <a:p>
                      <a:r>
                        <a:rPr sz="1150">
                          <a:solidFill>
                            <a:srgbClr val="1E2933"/>
                          </a:solidFill>
                          <a:latin typeface="Calibri"/>
                        </a:rPr>
                        <a:t>Yes — explicitly tested</a:t>
                      </a:r>
                    </a:p>
                  </a:txBody>
                  <a:tcPr marL="109728" marR="109728" marT="36576" marB="36576" anchor="ctr">
                    <a:solidFill>
                      <a:srgbClr val="FFFFFF"/>
                    </a:solidFill>
                  </a:tcPr>
                </a:tc>
                <a:tc>
                  <a:txBody>
                    <a:bodyPr wrap="square"/>
                    <a:lstStyle/>
                    <a:p>
                      <a:r>
                        <a:rPr sz="1150">
                          <a:solidFill>
                            <a:srgbClr val="1E2933"/>
                          </a:solidFill>
                          <a:latin typeface="Calibri"/>
                        </a:rPr>
                        <a:t>Confirmed vulnerable by two independent researchers</a:t>
                      </a:r>
                    </a:p>
                  </a:txBody>
                  <a:tcPr marL="109728" marR="109728" marT="36576" marB="36576" anchor="ctr">
                    <a:solidFill>
                      <a:srgbClr val="FFFFFF"/>
                    </a:solidFill>
                  </a:tcPr>
                </a:tc>
              </a:tr>
              <a:tr h="713232">
                <a:tc>
                  <a:txBody>
                    <a:bodyPr wrap="square"/>
                    <a:lstStyle/>
                    <a:p>
                      <a:r>
                        <a:rPr sz="1150">
                          <a:solidFill>
                            <a:srgbClr val="1E2933"/>
                          </a:solidFill>
                          <a:latin typeface="Calibri"/>
                        </a:rPr>
                        <a:t>Windows 10 / legacy Server editions</a:t>
                      </a:r>
                    </a:p>
                  </a:txBody>
                  <a:tcPr marL="109728" marR="109728" marT="36576" marB="36576" anchor="ctr">
                    <a:solidFill>
                      <a:srgbClr val="F1F6F9"/>
                    </a:solidFill>
                  </a:tcPr>
                </a:tc>
                <a:tc>
                  <a:txBody>
                    <a:bodyPr wrap="square"/>
                    <a:lstStyle/>
                    <a:p>
                      <a:r>
                        <a:rPr sz="1150">
                          <a:solidFill>
                            <a:srgbClr val="1E2933"/>
                          </a:solidFill>
                          <a:latin typeface="Calibri"/>
                        </a:rPr>
                        <a:t>Claimed by researcher only</a:t>
                      </a:r>
                    </a:p>
                  </a:txBody>
                  <a:tcPr marL="109728" marR="109728" marT="36576" marB="36576" anchor="ctr">
                    <a:solidFill>
                      <a:srgbClr val="F1F6F9"/>
                    </a:solidFill>
                  </a:tcPr>
                </a:tc>
                <a:tc>
                  <a:txBody>
                    <a:bodyPr wrap="square"/>
                    <a:lstStyle/>
                    <a:p>
                      <a:r>
                        <a:rPr sz="1150">
                          <a:solidFill>
                            <a:srgbClr val="1E2933"/>
                          </a:solidFill>
                          <a:latin typeface="Calibri"/>
                        </a:rPr>
                        <a:t>Not independently confirmed — public PoC doesn't target these</a:t>
                      </a:r>
                    </a:p>
                  </a:txBody>
                  <a:tcPr marL="109728" marR="109728" marT="36576" marB="36576" anchor="ctr">
                    <a:solidFill>
                      <a:srgbClr val="F1F6F9"/>
                    </a:solidFill>
                  </a:tcPr>
                </a:tc>
              </a:tr>
              <a:tr h="713232">
                <a:tc>
                  <a:txBody>
                    <a:bodyPr wrap="square"/>
                    <a:lstStyle/>
                    <a:p>
                      <a:r>
                        <a:rPr sz="1150">
                          <a:solidFill>
                            <a:srgbClr val="1E2933"/>
                          </a:solidFill>
                          <a:latin typeface="Calibri"/>
                        </a:rPr>
                        <a:t>Defender disabled / 3rd-party AV</a:t>
                      </a:r>
                    </a:p>
                  </a:txBody>
                  <a:tcPr marL="109728" marR="109728" marT="36576" marB="36576" anchor="ctr">
                    <a:solidFill>
                      <a:srgbClr val="FFFFFF"/>
                    </a:solidFill>
                  </a:tcPr>
                </a:tc>
                <a:tc>
                  <a:txBody>
                    <a:bodyPr wrap="square"/>
                    <a:lstStyle/>
                    <a:p>
                      <a:r>
                        <a:rPr sz="1150">
                          <a:solidFill>
                            <a:srgbClr val="1E2933"/>
                          </a:solidFill>
                          <a:latin typeface="Calibri"/>
                        </a:rPr>
                        <a:t>Not exploitable via this mechanism</a:t>
                      </a:r>
                    </a:p>
                  </a:txBody>
                  <a:tcPr marL="109728" marR="109728" marT="36576" marB="36576" anchor="ctr">
                    <a:solidFill>
                      <a:srgbClr val="FFFFFF"/>
                    </a:solidFill>
                  </a:tcPr>
                </a:tc>
                <a:tc>
                  <a:txBody>
                    <a:bodyPr wrap="square"/>
                    <a:lstStyle/>
                    <a:p>
                      <a:r>
                        <a:rPr sz="1150">
                          <a:solidFill>
                            <a:srgbClr val="1E2933"/>
                          </a:solidFill>
                          <a:latin typeface="Calibri"/>
                        </a:rPr>
                        <a:t>ShieldBreak requires active Defender cloud-hydration scanning</a:t>
                      </a:r>
                    </a:p>
                  </a:txBody>
                  <a:tcPr marL="109728" marR="109728" marT="36576" marB="36576" anchor="ctr">
                    <a:solidFill>
                      <a:srgbClr val="FFFFFF"/>
                    </a:solidFill>
                  </a:tcPr>
                </a:tc>
              </a:tr>
            </a:tbl>
          </a:graphicData>
        </a:graphic>
      </p:graphicFrame>
      <p:sp>
        <p:nvSpPr>
          <p:cNvPr id="6" name="TextBox 5"/>
          <p:cNvSpPr txBox="1"/>
          <p:nvPr/>
        </p:nvSpPr>
        <p:spPr>
          <a:xfrm>
            <a:off x="548640" y="6080760"/>
            <a:ext cx="10515600" cy="320040"/>
          </a:xfrm>
          <a:prstGeom prst="rect">
            <a:avLst/>
          </a:prstGeom>
          <a:noFill/>
        </p:spPr>
        <p:txBody>
          <a:bodyPr wrap="square">
            <a:normAutofit/>
          </a:bodyPr>
          <a:lstStyle/>
          <a:p>
            <a:r>
              <a:rPr sz="1050" i="1">
                <a:solidFill>
                  <a:srgbClr val="6B7C88"/>
                </a:solidFill>
                <a:latin typeface="Calibri"/>
              </a:rPr>
              <a:t>Source: ThreatLocker; Cyberpress; GitHub — MSNightmare/ShieldBreak; Dormann via SecurityWeek.</a:t>
            </a:r>
          </a:p>
        </p:txBody>
      </p:sp>
      <p:sp>
        <p:nvSpPr>
          <p:cNvPr id="7" name="TextBox 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AskAnything</dc:creator>
  <cp:keywords/>
  <dc:description>askanything-app.com</dc:description>
  <cp:lastModifiedBy>AskAnything</cp:lastModifiedBy>
  <cp:revision>1</cp:revision>
  <dcterms:created xsi:type="dcterms:W3CDTF">2013-01-27T09:14:16Z</dcterms:created>
  <dcterms:modified xsi:type="dcterms:W3CDTF">2013-01-27T09:15:58Z</dcterms:modified>
  <cp:category/>
</cp:coreProperties>
</file>