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bleepingcomputer.com/news/security/online-ad-firms-adforms-script-compromised-to-steal-cryptocurrency/" TargetMode="External"/><Relationship Id="rId3" Type="http://schemas.openxmlformats.org/officeDocument/2006/relationships/hyperlink" Target="https://doublepulsar.com/adform-compromised-to-serve-crypto-stealer-via-supply-chain-attack-2f1ec024f33e" TargetMode="External"/><Relationship Id="rId4" Type="http://schemas.openxmlformats.org/officeDocument/2006/relationships/hyperlink" Target="https://gist.github.com/malexmave/8ef5eabc7b6866698f1ea8a811c75b57" TargetMode="External"/><Relationship Id="rId5" Type="http://schemas.openxmlformats.org/officeDocument/2006/relationships/hyperlink" Target="https://pastebin.com/mc7psaNF" TargetMode="External"/><Relationship Id="rId6" Type="http://schemas.openxmlformats.org/officeDocument/2006/relationships/hyperlink" Target="https://infosec.exchange/@hacksilon/116990837620035279" TargetMode="External"/><Relationship Id="rId7" Type="http://schemas.openxmlformats.org/officeDocument/2006/relationships/hyperlink" Target="https://cybersecuritynews.com/adform-advertising-platform-compromised/" TargetMode="External"/><Relationship Id="rId8" Type="http://schemas.openxmlformats.org/officeDocument/2006/relationships/hyperlink" Target="https://www.it-connect.tech/adform-breach-ad-script-steals-cryptocurrency-for-at-least-a-week/" TargetMode="External"/><Relationship Id="rId9" Type="http://schemas.openxmlformats.org/officeDocument/2006/relationships/hyperlink" Target="https://thehackernews.com/2026/08/hackers-poison-adform-script-to-swap.html" TargetMode="External"/><Relationship Id="rId10" Type="http://schemas.openxmlformats.org/officeDocument/2006/relationships/hyperlink" Target="https://site.adform.com/media/zwkpcmh5/adform-annual-report-2025.pdf" TargetMode="External"/><Relationship Id="rId11" Type="http://schemas.openxmlformats.org/officeDocument/2006/relationships/hyperlink" Target="https://en.wikipedia.org/wiki/Adform" TargetMode="External"/><Relationship Id="rId12" Type="http://schemas.openxmlformats.org/officeDocument/2006/relationships/hyperlink" Target="https://6sense.com/tech/demand-side-platform-dsp/adform-market-share" TargetMode="External"/><Relationship Id="rId13" Type="http://schemas.openxmlformats.org/officeDocument/2006/relationships/hyperlink" Target="https://www.bleepingcomputer.com/news/security/polyfillio-javascript-supply-chain-attack-impacts-over-100k-sites/" TargetMode="External"/><Relationship Id="rId14" Type="http://schemas.openxmlformats.org/officeDocument/2006/relationships/hyperlink" Target="https://research.checkpoint.com/2026/from-stars-to-upvotes-fake-reputation-fueling-a-crypto-clipboard-hijacker/" TargetMode="External"/><Relationship Id="rId15" Type="http://schemas.openxmlformats.org/officeDocument/2006/relationships/hyperlink" Target="https://www.ic3.gov/AnnualReport/Reports/2025_IC3Report.pdf" TargetMode="External"/><Relationship Id="rId16" Type="http://schemas.openxmlformats.org/officeDocument/2006/relationships/hyperlink" Target="https://www.ic3.gov/CrimeInfo/Cryptocurrency" TargetMode="External"/><Relationship Id="rId17" Type="http://schemas.openxmlformats.org/officeDocument/2006/relationships/hyperlink" Target="https://www.bleepstatic.com/images/news/u/1100723/compromised-adform-script.jpg" TargetMode="External"/><Relationship Id="rId18" Type="http://schemas.openxmlformats.org/officeDocument/2006/relationships/hyperlink" Target="https://blogger.googleusercontent.com/img/b/R29vZ2xl/AVvXsEhpzcEb3rvXlm5Ax2X4hQ7WZQsI4j-fL_h9SOnkuL15ZEzHuwwKwzkiuiHCB-cHRyLIZXMr9dRDJO69yBTKgLai_DKBPWyWnwuVUNmoOMrRmwWANg5sTQp9RcrsmQN0Y-tXT7A20yKrMo4gnTDoYP0sNbU_Se3ZcpbS1hC7kzV8OpGFI_1GAIm_XbjKXKtg/s1600/Adform%20Advertising%20Platform%20Compromised%20.webp" TargetMode="External"/><Relationship Id="rId19" Type="http://schemas.openxmlformats.org/officeDocument/2006/relationships/hyperlink" Target="https://askanything-app.com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16052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0"/>
            <a:ext cx="11185855" cy="3657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500" b="1" i="0">
                <a:solidFill>
                  <a:srgbClr val="5EEAD4"/>
                </a:solidFill>
                <a:latin typeface="Calibri"/>
              </a:rPr>
              <a:t>SUPPLY-CHAIN INCIDENT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691640"/>
            <a:ext cx="11185855" cy="1737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Calibri"/>
              </a:rPr>
              <a:t>The Adform Trackpoint</a:t>
            </a:r>
          </a:p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Calibri"/>
              </a:rPr>
              <a:t>Compromise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429000"/>
            <a:ext cx="11185855" cy="68580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sz="1800" b="0" i="0">
                <a:solidFill>
                  <a:srgbClr val="5EEAD4"/>
                </a:solidFill>
                <a:latin typeface="Calibri"/>
              </a:rPr>
              <a:t>How a Single Ad-Tech Script Became a Cryptocurrency-Address-</a:t>
            </a:r>
          </a:p>
          <a:p>
            <a:pPr algn="l">
              <a:lnSpc>
                <a:spcPct val="115000"/>
              </a:lnSpc>
            </a:pPr>
            <a:r>
              <a:rPr sz="1800" b="0" i="0">
                <a:solidFill>
                  <a:srgbClr val="5EEAD4"/>
                </a:solidFill>
                <a:latin typeface="Calibri"/>
              </a:rPr>
              <a:t>Swapping Supply-Chain Attack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4434840"/>
            <a:ext cx="11185855" cy="5486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C7D6E8"/>
                </a:solidFill>
                <a:latin typeface="Calibri"/>
              </a:rPr>
              <a:t>A technical and operational analysis for security engineers, ad-operations</a:t>
            </a:r>
          </a:p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C7D6E8"/>
                </a:solidFill>
                <a:latin typeface="Calibri"/>
              </a:rPr>
              <a:t>teams, and third-party risk managers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263640"/>
            <a:ext cx="11185855" cy="3200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0" i="0">
                <a:solidFill>
                  <a:srgbClr val="9FB3CC"/>
                </a:solidFill>
                <a:latin typeface="Calibri"/>
              </a:rPr>
              <a:t>August 2026  |  Compiled from public reporting and researcher disclosures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2.1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Company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475488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5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Adform A/S — privately held, Copenhagen-headquartered, founded 17 January 2002.</a:t>
            </a:r>
          </a:p>
          <a:p>
            <a:pPr indent="-228600" marL="228600">
              <a:lnSpc>
                <a:spcPct val="125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Independent, EU-based, full-stack ad-tech platform: demand-side, sell-side, ad-serving, and data-management products.</a:t>
            </a:r>
          </a:p>
          <a:p>
            <a:pPr indent="-228600" marL="228600">
              <a:lnSpc>
                <a:spcPct val="125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Revenue of EUR 103.4 million in 2025 (~flat YoY), all-time-high EBITDAC of EUR 17.2 million.</a:t>
            </a:r>
          </a:p>
          <a:p>
            <a:pPr indent="-228600" marL="228600">
              <a:lnSpc>
                <a:spcPct val="125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~1,800 global customers, 29 offices in 24 countries, ~700 employees.</a:t>
            </a:r>
          </a:p>
          <a:p>
            <a:pPr indent="-228600" marL="228600">
              <a:lnSpc>
                <a:spcPct val="125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Positioned as the #1 EU-based platform and #2 independent DSP globally; 1.5 billion ad impressions served daily across 180+ countries.</a:t>
            </a:r>
          </a:p>
          <a:p>
            <a:pPr indent="-228600" marL="228600">
              <a:lnSpc>
                <a:spcPct val="125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Acquired Splicky (Goldbach Group's ad-tech division) in December 2025 to expand DACH presence.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2.2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Reconciling the Scale Figures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10</a:t>
            </a:r>
          </a:p>
        </p:txBody>
      </p:sp>
      <p:pic>
        <p:nvPicPr>
          <p:cNvPr id="8" name="Picture 7" descr="diagram_scale_reconcili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507" y="1325880"/>
            <a:ext cx="7152680" cy="45079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5888736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0" i="1">
                <a:solidFill>
                  <a:srgbClr val="5B6B82"/>
                </a:solidFill>
                <a:latin typeface="Calibri"/>
              </a:rPr>
              <a:t>Figure 3. Reconciling Adform's two scale figures: contractual customers vs. technographic domain count.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26479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50" b="0" i="0">
                <a:solidFill>
                  <a:srgbClr val="5B6B82"/>
                </a:solidFill>
                <a:latin typeface="Calibri"/>
              </a:rPr>
              <a:t>Original illustration — synthesized from sources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2.3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Why Third-Party Scripts Are a Prime Target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283464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8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Ad-tech JavaScript typically executes in the same browsing context as the host page — full access to the DOM, cookies, clipboard, and form-input events, just like first-party code.</a:t>
            </a:r>
          </a:p>
          <a:p>
            <a:pPr indent="-228600" marL="228600">
              <a:lnSpc>
                <a:spcPct val="128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Embedding a vendor's tag means implicitly trusting that vendor's infrastructure and build pipeline as much as your own — and that trust is transitive to every visitor.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4160520"/>
            <a:ext cx="11185855" cy="1828800"/>
          </a:xfrm>
          <a:prstGeom prst="rect">
            <a:avLst/>
          </a:prstGeom>
          <a:solidFill>
            <a:srgbClr val="F4F6F8"/>
          </a:solidFill>
          <a:ln w="15875">
            <a:solidFill>
              <a:srgbClr val="14B8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7512" y="4270248"/>
            <a:ext cx="10856671" cy="1609344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sz="1550" i="1">
                <a:solidFill>
                  <a:srgbClr val="0B1F3A"/>
                </a:solidFill>
              </a:rPr>
              <a:t>Precedent: the 2024 Polyfill.io supply-chain compromise. A newly acquired CDN domain serving a widely used JS polyfill library was modified to redirect mobile visitors to scam sites — affecting an estimated 100,000+ websites and prompting emergency mirrors from Cloudflare and Fastly, plus Google Ads enforcement action.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Technical Analysis of the Malicious Code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Structure: Append, Don't Replace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13</a:t>
            </a:r>
          </a:p>
        </p:txBody>
      </p:sp>
      <p:pic>
        <p:nvPicPr>
          <p:cNvPr id="8" name="Picture 7" descr="diagram_script_anatom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708" y="1280160"/>
            <a:ext cx="7632277" cy="45537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5888735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0" i="1">
                <a:solidFill>
                  <a:srgbClr val="5B6B82"/>
                </a:solidFill>
                <a:latin typeface="Calibri"/>
              </a:rPr>
              <a:t>Figure 5. Anatomy of the trojanized trackpoint-async.js file.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26479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50" b="0" i="0">
                <a:solidFill>
                  <a:srgbClr val="5B6B82"/>
                </a:solidFill>
                <a:latin typeface="Calibri"/>
              </a:rPr>
              <a:t>Original illustration — synthesized from source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Obfuscation: a Six-Byte XOR Key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237744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Both malicious blocks obfuscate replacement wallet addresses and the exfiltration endpoint using a six-byte XOR key: 0x4d 33 77 54 77 30 (ASCII “M3wTw0”).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This defeats naive string-based static signatures — but is trivially reversible once an analyst extracts the key.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Critically, the logic itself (regexes, event hooks, control flow) stays in cleartext — which is likely why analysts fully reconstructed its behavior within days.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3.3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Wallet-Address Detection (Regular Expressions)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" y="1463040"/>
          <a:ext cx="1118585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975"/>
                <a:gridCol w="4283944"/>
                <a:gridCol w="4997935"/>
              </a:tblGrid>
              <a:tr h="57150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Currency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Pattern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Matches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</a:tr>
              <a:tr h="571500">
                <a:tc>
                  <a:txBody>
                    <a:bodyPr wrap="square"/>
                    <a:lstStyle/>
                    <a:p>
                      <a:pPr>
                        <a:defRPr sz="1300">
                          <a:solidFill>
                            <a:srgbClr val="0B1F3A"/>
                          </a:solidFill>
                        </a:defRPr>
                      </a:pPr>
                      <a:r>
                        <a:t>Bitcoin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150">
                          <a:solidFill>
                            <a:srgbClr val="0B1F3A"/>
                          </a:solidFill>
                          <a:latin typeface="Consolas"/>
                        </a:defRPr>
                      </a:pPr>
                      <a:r>
                        <a:t>\b(bc1|[13])[a-zA-HJ-NP-Z0-9]{25,62}\b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00">
                          <a:solidFill>
                            <a:srgbClr val="0B1F3A"/>
                          </a:solidFill>
                        </a:defRPr>
                      </a:pPr>
                      <a:r>
                        <a:t>Legacy P2PKH, P2SH, and native SegWit bech32 formats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 wrap="square"/>
                    <a:lstStyle/>
                    <a:p>
                      <a:pPr>
                        <a:defRPr sz="1300">
                          <a:solidFill>
                            <a:srgbClr val="0B1F3A"/>
                          </a:solidFill>
                        </a:defRPr>
                      </a:pPr>
                      <a:r>
                        <a:t>Ethereum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150">
                          <a:solidFill>
                            <a:srgbClr val="0B1F3A"/>
                          </a:solidFill>
                          <a:latin typeface="Consolas"/>
                        </a:defRPr>
                      </a:pPr>
                      <a:r>
                        <a:t>\b0x[a-fA-F0-9]{40}\b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00">
                          <a:solidFill>
                            <a:srgbClr val="0B1F3A"/>
                          </a:solidFill>
                        </a:defRPr>
                      </a:pPr>
                      <a:r>
                        <a:t>Standard 20-byte hex EVM addresses (also BNB Chain, Polygon, etc.)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</a:tr>
              <a:tr h="571500">
                <a:tc>
                  <a:txBody>
                    <a:bodyPr wrap="square"/>
                    <a:lstStyle/>
                    <a:p>
                      <a:pPr>
                        <a:defRPr sz="1300">
                          <a:solidFill>
                            <a:srgbClr val="0B1F3A"/>
                          </a:solidFill>
                        </a:defRPr>
                      </a:pPr>
                      <a:r>
                        <a:t>TRON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150">
                          <a:solidFill>
                            <a:srgbClr val="0B1F3A"/>
                          </a:solidFill>
                          <a:latin typeface="Consolas"/>
                        </a:defRPr>
                      </a:pPr>
                      <a:r>
                        <a:t>\bT[1-9A-HJ-NP-Za-km-z]{33}\b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00">
                          <a:solidFill>
                            <a:srgbClr val="0B1F3A"/>
                          </a:solidFill>
                        </a:defRPr>
                      </a:pPr>
                      <a:r>
                        <a:t>Base58Check TRON addresses beginning with T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3977639"/>
            <a:ext cx="11185855" cy="14630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0B1F3A"/>
                </a:solidFill>
                <a:latin typeface="Calibri"/>
              </a:rPr>
              <a:t>These are broad, format-level pattern matches — they do not validate checksums, so the script would flag (and could rewrite) any string that merely looks like a valid address, whether or not it was a real, currently-used destination.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Attack Flow, End to End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16</a:t>
            </a:r>
          </a:p>
        </p:txBody>
      </p:sp>
      <p:pic>
        <p:nvPicPr>
          <p:cNvPr id="8" name="Picture 7" descr="diagram_attack_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235" y="1280160"/>
            <a:ext cx="7225223" cy="45537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5888735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0" i="1">
                <a:solidFill>
                  <a:srgbClr val="5B6B82"/>
                </a:solidFill>
                <a:latin typeface="Calibri"/>
              </a:rPr>
              <a:t>Figure 4. Attack flow: from compromised script to victim wallet drain.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26479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50" b="0" i="0">
                <a:solidFill>
                  <a:srgbClr val="5B6B82"/>
                </a:solidFill>
                <a:latin typeface="Calibri"/>
              </a:rPr>
              <a:t>Original illustration — synthesized from sources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3.4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Malicious Block 1 — Clipboard Clipper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417320"/>
            <a:ext cx="11185855" cy="438912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30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Listens to the browser's copy event, plus a periodic rescan (~every 3–4 seconds) of available clipboard/page content for text matching the address regexes.</a:t>
            </a:r>
          </a:p>
          <a:p>
            <a:pPr indent="-228600" marL="228600">
              <a:lnSpc>
                <a:spcPct val="130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On a match, substitutes the attacker's XOR-decoded wallet address for the corresponding cryptocurrency.</a:t>
            </a:r>
          </a:p>
          <a:p>
            <a:pPr indent="-228600" marL="228600">
              <a:lnSpc>
                <a:spcPct val="130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On page load, beacons the visited hostname and URL path back to a hardcoded command-and-control endpoint at 84.32.102[.]230:7744 — a lightweight victim-tracking mechanism.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3.5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Malicious Block 2 — DOM / Form-Field Rewriter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25880"/>
            <a:ext cx="11185855" cy="484632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2000"/>
              </a:lnSpc>
              <a:spcAft>
                <a:spcPts val="11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Uses a TreeWalker to scan all text nodes in the document for address-pattern matches.</a:t>
            </a:r>
          </a:p>
          <a:p>
            <a:pPr indent="-228600" marL="228600">
              <a:lnSpc>
                <a:spcPct val="122000"/>
              </a:lnSpc>
              <a:spcAft>
                <a:spcPts val="11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Hooks the native property setters on input and textarea value, so even programmatic writes pass through the rewriting logic.</a:t>
            </a:r>
          </a:p>
          <a:p>
            <a:pPr indent="-228600" marL="228600">
              <a:lnSpc>
                <a:spcPct val="122000"/>
              </a:lnSpc>
              <a:spcAft>
                <a:spcPts val="11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Listens for copy, cut, paste, and input events, plus a MutationObserver for dynamically injected or edited content (e.g., single-page-app re-renders).</a:t>
            </a:r>
          </a:p>
          <a:p>
            <a:pPr indent="-228600" marL="228600">
              <a:lnSpc>
                <a:spcPct val="122000"/>
              </a:lnSpc>
              <a:spcAft>
                <a:spcPts val="11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Restores cursor/caret position after substitution — specifically to avoid the visible “jump” that would tip off an attentive user.</a:t>
            </a:r>
          </a:p>
          <a:p>
            <a:pPr indent="-228600" marL="228600">
              <a:lnSpc>
                <a:spcPct val="122000"/>
              </a:lnSpc>
              <a:spcAft>
                <a:spcPts val="11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Re-scans every ~3 seconds in addition to event-driven triggers, producing the persistence behavior described earlier.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ROADMAP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What This Briefing Covers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417320"/>
            <a:ext cx="11185855" cy="475488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1. What happened — narrative and timeline</a:t>
            </a:r>
          </a:p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2. Who is Adform, and why the compromise matters at scale</a:t>
            </a:r>
          </a:p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3. Technical analysis of the malicious code</a:t>
            </a:r>
          </a:p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4. Indicators of compromise</a:t>
            </a:r>
          </a:p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5. Adform's response, and what customers/end users should do</a:t>
            </a:r>
          </a:p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6. Broader context — clipboard hijacking as a growing crime pattern</a:t>
            </a:r>
          </a:p>
          <a:p>
            <a:pPr indent="-228600" marL="228600">
              <a:lnSpc>
                <a:spcPct val="14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2000">
                <a:solidFill>
                  <a:srgbClr val="0B1F3A"/>
                </a:solidFill>
                <a:latin typeface="Calibri"/>
              </a:rPr>
              <a:t>7. Limitations of the public evidence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3.6 – 3.7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Detection Evasion and Attribution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19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417320"/>
            <a:ext cx="11185855" cy="237744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Zero of 61 antivirus engines on VirusTotal flagged the captured sample at analysis time.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Unsurprising: AV/EDR tools are tuned for binary malware and known bad URLs/hashes, not clipboard-manipulation logic in first-party-hosted JavaScript.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3794760"/>
            <a:ext cx="11185855" cy="2194560"/>
          </a:xfrm>
          <a:prstGeom prst="rect">
            <a:avLst/>
          </a:prstGeom>
          <a:solidFill>
            <a:srgbClr val="F4F6F8"/>
          </a:solidFill>
          <a:ln w="15875">
            <a:solidFill>
              <a:srgbClr val="14B8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7512" y="3904488"/>
            <a:ext cx="10856671" cy="1975104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sz="1550" i="1">
                <a:solidFill>
                  <a:srgbClr val="0B1F3A"/>
                </a:solidFill>
              </a:rPr>
              <a:t>Attribution gap: no public reporting names a threat actor or group, discloses how Adform's build/delivery pipeline was initially compromised, or confirms whether any funds were actually diverted to attacker-controlled wallets. The only infrastructure identified is the single C2 IP/port pair used for beaconing.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Indicators of Compromise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Indicators of Compromise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" y="1325880"/>
          <a:ext cx="11185855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342"/>
                <a:gridCol w="6711513"/>
              </a:tblGrid>
              <a:tr h="457200">
                <a:tc>
                  <a:txBody>
                    <a:bodyPr/>
                    <a:lstStyle/>
                    <a:p>
                      <a:pPr>
                        <a:defRPr sz="1350" b="1">
                          <a:solidFill>
                            <a:srgbClr val="FFFFFF"/>
                          </a:solidFill>
                        </a:defRPr>
                      </a:pPr>
                      <a:r>
                        <a:t>Type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50" b="1">
                          <a:solidFill>
                            <a:srgbClr val="FFFFFF"/>
                          </a:solidFill>
                        </a:defRPr>
                      </a:pPr>
                      <a:r>
                        <a:t>Value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Compromised script URL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s2.adform.net/banners/scripts/st/trackpoint-async.js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Malicious file SHA-256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02ff86c7f9fe609a753ff15bda90baa3c3e0d4a2e559ec4fcf8a3de0954b7c55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Exfiltration/C2 IP + port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84.32.102[.]230:7744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XOR obfuscation key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4D 33 77 54 77 30 (6 bytes)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Earliest known malicious sample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26 July 2026, 23:29 GMT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VirusTotal detection at analysis time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350">
                          <a:solidFill>
                            <a:srgbClr val="0B1F3A"/>
                          </a:solidFill>
                        </a:defRPr>
                      </a:pPr>
                      <a:r>
                        <a:t>0 / 61 engines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02920" y="4800600"/>
            <a:ext cx="11185855" cy="1417320"/>
          </a:xfrm>
          <a:prstGeom prst="rect">
            <a:avLst/>
          </a:prstGeom>
          <a:solidFill>
            <a:srgbClr val="F4F6F8"/>
          </a:solidFill>
          <a:ln w="15875">
            <a:solidFill>
              <a:srgbClr val="14B8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7512" y="4910328"/>
            <a:ext cx="10856671" cy="1197864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sz="1400" i="1">
                <a:solidFill>
                  <a:srgbClr val="0B1F3A"/>
                </a:solidFill>
              </a:rPr>
              <a:t>Recommended action: block egress to 84.32.102.230:7744; hash-check cached/CDN-mirrored copies of trackpoint-async.js against the SHA-256 above; treat any site serving this file between ~24–27 July 2026 as a potential exposure window.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Adform's Response, and What Customers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434840"/>
            <a:ext cx="11185855" cy="7315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20000"/>
              </a:lnSpc>
            </a:pPr>
            <a:r>
              <a:rPr sz="1500" b="0" i="0">
                <a:solidFill>
                  <a:srgbClr val="5EEAD4"/>
                </a:solidFill>
                <a:latin typeface="Calibri"/>
              </a:rPr>
              <a:t>and End Users Should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Adform's Stated Response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475488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8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Detected and removed the malicious code on 27 July 2026; notified affected clients; reported the incident to relevant authorities.</a:t>
            </a:r>
          </a:p>
          <a:p>
            <a:pPr indent="-228600" marL="228600">
              <a:lnSpc>
                <a:spcPct val="128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Characterized the malware as not designed to install persistent software or establish persistence — it operated only while an affected page remained open.</a:t>
            </a:r>
          </a:p>
          <a:p>
            <a:pPr indent="-228600" marL="228600">
              <a:lnSpc>
                <a:spcPct val="128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On broader data exfiltration: “technical analysis indicates that such transmission may have been possible,” while stating no evidence it actually occurred.</a:t>
            </a:r>
          </a:p>
          <a:p>
            <a:pPr indent="-228600" marL="228600">
              <a:lnSpc>
                <a:spcPct val="128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No public IOC bulletin, root-cause statement, or count of affected sites/visitors has been published as of this writing.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Guidance for Website Operators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475488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8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Any third-party script loaded without Subresource Integrity (SRI) or sandboxing runs with the full trust and privileges of your site.</a:t>
            </a:r>
          </a:p>
          <a:p>
            <a:pPr indent="-228600" marL="228600">
              <a:lnSpc>
                <a:spcPct val="128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Consider script-monitoring tools that alert on unexpected byte-level changes to third-party tags, sandboxed iframes with restrictive Permissions-Policy, and narrowly scoped CSP script-src allowlisting.</a:t>
            </a:r>
          </a:p>
          <a:p>
            <a:pPr indent="-228600" marL="228600">
              <a:lnSpc>
                <a:spcPct val="128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If your site processes crypto payment addresses and also loads third-party ad/analytics tags, isolate the payment-address-rendering surface from broad tag stacks.</a:t>
            </a:r>
          </a:p>
          <a:p>
            <a:pPr indent="-228600" marL="228600">
              <a:lnSpc>
                <a:spcPct val="128000"/>
              </a:lnSpc>
              <a:spcAft>
                <a:spcPts val="13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Ask vendors whether they support SRI-compatible versioned script URLs rather than a single mutable “latest” endpoint.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Guidance for End Users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475488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Clear browser cache — a locally cached copy of the tampered file could keep executing after server-side remediation.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Manually verify any cryptocurrency address character-by-character before sending funds, ideally via a second independent channel.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Where supported, use hardware wallets with on-device address display and confirmation.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If a transfer's destination doesn't match your intended counterparty, treat it as suspected theft: preserve transaction hashes/timestamps and report to IC3 or your national cybercrime body.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Broader Context: Clipboard Hijacking 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434840"/>
            <a:ext cx="11185855" cy="7315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20000"/>
              </a:lnSpc>
            </a:pPr>
            <a:r>
              <a:rPr sz="1500" b="0" i="0">
                <a:solidFill>
                  <a:srgbClr val="5EEAD4"/>
                </a:solidFill>
                <a:latin typeface="Calibri"/>
              </a:rPr>
              <a:t>an Established, Growing Crime Pattern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A Well-Established Malware Category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274320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“Clipper” malware — software that monitors the clipboard and substitutes a cryptocurrency address the moment a victim copies one — is not new.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50">
                <a:solidFill>
                  <a:srgbClr val="0B1F3A"/>
                </a:solidFill>
                <a:latin typeface="Calibri"/>
              </a:rPr>
              <a:t>Historically distributed as standalone desktop/mobile binaries; the Adform case is notable for delivering the same technique through a trusted advertising vendor's JavaScript instead.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4297680"/>
            <a:ext cx="3566160" cy="155448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4360" y="4407408"/>
            <a:ext cx="3383280" cy="854964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2200" b="1" i="0">
                <a:solidFill>
                  <a:srgbClr val="0B1F3A"/>
                </a:solidFill>
                <a:latin typeface="Calibri"/>
              </a:rPr>
              <a:t>15,500+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199278"/>
            <a:ext cx="3291840" cy="62179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attacker wallet addresses embedded in a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comparable Rust-based clipper (Check Point Research, 17 June 2026)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97680" y="4297680"/>
            <a:ext cx="3566160" cy="155448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89120" y="4407408"/>
            <a:ext cx="3383280" cy="854964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2200" b="1" i="0">
                <a:solidFill>
                  <a:srgbClr val="0B1F3A"/>
                </a:solidFill>
                <a:latin typeface="Calibri"/>
              </a:rPr>
              <a:t>$11.366B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4840" y="5199278"/>
            <a:ext cx="3291840" cy="62179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2025 cryptocurrency fraud losses across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181,565 complaints (FBI IC3)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92440" y="4297680"/>
            <a:ext cx="3566160" cy="155448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183880" y="4407408"/>
            <a:ext cx="3383280" cy="854964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2200" b="1" i="0">
                <a:solidFill>
                  <a:srgbClr val="0B1F3A"/>
                </a:solidFill>
                <a:latin typeface="Calibri"/>
              </a:rPr>
              <a:t>100,000+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5199278"/>
            <a:ext cx="3291840" cy="62179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sites affected by the 2024 Polyfill.io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supply-chain compromise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How the Adform Malware Compares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2920" y="1417320"/>
          <a:ext cx="1118585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830"/>
                <a:gridCol w="3941682"/>
                <a:gridCol w="4474342"/>
              </a:tblGrid>
              <a:tr h="525780">
                <a:tc>
                  <a:txBody>
                    <a:bodyPr/>
                    <a:lstStyle/>
                    <a:p>
                      <a:pPr>
                        <a:defRPr sz="1250" b="1">
                          <a:solidFill>
                            <a:srgbClr val="FFFFFF"/>
                          </a:solidFill>
                        </a:defRPr>
                      </a:pPr>
                      <a:r>
                        <a:t>Dimension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50" b="1">
                          <a:solidFill>
                            <a:srgbClr val="FFFFFF"/>
                          </a:solidFill>
                        </a:defRPr>
                      </a:pPr>
                      <a:r>
                        <a:t>Adform script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50" b="1">
                          <a:solidFill>
                            <a:srgbClr val="FFFFFF"/>
                          </a:solidFill>
                        </a:defRPr>
                      </a:pPr>
                      <a:r>
                        <a:t>Check Point's Rust clipper</a:t>
                      </a:r>
                    </a:p>
                  </a:txBody>
                  <a:tcPr marT="50800" marB="50800" anchor="ctr">
                    <a:solidFill>
                      <a:srgbClr val="0B1F3A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>
                        <a:defRPr sz="1250">
                          <a:solidFill>
                            <a:srgbClr val="0B1F3A"/>
                          </a:solidFill>
                        </a:defRPr>
                      </a:pPr>
                      <a:r>
                        <a:t>Distribution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100">
                          <a:solidFill>
                            <a:srgbClr val="0B1F3A"/>
                          </a:solidFill>
                          <a:latin typeface="Consolas"/>
                        </a:defRPr>
                      </a:pPr>
                      <a:r>
                        <a:t>Trusted ad-tech vendor JS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250">
                          <a:solidFill>
                            <a:srgbClr val="0B1F3A"/>
                          </a:solidFill>
                        </a:defRPr>
                      </a:pPr>
                      <a:r>
                        <a:t>Fake “profit tools”, fake-reputation campaign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>
                        <a:defRPr sz="1250">
                          <a:solidFill>
                            <a:srgbClr val="0B1F3A"/>
                          </a:solidFill>
                        </a:defRPr>
                      </a:pPr>
                      <a:r>
                        <a:t>Replacement addresses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100">
                          <a:solidFill>
                            <a:srgbClr val="0B1F3A"/>
                          </a:solidFill>
                          <a:latin typeface="Consolas"/>
                        </a:defRPr>
                      </a:pPr>
                      <a:r>
                        <a:t>Small, hardcoded set per currency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250">
                          <a:solidFill>
                            <a:srgbClr val="0B1F3A"/>
                          </a:solidFill>
                        </a:defRPr>
                      </a:pPr>
                      <a:r>
                        <a:t>15,500+ addresses, 18+ formats</a:t>
                      </a:r>
                    </a:p>
                  </a:txBody>
                  <a:tcPr marT="38100" marB="38100" anchor="ctr">
                    <a:solidFill>
                      <a:srgbClr val="F4F6F8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>
                        <a:defRPr sz="1250">
                          <a:solidFill>
                            <a:srgbClr val="0B1F3A"/>
                          </a:solidFill>
                        </a:defRPr>
                      </a:pPr>
                      <a:r>
                        <a:t>Persistence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100">
                          <a:solidFill>
                            <a:srgbClr val="0B1F3A"/>
                          </a:solidFill>
                          <a:latin typeface="Consolas"/>
                        </a:defRPr>
                      </a:pPr>
                      <a:r>
                        <a:t>None (stops when tab closes)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defRPr sz="1250">
                          <a:solidFill>
                            <a:srgbClr val="0B1F3A"/>
                          </a:solidFill>
                        </a:defRPr>
                      </a:pPr>
                      <a:r>
                        <a:t>OS-level (LaunchAgent / Gatekeeper bypass)</a:t>
                      </a:r>
                    </a:p>
                  </a:txBody>
                  <a:tcPr marT="38100" marB="3810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3794760"/>
            <a:ext cx="11185855" cy="21945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30000"/>
              </a:lnSpc>
            </a:pPr>
            <a:r>
              <a:rPr sz="1550" b="0" i="0">
                <a:solidFill>
                  <a:srgbClr val="0B1F3A"/>
                </a:solidFill>
                <a:latin typeface="Calibri"/>
              </a:rPr>
              <a:t>What the two campaigns share is the underlying economic logic: cryptocurrency transfers are irreversible once confirmed on-chain, making address substitution an unusually low-friction, high-yield theft technique compared with attacks that require credential theft or defeating multi-factor authentication.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EXECUTIVE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A Single Compromised Script, Two Malicious Payloads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71600"/>
            <a:ext cx="11185855" cy="484632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5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In late July 2026, attackers modified Adform's trackpoint-async.js tracking script (served from s2.adform.net) so it silently rewrote cryptocurrency wallet addresses on every site that loaded it.</a:t>
            </a:r>
          </a:p>
          <a:p>
            <a:pPr indent="-228600" marL="228600">
              <a:lnSpc>
                <a:spcPct val="125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Two malicious blocks were appended to the legitimate file: a clipboard clipper, and a DOM/form-field rewriter — both targeting Bitcoin, Ethereum, and TRON addresses.</a:t>
            </a:r>
          </a:p>
          <a:p>
            <a:pPr indent="-228600" marL="228600">
              <a:lnSpc>
                <a:spcPct val="125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Kevin Beaumont (DoublePulsar) and Max Maass (GitHub Gist) independently disclosed and captured the trojanized script for public analysis.</a:t>
            </a:r>
          </a:p>
          <a:p>
            <a:pPr indent="-228600" marL="228600">
              <a:lnSpc>
                <a:spcPct val="125000"/>
              </a:lnSpc>
              <a:spcAft>
                <a:spcPts val="1600"/>
              </a:spcAft>
              <a:buClr>
                <a:srgbClr val="14B8A6"/>
              </a:buClr>
              <a:buFont typeface="Arial"/>
              <a:buChar char="•"/>
            </a:pPr>
            <a:r>
              <a:rPr sz="1700">
                <a:solidFill>
                  <a:srgbClr val="0B1F3A"/>
                </a:solidFill>
                <a:latin typeface="Calibri"/>
              </a:rPr>
              <a:t>Adform says it detected and removed the malicious code on 27 July 2026 — but archived copies suggest it was live for roughly a week beforehand, undetected by any of 61 antivirus engines on VirusTotal.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Limitations of the Public Evidence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What We Don't Know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25880"/>
            <a:ext cx="11185855" cy="493776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No confirmed victim or loss count — no dollar/cryptocurrency amount actually stolen is publicly documented.</a:t>
            </a:r>
          </a:p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No confirmed root cause — how attackers gained the ability to modify trackpoint-async.js remains undisclosed.</a:t>
            </a:r>
          </a:p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No attacker attribution — only a single C2 IP/port pair has been identified.</a:t>
            </a:r>
          </a:p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Discrepant secondary reporting on the discovery date (27 July vs. 30 July 2026).</a:t>
            </a:r>
          </a:p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Some technical details are paraphrased across tertiary write-ups rather than quoted from primary code captures.</a:t>
            </a:r>
          </a:p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No independent on-chain forensic confirmation that stolen funds actually reached the attacker's wallets.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REFERENCE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31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298448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1.  </a:t>
            </a:r>
            <a:r>
              <a:rPr sz="1050" b="0" u="sng">
                <a:solidFill>
                  <a:srgbClr val="0D6E63"/>
                </a:solidFill>
                <a:hlinkClick r:id="rId2"/>
              </a:rPr>
              <a:t>BleepingComputer — "Online ad firm Adform's script compromised to steal cryptocurrency"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859280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2.  </a:t>
            </a:r>
            <a:r>
              <a:rPr sz="1050" b="0" u="sng">
                <a:solidFill>
                  <a:srgbClr val="0D6E63"/>
                </a:solidFill>
                <a:hlinkClick r:id="rId3"/>
              </a:rPr>
              <a:t>Kevin Beaumont, DoublePulsar — technical disclosure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49424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3.  </a:t>
            </a:r>
            <a:r>
              <a:rPr sz="1050" b="0" u="sng">
                <a:solidFill>
                  <a:srgbClr val="0D6E63"/>
                </a:solidFill>
                <a:hlinkClick r:id="rId4"/>
              </a:rPr>
              <a:t>Max Maass, GitHub Gist — captured malicious script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639568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4.  </a:t>
            </a:r>
            <a:r>
              <a:rPr sz="1050" b="0" u="sng">
                <a:solidFill>
                  <a:srgbClr val="0D6E63"/>
                </a:solidFill>
                <a:hlinkClick r:id="rId5"/>
              </a:rPr>
              <a:t>Pastebin capture referenced in researcher discussion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029712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5.  </a:t>
            </a:r>
            <a:r>
              <a:rPr sz="1050" b="0" u="sng">
                <a:solidFill>
                  <a:srgbClr val="0D6E63"/>
                </a:solidFill>
                <a:hlinkClick r:id="rId6"/>
              </a:rPr>
              <a:t>Max Maass, Infosec Exchange — researcher disclosure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3419856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6.  </a:t>
            </a:r>
            <a:r>
              <a:rPr sz="1050" b="0" u="sng">
                <a:solidFill>
                  <a:srgbClr val="0D6E63"/>
                </a:solidFill>
                <a:hlinkClick r:id="rId7"/>
              </a:rPr>
              <a:t>Cyber Security News — "Hackers Turned a Trusted Advertising Platform Into a Crypto-Stealer Delivery Network"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38218" y="1298448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7.  </a:t>
            </a:r>
            <a:r>
              <a:rPr sz="1050" b="0" u="sng">
                <a:solidFill>
                  <a:srgbClr val="0D6E63"/>
                </a:solidFill>
                <a:hlinkClick r:id="rId8"/>
              </a:rPr>
              <a:t>IT-Connect — "Adform breach: ad script steals cryptocurrency for at least a week"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38218" y="1859280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8.  </a:t>
            </a:r>
            <a:r>
              <a:rPr sz="1050" b="0" u="sng">
                <a:solidFill>
                  <a:srgbClr val="0D6E63"/>
                </a:solidFill>
                <a:hlinkClick r:id="rId9"/>
              </a:rPr>
              <a:t>The Hacker News — "Hackers poison Adform script to swap crypto wallets"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38218" y="2420112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9.  </a:t>
            </a:r>
            <a:r>
              <a:rPr sz="1050" b="0" u="sng">
                <a:solidFill>
                  <a:srgbClr val="0D6E63"/>
                </a:solidFill>
                <a:hlinkClick r:id="rId10"/>
              </a:rPr>
              <a:t>Adform A/S, Annual Report 2025 (PDF)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8218" y="2810256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10.  </a:t>
            </a:r>
            <a:r>
              <a:rPr sz="1050" b="0" u="sng">
                <a:solidFill>
                  <a:srgbClr val="0D6E63"/>
                </a:solidFill>
                <a:hlinkClick r:id="rId11"/>
              </a:rPr>
              <a:t>Wikipedia: Adform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38218" y="3200400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11.  </a:t>
            </a:r>
            <a:r>
              <a:rPr sz="1050" b="0" u="sng">
                <a:solidFill>
                  <a:srgbClr val="0D6E63"/>
                </a:solidFill>
                <a:hlinkClick r:id="rId12"/>
              </a:rPr>
              <a:t>6sense — Adform DSP Market Share (technographics)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38218" y="3590544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12.  </a:t>
            </a:r>
            <a:r>
              <a:rPr sz="1050" b="0" u="sng">
                <a:solidFill>
                  <a:srgbClr val="0D6E63"/>
                </a:solidFill>
                <a:hlinkClick r:id="rId13"/>
              </a:rPr>
              <a:t>BleepingComputer — Polyfill.io supply-chain compromise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3516" y="1298448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13.  </a:t>
            </a:r>
            <a:r>
              <a:rPr sz="1050" b="0" u="sng">
                <a:solidFill>
                  <a:srgbClr val="0D6E63"/>
                </a:solidFill>
                <a:hlinkClick r:id="rId14"/>
              </a:rPr>
              <a:t>Check Point Research — "From Stars to Upvotes: Fake Reputation Fueling a Crypto Clipboard Hijacker"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3516" y="1859280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14.  </a:t>
            </a:r>
            <a:r>
              <a:rPr sz="1050" b="0" u="sng">
                <a:solidFill>
                  <a:srgbClr val="0D6E63"/>
                </a:solidFill>
                <a:hlinkClick r:id="rId15"/>
              </a:rPr>
              <a:t>FBI Internet Crime Complaint Center (IC3), 2025 Annual Report (PDF)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3516" y="2420112"/>
            <a:ext cx="3515258" cy="24384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15.  </a:t>
            </a:r>
            <a:r>
              <a:rPr sz="1050" b="0" u="sng">
                <a:solidFill>
                  <a:srgbClr val="0D6E63"/>
                </a:solidFill>
                <a:hlinkClick r:id="rId16"/>
              </a:rPr>
              <a:t>FBI IC3 — Cryptocurrency crime information page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73516" y="2810256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16.  </a:t>
            </a:r>
            <a:r>
              <a:rPr sz="1050" b="0" u="sng">
                <a:solidFill>
                  <a:srgbClr val="0D6E63"/>
                </a:solidFill>
                <a:hlinkClick r:id="rId17"/>
              </a:rPr>
              <a:t>Visual credit: BleepingComputer (sourced from Kevin Beaumont / DoublePulsar)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3516" y="3371088"/>
            <a:ext cx="3515258" cy="414528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lnSpc>
                <a:spcPct val="112000"/>
              </a:lnSpc>
            </a:pPr>
            <a:r>
              <a:rPr sz="1050" b="1">
                <a:solidFill>
                  <a:srgbClr val="16305C"/>
                </a:solidFill>
              </a:rPr>
              <a:t>17.  </a:t>
            </a:r>
            <a:r>
              <a:rPr sz="1050" b="0" u="sng">
                <a:solidFill>
                  <a:srgbClr val="0D6E63"/>
                </a:solidFill>
                <a:hlinkClick r:id="rId18"/>
              </a:rPr>
              <a:t>Visual credit: Cyber Security News (sourced from Kevin Beaumont's research)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19"/>
              </a:rPr>
              <a:t>Explore more questions at Ask Anything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EXECUTIVE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Why Scale Makes This a Systemic Risk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508760"/>
            <a:ext cx="2606040" cy="141732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618488"/>
            <a:ext cx="2423160" cy="779526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2200" b="1" i="0">
                <a:solidFill>
                  <a:srgbClr val="0B1F3A"/>
                </a:solidFill>
                <a:latin typeface="Calibri"/>
              </a:rPr>
              <a:t>~1,800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330805"/>
            <a:ext cx="2331720" cy="566928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direct global customers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(Adform's 2025 Annual Report)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37560" y="1508760"/>
            <a:ext cx="2606040" cy="141732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29000" y="1618488"/>
            <a:ext cx="2423160" cy="779526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600" b="1" i="0">
                <a:solidFill>
                  <a:srgbClr val="0B1F3A"/>
                </a:solidFill>
                <a:latin typeface="Calibri"/>
              </a:rPr>
              <a:t>~14,250–14,650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2330805"/>
            <a:ext cx="2331720" cy="566928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domains carrying Adform's script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(6sense technographics)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72200" y="1508760"/>
            <a:ext cx="2606040" cy="141732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1618488"/>
            <a:ext cx="2423160" cy="779526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900" b="1" i="0">
                <a:solidFill>
                  <a:srgbClr val="0B1F3A"/>
                </a:solidFill>
                <a:latin typeface="Calibri"/>
              </a:rPr>
              <a:t>~30–30.5%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330805"/>
            <a:ext cx="2331720" cy="566928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share of the DSP category by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site count — #2 rank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06840" y="1508760"/>
            <a:ext cx="2606040" cy="1417320"/>
          </a:xfrm>
          <a:prstGeom prst="rect">
            <a:avLst/>
          </a:prstGeom>
          <a:solidFill>
            <a:srgbClr val="F4F6F8"/>
          </a:solidFill>
          <a:ln w="9525">
            <a:solidFill>
              <a:srgbClr val="C7D0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098280" y="1618488"/>
            <a:ext cx="2423160" cy="779526"/>
          </a:xfrm>
          <a:prstGeom prst="rect">
            <a:avLst/>
          </a:prstGeom>
          <a:noFill/>
        </p:spPr>
        <p:txBody>
          <a:bodyPr wrap="square" anchor="b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2200" b="1" i="0">
                <a:solidFill>
                  <a:srgbClr val="0B1F3A"/>
                </a:solidFill>
                <a:latin typeface="Calibri"/>
              </a:rPr>
              <a:t>1.5B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0" y="2330805"/>
            <a:ext cx="2331720" cy="566928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daily ad impressions across</a:t>
            </a:r>
          </a:p>
          <a:p>
            <a:pPr algn="ctr">
              <a:lnSpc>
                <a:spcPct val="112000"/>
              </a:lnSpc>
            </a:pPr>
            <a:r>
              <a:rPr sz="1100" b="0" i="0">
                <a:solidFill>
                  <a:srgbClr val="5B6B82"/>
                </a:solidFill>
                <a:latin typeface="Calibri"/>
              </a:rPr>
              <a:t>180+ countries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3246120"/>
            <a:ext cx="11185855" cy="246888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0B1F3A"/>
                </a:solidFill>
                <a:latin typeface="Calibri"/>
              </a:rPr>
              <a:t>Neither figure is a confirmed count of sites that actually served the malicious version during the live window — Adform has not published that number. Both describe the platform's overall reach, and together they illustrate the scale of exposure created when a single third-party script is compromised at the source: one vulnerable dependency becomes a single point of failure for every site — and every visitor's browser — that loads it.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What Happened: Narrative and Timeline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Incident Timeline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5</a:t>
            </a:r>
          </a:p>
        </p:txBody>
      </p:sp>
      <p:pic>
        <p:nvPicPr>
          <p:cNvPr id="8" name="Picture 7" descr="diagram_tim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152" y="1371600"/>
            <a:ext cx="8169390" cy="44622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5888736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0" i="1">
                <a:solidFill>
                  <a:srgbClr val="5B6B82"/>
                </a:solidFill>
                <a:latin typeface="Calibri"/>
              </a:rPr>
              <a:t>Figure 1. Incident timeline, reconstructed from public reporting.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126479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50" b="0" i="0">
                <a:solidFill>
                  <a:srgbClr val="5B6B82"/>
                </a:solidFill>
                <a:latin typeface="Calibri"/>
              </a:rPr>
              <a:t>Original illustration — synthesized from sources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What the Malicious Code Did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325880"/>
            <a:ext cx="11185855" cy="192024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Any visitor whose browser executed the tampered script had two malicious functions running silently: one hijacking clipboard copies of wallet addresses, one rewriting addresses directly in page text and form fields.</a:t>
            </a:r>
          </a:p>
          <a:p>
            <a:pPr indent="-228600" marL="228600">
              <a:lnSpc>
                <a:spcPct val="125000"/>
              </a:lnSpc>
              <a:spcAft>
                <a:spcPts val="1200"/>
              </a:spcAft>
              <a:buClr>
                <a:srgbClr val="14B8A6"/>
              </a:buClr>
              <a:buFont typeface="Arial"/>
              <a:buChar char="•"/>
            </a:pPr>
            <a:r>
              <a:rPr sz="1550">
                <a:solidFill>
                  <a:srgbClr val="0B1F3A"/>
                </a:solidFill>
                <a:latin typeface="Calibri"/>
              </a:rPr>
              <a:t>If the visitor then sent a Bitcoin, Ethereum, or TRON payment using that address, funds went to the attacker instead of the intended recipient.</a:t>
            </a:r>
          </a:p>
        </p:txBody>
      </p:sp>
      <p:pic>
        <p:nvPicPr>
          <p:cNvPr id="9" name="Picture 8" descr="adform_screensho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665" y="3383280"/>
            <a:ext cx="4162364" cy="24505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" y="5888736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0" i="1">
                <a:solidFill>
                  <a:srgbClr val="5B6B82"/>
                </a:solidFill>
                <a:latin typeface="Calibri"/>
              </a:rPr>
              <a:t>Figure 2. The compromised Adform script rewriting a cryptocurrency address on a live page.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126479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50" b="0" i="0">
                <a:solidFill>
                  <a:srgbClr val="5B6B82"/>
                </a:solidFill>
                <a:latin typeface="Calibri"/>
              </a:rPr>
              <a:t>Credit: BleepingComputer, sourced from Kevin Beaumont / DoublePulsar's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81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1100" b="1" i="0">
                <a:solidFill>
                  <a:srgbClr val="5EEAD4"/>
                </a:solidFill>
                <a:latin typeface="Calibri"/>
              </a:rPr>
              <a:t>SECTION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11185855" cy="59436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2400" b="1" i="0">
                <a:solidFill>
                  <a:srgbClr val="FFFFFF"/>
                </a:solidFill>
                <a:latin typeface="Calibri"/>
              </a:rPr>
              <a:t>Persistence Was the Point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554480"/>
            <a:ext cx="11185855" cy="1554480"/>
          </a:xfrm>
          <a:prstGeom prst="rect">
            <a:avLst/>
          </a:prstGeom>
          <a:solidFill>
            <a:srgbClr val="F4F6F8"/>
          </a:solidFill>
          <a:ln w="15875">
            <a:solidFill>
              <a:srgbClr val="14B8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" y="1664208"/>
            <a:ext cx="10856671" cy="1335024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sz="2000" i="1">
                <a:solidFill>
                  <a:srgbClr val="0B1F3A"/>
                </a:solidFill>
              </a:rPr>
              <a:t>“Even if you notice the address is wrong and recopy the wallet, it keeps replacing it.” — Kevin Beaumont, DoublePulsar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429000"/>
            <a:ext cx="11185855" cy="2560320"/>
          </a:xfrm>
          <a:prstGeom prst="rect">
            <a:avLst/>
          </a:prstGeom>
          <a:noFill/>
        </p:spPr>
        <p:txBody>
          <a:bodyPr wrap="square" lIns="0" rIns="0" tIns="0" bIns="0">
            <a:normAutofit/>
          </a:bodyPr>
          <a:lstStyle/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The script continuously rescanned the page and clipboard rather than acting only once.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A user who noticed the pasted address looked wrong and tried again would simply have it swapped again on the next scan cycle (every ~3 seconds).</a:t>
            </a:r>
          </a:p>
          <a:p>
            <a:pPr indent="-228600" marL="228600">
              <a:lnSpc>
                <a:spcPct val="130000"/>
              </a:lnSpc>
              <a:spcAft>
                <a:spcPts val="1400"/>
              </a:spcAft>
              <a:buClr>
                <a:srgbClr val="14B8A6"/>
              </a:buClr>
              <a:buFont typeface="Arial"/>
              <a:buChar char="•"/>
            </a:pPr>
            <a:r>
              <a:rPr sz="1600">
                <a:solidFill>
                  <a:srgbClr val="0B1F3A"/>
                </a:solidFill>
                <a:latin typeface="Calibri"/>
              </a:rPr>
              <a:t>This persistence — not just the initial substitution — is what made the attack especially dangerous for an attentive victim.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46120"/>
            <a:ext cx="1280160" cy="508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331720"/>
            <a:ext cx="1828800" cy="100584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7200" b="1" i="0">
                <a:solidFill>
                  <a:srgbClr val="5EEAD4"/>
                </a:solidFill>
                <a:latin typeface="Calibri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429000"/>
            <a:ext cx="11185855" cy="11887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0000"/>
              </a:lnSpc>
            </a:pPr>
            <a:r>
              <a:rPr sz="3200" b="1" i="0">
                <a:solidFill>
                  <a:srgbClr val="FFFFFF"/>
                </a:solidFill>
                <a:latin typeface="Calibri"/>
              </a:rPr>
              <a:t>Who Is Adform, and Why Its Compromise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4434840"/>
            <a:ext cx="11185855" cy="7315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20000"/>
              </a:lnSpc>
            </a:pPr>
            <a:r>
              <a:rPr sz="1500" b="0" i="0">
                <a:solidFill>
                  <a:srgbClr val="5EEAD4"/>
                </a:solidFill>
                <a:latin typeface="Calibri"/>
              </a:rPr>
              <a:t>Matters at Scale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l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The Adform Trackpoint Compromise — Supply-Chain Risk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91495" y="651052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normAutofit/>
          </a:bodyPr>
          <a:lstStyle/>
          <a:p>
            <a:pPr algn="r">
              <a:lnSpc>
                <a:spcPct val="112000"/>
              </a:lnSpc>
            </a:pPr>
            <a:r>
              <a:rPr sz="900" b="0" i="0">
                <a:solidFill>
                  <a:srgbClr val="5B6B82"/>
                </a:solidFill>
                <a:latin typeface="Calibri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