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keyv maintainer's packages alone carry over 500 million weekly downloads before the worm ever propagated. Once it activated, cross-vendor trackers converged on a combined footprint exceeding two billion monthly installs. This is the scale context defenders need before triaging: this is not a niche package.</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Several outlets refer to the August wave by the alternate vendor name ChainDrop; this is a naming variant for the same campaign Wiz and JFrog describe as a Mini Shai-Hulud descendant, not a separate incident. Each wave used distinct filenames and hashes — do not merge blocklists across waves.</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 is not independently verifiable: the true number of machines that executed the payload versus merely had it present in a lockfile, the volume of exfiltrated data, and whether any specific downstream breach resulted. Attribution to a named threat actor also remains unresolved.</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separate persistence component, gh-token-monitor, polls stolen GitHub tokens roughly every 60 seconds and executes a local handler if a token is detected as revoked. SafeDep's guidance is explicit: revocation is the watcher's trigger, so responders must locate and disable it before rotating credentials.</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GitHub 'verified' badge on a commit only confirms the signing path was valid — it does not confirm the human behind the account authorized the change. Treat 'verified' and 'authorized' as separate claims during investigation.</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a durable posture change, not just an incident-specific check — the same review discipline applies to any externally sourced repository, given documented pre-trust execution issues found separately in Claude Code's hook system (CVE-2025-59536).</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incident applies to essentially any organization running Node.js-based CI/CD, since keyv and its siblings sit as deep transitive dependencies under widely used tooling, including reported transitive inclusion via ESLint's dependency chain.</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single highest-leverage structural fix is closing the primary delivery mechanism: moving off lifecycle scripts that run by default and off 2FA-bypass publishing tokens, both of which are already becoming platform-enforced defaults through January 2027.</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Full source list of 38 references is available in the underlying written report; this slide surfaces the primary technical write-ups the analysis relies on most heavily.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attacker committed the persistence hooks and lifecycle-script payload directly to the keyv repository between 09:02 and 09:23 UTC, then published the first poisoned release at 09:35. Within three hours, community researchers and npm itself were reacting, but propagation to hundreds of other packages was already underway.</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None of these four decisions is unreasonable on its own — lifecycle scripts support native builds, provenance is a genuine anti-tampering control, 2FA-bypass tokens serve legitimate CI needs, and project config files are meant to be convenient. Together they form an unbroken chain from compromised credential to remote code execution on any machine that clones the repo.</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most distinctive element of the August wave: prior remediation playbooks assumed the compromise lived in node_modules or in leaked credentials. Because the hooks are committed to the git tree itself, standard incident response steps don't remove them — the repository has to be inspected and cleaned directly.</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defensive-relevant summary of the payload, deliberately omitting the obfuscation cipher and C2 protocol details. The chain runs end-to-end automatically: a developer only has to run npm install once for all six stages to execute in sequence.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EtherHiding-style technique stores the attacker's infrastructure pointer in immutable, censorship-resistant blockchain state rather than DNS. Supporting RPC endpoints observed include eth-mainnet.nodereal.io, go.getblock.io, and eth.llamarpc.com — all unusual traffic for a JavaScript build pipeline and therefore a high-signal detection opportunity.</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JFrog summarizes the effect precisely: one stolen npm token with broad write access can turn every package owned by that publisher into the next wave. Socket.dev's telemetry measured propagation moving between organizations roughly every two to seven minutes.</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Tracker counts range from roughly 400 to over 2,200 poisoned versions across several hundred package names. Treat any single number in this report as a lower bound at that timestamp, not a final count — the count was still climbing when each source published.</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All eleven packages share the same maintainer account and were published within roughly one hour of each other with byte-identical payload files, indicating a single injection process rather than independent compromises. Full matrix of eleven packages is in the underlying report; the four smallest by download volume are omitted here for space.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hyperlink" Target="https://askanything-app.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F2233"/>
        </a:solidFill>
        <a:effectLst/>
      </p:bgPr>
    </p:bg>
    <p:spTree>
      <p:nvGrpSpPr>
        <p:cNvPr id="1" name=""/>
        <p:cNvGrpSpPr/>
        <p:nvPr/>
      </p:nvGrpSpPr>
      <p:grpSpPr/>
      <p:sp>
        <p:nvSpPr>
          <p:cNvPr id="2" name="TextBox 1"/>
          <p:cNvSpPr txBox="1"/>
          <p:nvPr/>
        </p:nvSpPr>
        <p:spPr>
          <a:xfrm>
            <a:off x="822960" y="822960"/>
            <a:ext cx="3657600" cy="365760"/>
          </a:xfrm>
          <a:prstGeom prst="rect">
            <a:avLst/>
          </a:prstGeom>
          <a:noFill/>
        </p:spPr>
        <p:txBody>
          <a:bodyPr wrap="square">
            <a:spAutoFit/>
          </a:bodyPr>
          <a:lstStyle/>
          <a:p>
            <a:pPr algn="l">
              <a:lnSpc>
                <a:spcPct val="115000"/>
              </a:lnSpc>
            </a:pPr>
            <a:r>
              <a:rPr sz="1300" b="1" i="0">
                <a:solidFill>
                  <a:srgbClr val="1BA39C"/>
                </a:solidFill>
                <a:latin typeface="Calibri"/>
              </a:rPr>
              <a:t>DEFENDER TECHNICAL REPORT</a:t>
            </a:r>
          </a:p>
        </p:txBody>
      </p:sp>
      <p:sp>
        <p:nvSpPr>
          <p:cNvPr id="3" name="TextBox 2"/>
          <p:cNvSpPr txBox="1"/>
          <p:nvPr/>
        </p:nvSpPr>
        <p:spPr>
          <a:xfrm>
            <a:off x="822960" y="1965960"/>
            <a:ext cx="10515600" cy="2377440"/>
          </a:xfrm>
          <a:prstGeom prst="rect">
            <a:avLst/>
          </a:prstGeom>
          <a:noFill/>
        </p:spPr>
        <p:txBody>
          <a:bodyPr wrap="square">
            <a:spAutoFit/>
          </a:bodyPr>
          <a:lstStyle/>
          <a:p>
            <a:pPr algn="l">
              <a:lnSpc>
                <a:spcPct val="108000"/>
              </a:lnSpc>
            </a:pPr>
            <a:r>
              <a:rPr sz="3800" b="1" i="0">
                <a:solidFill>
                  <a:srgbClr val="FFFFFF"/>
                </a:solidFill>
                <a:latin typeface="Calibri"/>
              </a:rPr>
              <a:t>The Keyv/Cacheable npm Worm:
A Confirmed “Mini Shai-Hulud” Descendant
That Backdoors Claude Code and VS Code</a:t>
            </a:r>
          </a:p>
        </p:txBody>
      </p:sp>
      <p:sp>
        <p:nvSpPr>
          <p:cNvPr id="4" name="TextBox 3"/>
          <p:cNvSpPr txBox="1"/>
          <p:nvPr/>
        </p:nvSpPr>
        <p:spPr>
          <a:xfrm>
            <a:off x="822960" y="4434840"/>
            <a:ext cx="9875520" cy="822960"/>
          </a:xfrm>
          <a:prstGeom prst="rect">
            <a:avLst/>
          </a:prstGeom>
          <a:noFill/>
        </p:spPr>
        <p:txBody>
          <a:bodyPr wrap="square">
            <a:spAutoFit/>
          </a:bodyPr>
          <a:lstStyle/>
          <a:p>
            <a:pPr algn="l">
              <a:lnSpc>
                <a:spcPct val="130000"/>
              </a:lnSpc>
            </a:pPr>
            <a:r>
              <a:rPr sz="1600" b="0" i="0">
                <a:solidFill>
                  <a:srgbClr val="C7D8E0"/>
                </a:solidFill>
                <a:latin typeface="Calibri"/>
              </a:rPr>
              <a:t>A compromised maintainer account triggered a self-propagating npm worm with an unseizable Ethereum C2 channel and, for the first time, persistence hooks committed straight into AI coding-agent and editor configuration.</a:t>
            </a:r>
          </a:p>
        </p:txBody>
      </p:sp>
      <p:sp>
        <p:nvSpPr>
          <p:cNvPr id="5" name="Rectangle 4"/>
          <p:cNvSpPr/>
          <p:nvPr/>
        </p:nvSpPr>
        <p:spPr>
          <a:xfrm>
            <a:off x="822960" y="5623560"/>
            <a:ext cx="502920" cy="54864"/>
          </a:xfrm>
          <a:prstGeom prst="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22960" y="5806440"/>
            <a:ext cx="5486400" cy="320040"/>
          </a:xfrm>
          <a:prstGeom prst="rect">
            <a:avLst/>
          </a:prstGeom>
          <a:noFill/>
        </p:spPr>
        <p:txBody>
          <a:bodyPr wrap="square">
            <a:spAutoFit/>
          </a:bodyPr>
          <a:lstStyle/>
          <a:p>
            <a:pPr algn="l">
              <a:lnSpc>
                <a:spcPct val="115000"/>
              </a:lnSpc>
            </a:pPr>
            <a:r>
              <a:rPr sz="1300" b="0" i="0">
                <a:solidFill>
                  <a:srgbClr val="9FB3C2"/>
                </a:solidFill>
                <a:latin typeface="Calibri"/>
              </a:rPr>
              <a:t>August 2026 incident — Ask Anything analysis</a:t>
            </a:r>
          </a:p>
        </p:txBody>
      </p:sp>
      <p:sp>
        <p:nvSpPr>
          <p:cNvPr id="7" name="TextBox 6"/>
          <p:cNvSpPr txBox="1"/>
          <p:nvPr/>
        </p:nvSpPr>
        <p:spPr>
          <a:xfrm>
            <a:off x="457200" y="6519672"/>
            <a:ext cx="7315200" cy="274320"/>
          </a:xfrm>
          <a:prstGeom prst="rect">
            <a:avLst/>
          </a:prstGeom>
          <a:noFill/>
        </p:spPr>
        <p:txBody>
          <a:bodyPr wrap="none" tIns="0" bIns="0">
            <a:spAutoFit/>
          </a:bodyPr>
          <a:lstStyle/>
          <a:p>
            <a:r>
              <a:rPr sz="900">
                <a:solidFill>
                  <a:srgbClr val="9FB3C2"/>
                </a:solidFill>
                <a:latin typeface="Calibri"/>
              </a:rPr>
              <a:t>Created with AskAnything - askanything-app.com</a:t>
            </a:r>
          </a:p>
        </p:txBody>
      </p:sp>
      <p:sp>
        <p:nvSpPr>
          <p:cNvPr id="8" name="TextBox 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10058400" cy="365760"/>
          </a:xfrm>
          <a:prstGeom prst="rect">
            <a:avLst/>
          </a:prstGeom>
          <a:noFill/>
        </p:spPr>
        <p:txBody>
          <a:bodyPr wrap="square">
            <a:spAutoFit/>
          </a:bodyPr>
          <a:lstStyle/>
          <a:p>
            <a:pPr algn="l">
              <a:lnSpc>
                <a:spcPct val="115000"/>
              </a:lnSpc>
            </a:pPr>
            <a:r>
              <a:rPr sz="1300" b="1" i="0">
                <a:solidFill>
                  <a:srgbClr val="1BA39C"/>
                </a:solidFill>
                <a:latin typeface="Calibri"/>
              </a:rPr>
              <a:t>PATIENT ZERO</a:t>
            </a:r>
          </a:p>
        </p:txBody>
      </p:sp>
      <p:sp>
        <p:nvSpPr>
          <p:cNvPr id="3" name="TextBox 2"/>
          <p:cNvSpPr txBox="1"/>
          <p:nvPr/>
        </p:nvSpPr>
        <p:spPr>
          <a:xfrm>
            <a:off x="640080" y="804672"/>
            <a:ext cx="10881360" cy="1188720"/>
          </a:xfrm>
          <a:prstGeom prst="rect">
            <a:avLst/>
          </a:prstGeom>
          <a:noFill/>
        </p:spPr>
        <p:txBody>
          <a:bodyPr wrap="square">
            <a:spAutoFit/>
          </a:bodyPr>
          <a:lstStyle/>
          <a:p>
            <a:pPr algn="l">
              <a:lnSpc>
                <a:spcPct val="105000"/>
              </a:lnSpc>
            </a:pPr>
            <a:r>
              <a:rPr sz="3200" b="1" i="0">
                <a:solidFill>
                  <a:srgbClr val="0F2233"/>
                </a:solidFill>
                <a:latin typeface="Calibri"/>
              </a:rPr>
              <a:t>Eleven packages, one compromised account, 500M+ weekly installs</a:t>
            </a:r>
          </a:p>
        </p:txBody>
      </p:sp>
      <p:sp>
        <p:nvSpPr>
          <p:cNvPr id="4" name="Rectangle 3"/>
          <p:cNvSpPr/>
          <p:nvPr/>
        </p:nvSpPr>
        <p:spPr>
          <a:xfrm>
            <a:off x="640080" y="1874519"/>
            <a:ext cx="3108960" cy="530352"/>
          </a:xfrm>
          <a:prstGeom prst="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984247"/>
            <a:ext cx="2834640" cy="365760"/>
          </a:xfrm>
          <a:prstGeom prst="rect">
            <a:avLst/>
          </a:prstGeom>
          <a:noFill/>
        </p:spPr>
        <p:txBody>
          <a:bodyPr wrap="square">
            <a:spAutoFit/>
          </a:bodyPr>
          <a:lstStyle/>
          <a:p>
            <a:pPr algn="l">
              <a:lnSpc>
                <a:spcPct val="115000"/>
              </a:lnSpc>
            </a:pPr>
            <a:r>
              <a:rPr sz="1250" b="1" i="0">
                <a:solidFill>
                  <a:srgbClr val="FFFFFF"/>
                </a:solidFill>
                <a:latin typeface="Calibri"/>
              </a:rPr>
              <a:t>Package</a:t>
            </a:r>
          </a:p>
        </p:txBody>
      </p:sp>
      <p:sp>
        <p:nvSpPr>
          <p:cNvPr id="6" name="Rectangle 5"/>
          <p:cNvSpPr/>
          <p:nvPr/>
        </p:nvSpPr>
        <p:spPr>
          <a:xfrm>
            <a:off x="3749040" y="1874519"/>
            <a:ext cx="2286000" cy="530352"/>
          </a:xfrm>
          <a:prstGeom prst="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3886200" y="1984247"/>
            <a:ext cx="2011680" cy="365760"/>
          </a:xfrm>
          <a:prstGeom prst="rect">
            <a:avLst/>
          </a:prstGeom>
          <a:noFill/>
        </p:spPr>
        <p:txBody>
          <a:bodyPr wrap="square">
            <a:spAutoFit/>
          </a:bodyPr>
          <a:lstStyle/>
          <a:p>
            <a:pPr algn="ctr">
              <a:lnSpc>
                <a:spcPct val="115000"/>
              </a:lnSpc>
            </a:pPr>
            <a:r>
              <a:rPr sz="1250" b="1" i="0">
                <a:solidFill>
                  <a:srgbClr val="FFFFFF"/>
                </a:solidFill>
                <a:latin typeface="Calibri"/>
              </a:rPr>
              <a:t>Malicious</a:t>
            </a:r>
          </a:p>
        </p:txBody>
      </p:sp>
      <p:sp>
        <p:nvSpPr>
          <p:cNvPr id="8" name="Rectangle 7"/>
          <p:cNvSpPr/>
          <p:nvPr/>
        </p:nvSpPr>
        <p:spPr>
          <a:xfrm>
            <a:off x="6035040" y="1874519"/>
            <a:ext cx="2651760" cy="530352"/>
          </a:xfrm>
          <a:prstGeom prst="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172200" y="1984247"/>
            <a:ext cx="2377440" cy="365760"/>
          </a:xfrm>
          <a:prstGeom prst="rect">
            <a:avLst/>
          </a:prstGeom>
          <a:noFill/>
        </p:spPr>
        <p:txBody>
          <a:bodyPr wrap="square">
            <a:spAutoFit/>
          </a:bodyPr>
          <a:lstStyle/>
          <a:p>
            <a:pPr algn="ctr">
              <a:lnSpc>
                <a:spcPct val="115000"/>
              </a:lnSpc>
            </a:pPr>
            <a:r>
              <a:rPr sz="1250" b="1" i="0">
                <a:solidFill>
                  <a:srgbClr val="FFFFFF"/>
                </a:solidFill>
                <a:latin typeface="Calibri"/>
              </a:rPr>
              <a:t>Clean / rollback</a:t>
            </a:r>
          </a:p>
        </p:txBody>
      </p:sp>
      <p:sp>
        <p:nvSpPr>
          <p:cNvPr id="10" name="Rectangle 9"/>
          <p:cNvSpPr/>
          <p:nvPr/>
        </p:nvSpPr>
        <p:spPr>
          <a:xfrm>
            <a:off x="8686800" y="1874519"/>
            <a:ext cx="2194560" cy="530352"/>
          </a:xfrm>
          <a:prstGeom prst="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823960" y="1984247"/>
            <a:ext cx="1920240" cy="365760"/>
          </a:xfrm>
          <a:prstGeom prst="rect">
            <a:avLst/>
          </a:prstGeom>
          <a:noFill/>
        </p:spPr>
        <p:txBody>
          <a:bodyPr wrap="square">
            <a:spAutoFit/>
          </a:bodyPr>
          <a:lstStyle/>
          <a:p>
            <a:pPr algn="ctr">
              <a:lnSpc>
                <a:spcPct val="115000"/>
              </a:lnSpc>
            </a:pPr>
            <a:r>
              <a:rPr sz="1250" b="1" i="0">
                <a:solidFill>
                  <a:srgbClr val="FFFFFF"/>
                </a:solidFill>
                <a:latin typeface="Calibri"/>
              </a:rPr>
              <a:t>~Monthly DL</a:t>
            </a:r>
          </a:p>
        </p:txBody>
      </p:sp>
      <p:sp>
        <p:nvSpPr>
          <p:cNvPr id="12" name="Rectangle 11"/>
          <p:cNvSpPr/>
          <p:nvPr/>
        </p:nvSpPr>
        <p:spPr>
          <a:xfrm>
            <a:off x="640080" y="2404871"/>
            <a:ext cx="3108960" cy="530352"/>
          </a:xfrm>
          <a:prstGeom prst="rect">
            <a:avLst/>
          </a:prstGeom>
          <a:solidFill>
            <a:srgbClr val="FFFFFF"/>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77240" y="2514599"/>
            <a:ext cx="2834640" cy="365760"/>
          </a:xfrm>
          <a:prstGeom prst="rect">
            <a:avLst/>
          </a:prstGeom>
          <a:noFill/>
        </p:spPr>
        <p:txBody>
          <a:bodyPr wrap="square">
            <a:spAutoFit/>
          </a:bodyPr>
          <a:lstStyle/>
          <a:p>
            <a:pPr algn="l">
              <a:lnSpc>
                <a:spcPct val="115000"/>
              </a:lnSpc>
            </a:pPr>
            <a:r>
              <a:rPr sz="1250" b="0" i="0">
                <a:solidFill>
                  <a:srgbClr val="1E2933"/>
                </a:solidFill>
                <a:latin typeface="Calibri"/>
              </a:rPr>
              <a:t>keyv</a:t>
            </a:r>
          </a:p>
        </p:txBody>
      </p:sp>
      <p:sp>
        <p:nvSpPr>
          <p:cNvPr id="14" name="Rectangle 13"/>
          <p:cNvSpPr/>
          <p:nvPr/>
        </p:nvSpPr>
        <p:spPr>
          <a:xfrm>
            <a:off x="3749040" y="2404871"/>
            <a:ext cx="2286000" cy="530352"/>
          </a:xfrm>
          <a:prstGeom prst="rect">
            <a:avLst/>
          </a:prstGeom>
          <a:solidFill>
            <a:srgbClr val="FFFFFF"/>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3886200" y="2514599"/>
            <a:ext cx="2011680" cy="365760"/>
          </a:xfrm>
          <a:prstGeom prst="rect">
            <a:avLst/>
          </a:prstGeom>
          <a:noFill/>
        </p:spPr>
        <p:txBody>
          <a:bodyPr wrap="square">
            <a:spAutoFit/>
          </a:bodyPr>
          <a:lstStyle/>
          <a:p>
            <a:pPr algn="ctr">
              <a:lnSpc>
                <a:spcPct val="115000"/>
              </a:lnSpc>
            </a:pPr>
            <a:r>
              <a:rPr sz="1250" b="0" i="0">
                <a:solidFill>
                  <a:srgbClr val="1E2933"/>
                </a:solidFill>
                <a:latin typeface="Calibri"/>
              </a:rPr>
              <a:t>6.0.0</a:t>
            </a:r>
          </a:p>
        </p:txBody>
      </p:sp>
      <p:sp>
        <p:nvSpPr>
          <p:cNvPr id="16" name="Rectangle 15"/>
          <p:cNvSpPr/>
          <p:nvPr/>
        </p:nvSpPr>
        <p:spPr>
          <a:xfrm>
            <a:off x="6035040" y="2404871"/>
            <a:ext cx="2651760" cy="530352"/>
          </a:xfrm>
          <a:prstGeom prst="rect">
            <a:avLst/>
          </a:prstGeom>
          <a:solidFill>
            <a:srgbClr val="FFFFFF"/>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172200" y="2514599"/>
            <a:ext cx="2377440" cy="365760"/>
          </a:xfrm>
          <a:prstGeom prst="rect">
            <a:avLst/>
          </a:prstGeom>
          <a:noFill/>
        </p:spPr>
        <p:txBody>
          <a:bodyPr wrap="square">
            <a:spAutoFit/>
          </a:bodyPr>
          <a:lstStyle/>
          <a:p>
            <a:pPr algn="ctr">
              <a:lnSpc>
                <a:spcPct val="115000"/>
              </a:lnSpc>
            </a:pPr>
            <a:r>
              <a:rPr sz="1250" b="0" i="0">
                <a:solidFill>
                  <a:srgbClr val="1E2933"/>
                </a:solidFill>
                <a:latin typeface="Calibri"/>
              </a:rPr>
              <a:t>5.6.0</a:t>
            </a:r>
          </a:p>
        </p:txBody>
      </p:sp>
      <p:sp>
        <p:nvSpPr>
          <p:cNvPr id="18" name="Rectangle 17"/>
          <p:cNvSpPr/>
          <p:nvPr/>
        </p:nvSpPr>
        <p:spPr>
          <a:xfrm>
            <a:off x="8686800" y="2404871"/>
            <a:ext cx="2194560" cy="530352"/>
          </a:xfrm>
          <a:prstGeom prst="rect">
            <a:avLst/>
          </a:prstGeom>
          <a:solidFill>
            <a:srgbClr val="FFFFFF"/>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823960" y="2514599"/>
            <a:ext cx="1920240" cy="365760"/>
          </a:xfrm>
          <a:prstGeom prst="rect">
            <a:avLst/>
          </a:prstGeom>
          <a:noFill/>
        </p:spPr>
        <p:txBody>
          <a:bodyPr wrap="square">
            <a:spAutoFit/>
          </a:bodyPr>
          <a:lstStyle/>
          <a:p>
            <a:pPr algn="ctr">
              <a:lnSpc>
                <a:spcPct val="115000"/>
              </a:lnSpc>
            </a:pPr>
            <a:r>
              <a:rPr sz="1250" b="0" i="0">
                <a:solidFill>
                  <a:srgbClr val="1E2933"/>
                </a:solidFill>
                <a:latin typeface="Calibri"/>
              </a:rPr>
              <a:t>604–620M</a:t>
            </a:r>
          </a:p>
        </p:txBody>
      </p:sp>
      <p:sp>
        <p:nvSpPr>
          <p:cNvPr id="20" name="Rectangle 19"/>
          <p:cNvSpPr/>
          <p:nvPr/>
        </p:nvSpPr>
        <p:spPr>
          <a:xfrm>
            <a:off x="640080" y="2935223"/>
            <a:ext cx="3108960" cy="530352"/>
          </a:xfrm>
          <a:prstGeom prst="rect">
            <a:avLst/>
          </a:prstGeom>
          <a:solidFill>
            <a:srgbClr val="F1F6F9"/>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777240" y="3044951"/>
            <a:ext cx="2834640" cy="365760"/>
          </a:xfrm>
          <a:prstGeom prst="rect">
            <a:avLst/>
          </a:prstGeom>
          <a:noFill/>
        </p:spPr>
        <p:txBody>
          <a:bodyPr wrap="square">
            <a:spAutoFit/>
          </a:bodyPr>
          <a:lstStyle/>
          <a:p>
            <a:pPr algn="l">
              <a:lnSpc>
                <a:spcPct val="115000"/>
              </a:lnSpc>
            </a:pPr>
            <a:r>
              <a:rPr sz="1250" b="0" i="0">
                <a:solidFill>
                  <a:srgbClr val="1E2933"/>
                </a:solidFill>
                <a:latin typeface="Calibri"/>
              </a:rPr>
              <a:t>flat-cache</a:t>
            </a:r>
          </a:p>
        </p:txBody>
      </p:sp>
      <p:sp>
        <p:nvSpPr>
          <p:cNvPr id="22" name="Rectangle 21"/>
          <p:cNvSpPr/>
          <p:nvPr/>
        </p:nvSpPr>
        <p:spPr>
          <a:xfrm>
            <a:off x="3749040" y="2935223"/>
            <a:ext cx="2286000" cy="530352"/>
          </a:xfrm>
          <a:prstGeom prst="rect">
            <a:avLst/>
          </a:prstGeom>
          <a:solidFill>
            <a:srgbClr val="F1F6F9"/>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3886200" y="3044951"/>
            <a:ext cx="2011680" cy="365760"/>
          </a:xfrm>
          <a:prstGeom prst="rect">
            <a:avLst/>
          </a:prstGeom>
          <a:noFill/>
        </p:spPr>
        <p:txBody>
          <a:bodyPr wrap="square">
            <a:spAutoFit/>
          </a:bodyPr>
          <a:lstStyle/>
          <a:p>
            <a:pPr algn="ctr">
              <a:lnSpc>
                <a:spcPct val="115000"/>
              </a:lnSpc>
            </a:pPr>
            <a:r>
              <a:rPr sz="1250" b="0" i="0">
                <a:solidFill>
                  <a:srgbClr val="1E2933"/>
                </a:solidFill>
                <a:latin typeface="Calibri"/>
              </a:rPr>
              <a:t>6.1.24</a:t>
            </a:r>
          </a:p>
        </p:txBody>
      </p:sp>
      <p:sp>
        <p:nvSpPr>
          <p:cNvPr id="24" name="Rectangle 23"/>
          <p:cNvSpPr/>
          <p:nvPr/>
        </p:nvSpPr>
        <p:spPr>
          <a:xfrm>
            <a:off x="6035040" y="2935223"/>
            <a:ext cx="2651760" cy="530352"/>
          </a:xfrm>
          <a:prstGeom prst="rect">
            <a:avLst/>
          </a:prstGeom>
          <a:solidFill>
            <a:srgbClr val="F1F6F9"/>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6172200" y="3044951"/>
            <a:ext cx="2377440" cy="365760"/>
          </a:xfrm>
          <a:prstGeom prst="rect">
            <a:avLst/>
          </a:prstGeom>
          <a:noFill/>
        </p:spPr>
        <p:txBody>
          <a:bodyPr wrap="square">
            <a:spAutoFit/>
          </a:bodyPr>
          <a:lstStyle/>
          <a:p>
            <a:pPr algn="ctr">
              <a:lnSpc>
                <a:spcPct val="115000"/>
              </a:lnSpc>
            </a:pPr>
            <a:r>
              <a:rPr sz="1250" b="0" i="0">
                <a:solidFill>
                  <a:srgbClr val="1E2933"/>
                </a:solidFill>
                <a:latin typeface="Calibri"/>
              </a:rPr>
              <a:t>6.1.23</a:t>
            </a:r>
          </a:p>
        </p:txBody>
      </p:sp>
      <p:sp>
        <p:nvSpPr>
          <p:cNvPr id="26" name="Rectangle 25"/>
          <p:cNvSpPr/>
          <p:nvPr/>
        </p:nvSpPr>
        <p:spPr>
          <a:xfrm>
            <a:off x="8686800" y="2935223"/>
            <a:ext cx="2194560" cy="530352"/>
          </a:xfrm>
          <a:prstGeom prst="rect">
            <a:avLst/>
          </a:prstGeom>
          <a:solidFill>
            <a:srgbClr val="F1F6F9"/>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8823960" y="3044951"/>
            <a:ext cx="1920240" cy="365760"/>
          </a:xfrm>
          <a:prstGeom prst="rect">
            <a:avLst/>
          </a:prstGeom>
          <a:noFill/>
        </p:spPr>
        <p:txBody>
          <a:bodyPr wrap="square">
            <a:spAutoFit/>
          </a:bodyPr>
          <a:lstStyle/>
          <a:p>
            <a:pPr algn="ctr">
              <a:lnSpc>
                <a:spcPct val="115000"/>
              </a:lnSpc>
            </a:pPr>
            <a:r>
              <a:rPr sz="1250" b="0" i="0">
                <a:solidFill>
                  <a:srgbClr val="1E2933"/>
                </a:solidFill>
                <a:latin typeface="Calibri"/>
              </a:rPr>
              <a:t>580M</a:t>
            </a:r>
          </a:p>
        </p:txBody>
      </p:sp>
      <p:sp>
        <p:nvSpPr>
          <p:cNvPr id="28" name="Rectangle 27"/>
          <p:cNvSpPr/>
          <p:nvPr/>
        </p:nvSpPr>
        <p:spPr>
          <a:xfrm>
            <a:off x="640080" y="3465575"/>
            <a:ext cx="3108960" cy="530352"/>
          </a:xfrm>
          <a:prstGeom prst="rect">
            <a:avLst/>
          </a:prstGeom>
          <a:solidFill>
            <a:srgbClr val="FFFFFF"/>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777240" y="3575303"/>
            <a:ext cx="2834640" cy="365760"/>
          </a:xfrm>
          <a:prstGeom prst="rect">
            <a:avLst/>
          </a:prstGeom>
          <a:noFill/>
        </p:spPr>
        <p:txBody>
          <a:bodyPr wrap="square">
            <a:spAutoFit/>
          </a:bodyPr>
          <a:lstStyle/>
          <a:p>
            <a:pPr algn="l">
              <a:lnSpc>
                <a:spcPct val="115000"/>
              </a:lnSpc>
            </a:pPr>
            <a:r>
              <a:rPr sz="1250" b="0" i="0">
                <a:solidFill>
                  <a:srgbClr val="1E2933"/>
                </a:solidFill>
                <a:latin typeface="Calibri"/>
              </a:rPr>
              <a:t>file-entry-cache</a:t>
            </a:r>
          </a:p>
        </p:txBody>
      </p:sp>
      <p:sp>
        <p:nvSpPr>
          <p:cNvPr id="30" name="Rectangle 29"/>
          <p:cNvSpPr/>
          <p:nvPr/>
        </p:nvSpPr>
        <p:spPr>
          <a:xfrm>
            <a:off x="3749040" y="3465575"/>
            <a:ext cx="2286000" cy="530352"/>
          </a:xfrm>
          <a:prstGeom prst="rect">
            <a:avLst/>
          </a:prstGeom>
          <a:solidFill>
            <a:srgbClr val="FFFFFF"/>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3886200" y="3575303"/>
            <a:ext cx="2011680" cy="365760"/>
          </a:xfrm>
          <a:prstGeom prst="rect">
            <a:avLst/>
          </a:prstGeom>
          <a:noFill/>
        </p:spPr>
        <p:txBody>
          <a:bodyPr wrap="square">
            <a:spAutoFit/>
          </a:bodyPr>
          <a:lstStyle/>
          <a:p>
            <a:pPr algn="ctr">
              <a:lnSpc>
                <a:spcPct val="115000"/>
              </a:lnSpc>
            </a:pPr>
            <a:r>
              <a:rPr sz="1250" b="0" i="0">
                <a:solidFill>
                  <a:srgbClr val="1E2933"/>
                </a:solidFill>
                <a:latin typeface="Calibri"/>
              </a:rPr>
              <a:t>11.1.6/.7</a:t>
            </a:r>
          </a:p>
        </p:txBody>
      </p:sp>
      <p:sp>
        <p:nvSpPr>
          <p:cNvPr id="32" name="Rectangle 31"/>
          <p:cNvSpPr/>
          <p:nvPr/>
        </p:nvSpPr>
        <p:spPr>
          <a:xfrm>
            <a:off x="6035040" y="3465575"/>
            <a:ext cx="2651760" cy="530352"/>
          </a:xfrm>
          <a:prstGeom prst="rect">
            <a:avLst/>
          </a:prstGeom>
          <a:solidFill>
            <a:srgbClr val="FFFFFF"/>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6172200" y="3575303"/>
            <a:ext cx="2377440" cy="365760"/>
          </a:xfrm>
          <a:prstGeom prst="rect">
            <a:avLst/>
          </a:prstGeom>
          <a:noFill/>
        </p:spPr>
        <p:txBody>
          <a:bodyPr wrap="square">
            <a:spAutoFit/>
          </a:bodyPr>
          <a:lstStyle/>
          <a:p>
            <a:pPr algn="ctr">
              <a:lnSpc>
                <a:spcPct val="115000"/>
              </a:lnSpc>
            </a:pPr>
            <a:r>
              <a:rPr sz="1250" b="0" i="0">
                <a:solidFill>
                  <a:srgbClr val="1E2933"/>
                </a:solidFill>
                <a:latin typeface="Calibri"/>
              </a:rPr>
              <a:t>11.1.5</a:t>
            </a:r>
          </a:p>
        </p:txBody>
      </p:sp>
      <p:sp>
        <p:nvSpPr>
          <p:cNvPr id="34" name="Rectangle 33"/>
          <p:cNvSpPr/>
          <p:nvPr/>
        </p:nvSpPr>
        <p:spPr>
          <a:xfrm>
            <a:off x="8686800" y="3465575"/>
            <a:ext cx="2194560" cy="530352"/>
          </a:xfrm>
          <a:prstGeom prst="rect">
            <a:avLst/>
          </a:prstGeom>
          <a:solidFill>
            <a:srgbClr val="FFFFFF"/>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8823960" y="3575303"/>
            <a:ext cx="1920240" cy="365760"/>
          </a:xfrm>
          <a:prstGeom prst="rect">
            <a:avLst/>
          </a:prstGeom>
          <a:noFill/>
        </p:spPr>
        <p:txBody>
          <a:bodyPr wrap="square">
            <a:spAutoFit/>
          </a:bodyPr>
          <a:lstStyle/>
          <a:p>
            <a:pPr algn="ctr">
              <a:lnSpc>
                <a:spcPct val="115000"/>
              </a:lnSpc>
            </a:pPr>
            <a:r>
              <a:rPr sz="1250" b="0" i="0">
                <a:solidFill>
                  <a:srgbClr val="1E2933"/>
                </a:solidFill>
                <a:latin typeface="Calibri"/>
              </a:rPr>
              <a:t>571M</a:t>
            </a:r>
          </a:p>
        </p:txBody>
      </p:sp>
      <p:sp>
        <p:nvSpPr>
          <p:cNvPr id="36" name="Rectangle 35"/>
          <p:cNvSpPr/>
          <p:nvPr/>
        </p:nvSpPr>
        <p:spPr>
          <a:xfrm>
            <a:off x="640080" y="3995927"/>
            <a:ext cx="3108960" cy="530352"/>
          </a:xfrm>
          <a:prstGeom prst="rect">
            <a:avLst/>
          </a:prstGeom>
          <a:solidFill>
            <a:srgbClr val="F1F6F9"/>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777240" y="4105655"/>
            <a:ext cx="2834640" cy="365760"/>
          </a:xfrm>
          <a:prstGeom prst="rect">
            <a:avLst/>
          </a:prstGeom>
          <a:noFill/>
        </p:spPr>
        <p:txBody>
          <a:bodyPr wrap="square">
            <a:spAutoFit/>
          </a:bodyPr>
          <a:lstStyle/>
          <a:p>
            <a:pPr algn="l">
              <a:lnSpc>
                <a:spcPct val="115000"/>
              </a:lnSpc>
            </a:pPr>
            <a:r>
              <a:rPr sz="1250" b="0" i="0">
                <a:solidFill>
                  <a:srgbClr val="1E2933"/>
                </a:solidFill>
                <a:latin typeface="Calibri"/>
              </a:rPr>
              <a:t>cacheable-request</a:t>
            </a:r>
          </a:p>
        </p:txBody>
      </p:sp>
      <p:sp>
        <p:nvSpPr>
          <p:cNvPr id="38" name="Rectangle 37"/>
          <p:cNvSpPr/>
          <p:nvPr/>
        </p:nvSpPr>
        <p:spPr>
          <a:xfrm>
            <a:off x="3749040" y="3995927"/>
            <a:ext cx="2286000" cy="530352"/>
          </a:xfrm>
          <a:prstGeom prst="rect">
            <a:avLst/>
          </a:prstGeom>
          <a:solidFill>
            <a:srgbClr val="F1F6F9"/>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TextBox 38"/>
          <p:cNvSpPr txBox="1"/>
          <p:nvPr/>
        </p:nvSpPr>
        <p:spPr>
          <a:xfrm>
            <a:off x="3886200" y="4105655"/>
            <a:ext cx="2011680" cy="365760"/>
          </a:xfrm>
          <a:prstGeom prst="rect">
            <a:avLst/>
          </a:prstGeom>
          <a:noFill/>
        </p:spPr>
        <p:txBody>
          <a:bodyPr wrap="square">
            <a:spAutoFit/>
          </a:bodyPr>
          <a:lstStyle/>
          <a:p>
            <a:pPr algn="ctr">
              <a:lnSpc>
                <a:spcPct val="115000"/>
              </a:lnSpc>
            </a:pPr>
            <a:r>
              <a:rPr sz="1250" b="0" i="0">
                <a:solidFill>
                  <a:srgbClr val="1E2933"/>
                </a:solidFill>
                <a:latin typeface="Calibri"/>
              </a:rPr>
              <a:t>13.0.20</a:t>
            </a:r>
          </a:p>
        </p:txBody>
      </p:sp>
      <p:sp>
        <p:nvSpPr>
          <p:cNvPr id="40" name="Rectangle 39"/>
          <p:cNvSpPr/>
          <p:nvPr/>
        </p:nvSpPr>
        <p:spPr>
          <a:xfrm>
            <a:off x="6035040" y="3995927"/>
            <a:ext cx="2651760" cy="530352"/>
          </a:xfrm>
          <a:prstGeom prst="rect">
            <a:avLst/>
          </a:prstGeom>
          <a:solidFill>
            <a:srgbClr val="F1F6F9"/>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6172200" y="4105655"/>
            <a:ext cx="2377440" cy="365760"/>
          </a:xfrm>
          <a:prstGeom prst="rect">
            <a:avLst/>
          </a:prstGeom>
          <a:noFill/>
        </p:spPr>
        <p:txBody>
          <a:bodyPr wrap="square">
            <a:spAutoFit/>
          </a:bodyPr>
          <a:lstStyle/>
          <a:p>
            <a:pPr algn="ctr">
              <a:lnSpc>
                <a:spcPct val="115000"/>
              </a:lnSpc>
            </a:pPr>
            <a:r>
              <a:rPr sz="1250" b="0" i="0">
                <a:solidFill>
                  <a:srgbClr val="1E2933"/>
                </a:solidFill>
                <a:latin typeface="Calibri"/>
              </a:rPr>
              <a:t>13.0.19</a:t>
            </a:r>
          </a:p>
        </p:txBody>
      </p:sp>
      <p:sp>
        <p:nvSpPr>
          <p:cNvPr id="42" name="Rectangle 41"/>
          <p:cNvSpPr/>
          <p:nvPr/>
        </p:nvSpPr>
        <p:spPr>
          <a:xfrm>
            <a:off x="8686800" y="3995927"/>
            <a:ext cx="2194560" cy="530352"/>
          </a:xfrm>
          <a:prstGeom prst="rect">
            <a:avLst/>
          </a:prstGeom>
          <a:solidFill>
            <a:srgbClr val="F1F6F9"/>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TextBox 42"/>
          <p:cNvSpPr txBox="1"/>
          <p:nvPr/>
        </p:nvSpPr>
        <p:spPr>
          <a:xfrm>
            <a:off x="8823960" y="4105655"/>
            <a:ext cx="1920240" cy="365760"/>
          </a:xfrm>
          <a:prstGeom prst="rect">
            <a:avLst/>
          </a:prstGeom>
          <a:noFill/>
        </p:spPr>
        <p:txBody>
          <a:bodyPr wrap="square">
            <a:spAutoFit/>
          </a:bodyPr>
          <a:lstStyle/>
          <a:p>
            <a:pPr algn="ctr">
              <a:lnSpc>
                <a:spcPct val="115000"/>
              </a:lnSpc>
            </a:pPr>
            <a:r>
              <a:rPr sz="1250" b="0" i="0">
                <a:solidFill>
                  <a:srgbClr val="1E2933"/>
                </a:solidFill>
                <a:latin typeface="Calibri"/>
              </a:rPr>
              <a:t>137M</a:t>
            </a:r>
          </a:p>
        </p:txBody>
      </p:sp>
      <p:sp>
        <p:nvSpPr>
          <p:cNvPr id="44" name="Rectangle 43"/>
          <p:cNvSpPr/>
          <p:nvPr/>
        </p:nvSpPr>
        <p:spPr>
          <a:xfrm>
            <a:off x="640080" y="4526279"/>
            <a:ext cx="3108960" cy="530352"/>
          </a:xfrm>
          <a:prstGeom prst="rect">
            <a:avLst/>
          </a:prstGeom>
          <a:solidFill>
            <a:srgbClr val="FFFFFF"/>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TextBox 44"/>
          <p:cNvSpPr txBox="1"/>
          <p:nvPr/>
        </p:nvSpPr>
        <p:spPr>
          <a:xfrm>
            <a:off x="777240" y="4636007"/>
            <a:ext cx="2834640" cy="365760"/>
          </a:xfrm>
          <a:prstGeom prst="rect">
            <a:avLst/>
          </a:prstGeom>
          <a:noFill/>
        </p:spPr>
        <p:txBody>
          <a:bodyPr wrap="square">
            <a:spAutoFit/>
          </a:bodyPr>
          <a:lstStyle/>
          <a:p>
            <a:pPr algn="l">
              <a:lnSpc>
                <a:spcPct val="115000"/>
              </a:lnSpc>
            </a:pPr>
            <a:r>
              <a:rPr sz="1250" b="0" i="0">
                <a:solidFill>
                  <a:srgbClr val="1E2933"/>
                </a:solidFill>
                <a:latin typeface="Calibri"/>
              </a:rPr>
              <a:t>cacheable</a:t>
            </a:r>
          </a:p>
        </p:txBody>
      </p:sp>
      <p:sp>
        <p:nvSpPr>
          <p:cNvPr id="46" name="Rectangle 45"/>
          <p:cNvSpPr/>
          <p:nvPr/>
        </p:nvSpPr>
        <p:spPr>
          <a:xfrm>
            <a:off x="3749040" y="4526279"/>
            <a:ext cx="2286000" cy="530352"/>
          </a:xfrm>
          <a:prstGeom prst="rect">
            <a:avLst/>
          </a:prstGeom>
          <a:solidFill>
            <a:srgbClr val="FFFFFF"/>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TextBox 46"/>
          <p:cNvSpPr txBox="1"/>
          <p:nvPr/>
        </p:nvSpPr>
        <p:spPr>
          <a:xfrm>
            <a:off x="3886200" y="4636007"/>
            <a:ext cx="2011680" cy="365760"/>
          </a:xfrm>
          <a:prstGeom prst="rect">
            <a:avLst/>
          </a:prstGeom>
          <a:noFill/>
        </p:spPr>
        <p:txBody>
          <a:bodyPr wrap="square">
            <a:spAutoFit/>
          </a:bodyPr>
          <a:lstStyle/>
          <a:p>
            <a:pPr algn="ctr">
              <a:lnSpc>
                <a:spcPct val="115000"/>
              </a:lnSpc>
            </a:pPr>
            <a:r>
              <a:rPr sz="1250" b="0" i="0">
                <a:solidFill>
                  <a:srgbClr val="1E2933"/>
                </a:solidFill>
                <a:latin typeface="Calibri"/>
              </a:rPr>
              <a:t>2.5.1</a:t>
            </a:r>
          </a:p>
        </p:txBody>
      </p:sp>
      <p:sp>
        <p:nvSpPr>
          <p:cNvPr id="48" name="Rectangle 47"/>
          <p:cNvSpPr/>
          <p:nvPr/>
        </p:nvSpPr>
        <p:spPr>
          <a:xfrm>
            <a:off x="6035040" y="4526279"/>
            <a:ext cx="2651760" cy="530352"/>
          </a:xfrm>
          <a:prstGeom prst="rect">
            <a:avLst/>
          </a:prstGeom>
          <a:solidFill>
            <a:srgbClr val="FFFFFF"/>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TextBox 48"/>
          <p:cNvSpPr txBox="1"/>
          <p:nvPr/>
        </p:nvSpPr>
        <p:spPr>
          <a:xfrm>
            <a:off x="6172200" y="4636007"/>
            <a:ext cx="2377440" cy="365760"/>
          </a:xfrm>
          <a:prstGeom prst="rect">
            <a:avLst/>
          </a:prstGeom>
          <a:noFill/>
        </p:spPr>
        <p:txBody>
          <a:bodyPr wrap="square">
            <a:spAutoFit/>
          </a:bodyPr>
          <a:lstStyle/>
          <a:p>
            <a:pPr algn="ctr">
              <a:lnSpc>
                <a:spcPct val="115000"/>
              </a:lnSpc>
            </a:pPr>
            <a:r>
              <a:rPr sz="1250" b="0" i="0">
                <a:solidFill>
                  <a:srgbClr val="1E2933"/>
                </a:solidFill>
                <a:latin typeface="Calibri"/>
              </a:rPr>
              <a:t>2.5.0</a:t>
            </a:r>
          </a:p>
        </p:txBody>
      </p:sp>
      <p:sp>
        <p:nvSpPr>
          <p:cNvPr id="50" name="Rectangle 49"/>
          <p:cNvSpPr/>
          <p:nvPr/>
        </p:nvSpPr>
        <p:spPr>
          <a:xfrm>
            <a:off x="8686800" y="4526279"/>
            <a:ext cx="2194560" cy="530352"/>
          </a:xfrm>
          <a:prstGeom prst="rect">
            <a:avLst/>
          </a:prstGeom>
          <a:solidFill>
            <a:srgbClr val="FFFFFF"/>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1" name="TextBox 50"/>
          <p:cNvSpPr txBox="1"/>
          <p:nvPr/>
        </p:nvSpPr>
        <p:spPr>
          <a:xfrm>
            <a:off x="8823960" y="4636007"/>
            <a:ext cx="1920240" cy="365760"/>
          </a:xfrm>
          <a:prstGeom prst="rect">
            <a:avLst/>
          </a:prstGeom>
          <a:noFill/>
        </p:spPr>
        <p:txBody>
          <a:bodyPr wrap="square">
            <a:spAutoFit/>
          </a:bodyPr>
          <a:lstStyle/>
          <a:p>
            <a:pPr algn="ctr">
              <a:lnSpc>
                <a:spcPct val="115000"/>
              </a:lnSpc>
            </a:pPr>
            <a:r>
              <a:rPr sz="1250" b="0" i="0">
                <a:solidFill>
                  <a:srgbClr val="1E2933"/>
                </a:solidFill>
                <a:latin typeface="Calibri"/>
              </a:rPr>
              <a:t>30M</a:t>
            </a:r>
          </a:p>
        </p:txBody>
      </p:sp>
      <p:sp>
        <p:nvSpPr>
          <p:cNvPr id="52" name="Rectangle 51"/>
          <p:cNvSpPr/>
          <p:nvPr/>
        </p:nvSpPr>
        <p:spPr>
          <a:xfrm>
            <a:off x="640080" y="5056631"/>
            <a:ext cx="3108960" cy="530352"/>
          </a:xfrm>
          <a:prstGeom prst="rect">
            <a:avLst/>
          </a:prstGeom>
          <a:solidFill>
            <a:srgbClr val="F1F6F9"/>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3" name="TextBox 52"/>
          <p:cNvSpPr txBox="1"/>
          <p:nvPr/>
        </p:nvSpPr>
        <p:spPr>
          <a:xfrm>
            <a:off x="777240" y="5166359"/>
            <a:ext cx="2834640" cy="365760"/>
          </a:xfrm>
          <a:prstGeom prst="rect">
            <a:avLst/>
          </a:prstGeom>
          <a:noFill/>
        </p:spPr>
        <p:txBody>
          <a:bodyPr wrap="square">
            <a:spAutoFit/>
          </a:bodyPr>
          <a:lstStyle/>
          <a:p>
            <a:pPr algn="l">
              <a:lnSpc>
                <a:spcPct val="115000"/>
              </a:lnSpc>
            </a:pPr>
            <a:r>
              <a:rPr sz="1250" b="0" i="0">
                <a:solidFill>
                  <a:srgbClr val="1E2933"/>
                </a:solidFill>
                <a:latin typeface="Calibri"/>
              </a:rPr>
              <a:t>cache-manager</a:t>
            </a:r>
          </a:p>
        </p:txBody>
      </p:sp>
      <p:sp>
        <p:nvSpPr>
          <p:cNvPr id="54" name="Rectangle 53"/>
          <p:cNvSpPr/>
          <p:nvPr/>
        </p:nvSpPr>
        <p:spPr>
          <a:xfrm>
            <a:off x="3749040" y="5056631"/>
            <a:ext cx="2286000" cy="530352"/>
          </a:xfrm>
          <a:prstGeom prst="rect">
            <a:avLst/>
          </a:prstGeom>
          <a:solidFill>
            <a:srgbClr val="F1F6F9"/>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5" name="TextBox 54"/>
          <p:cNvSpPr txBox="1"/>
          <p:nvPr/>
        </p:nvSpPr>
        <p:spPr>
          <a:xfrm>
            <a:off x="3886200" y="5166359"/>
            <a:ext cx="2011680" cy="365760"/>
          </a:xfrm>
          <a:prstGeom prst="rect">
            <a:avLst/>
          </a:prstGeom>
          <a:noFill/>
        </p:spPr>
        <p:txBody>
          <a:bodyPr wrap="square">
            <a:spAutoFit/>
          </a:bodyPr>
          <a:lstStyle/>
          <a:p>
            <a:pPr algn="ctr">
              <a:lnSpc>
                <a:spcPct val="115000"/>
              </a:lnSpc>
            </a:pPr>
            <a:r>
              <a:rPr sz="1250" b="0" i="0">
                <a:solidFill>
                  <a:srgbClr val="1E2933"/>
                </a:solidFill>
                <a:latin typeface="Calibri"/>
              </a:rPr>
              <a:t>7.2.10</a:t>
            </a:r>
          </a:p>
        </p:txBody>
      </p:sp>
      <p:sp>
        <p:nvSpPr>
          <p:cNvPr id="56" name="Rectangle 55"/>
          <p:cNvSpPr/>
          <p:nvPr/>
        </p:nvSpPr>
        <p:spPr>
          <a:xfrm>
            <a:off x="6035040" y="5056631"/>
            <a:ext cx="2651760" cy="530352"/>
          </a:xfrm>
          <a:prstGeom prst="rect">
            <a:avLst/>
          </a:prstGeom>
          <a:solidFill>
            <a:srgbClr val="F1F6F9"/>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7" name="TextBox 56"/>
          <p:cNvSpPr txBox="1"/>
          <p:nvPr/>
        </p:nvSpPr>
        <p:spPr>
          <a:xfrm>
            <a:off x="6172200" y="5166359"/>
            <a:ext cx="2377440" cy="365760"/>
          </a:xfrm>
          <a:prstGeom prst="rect">
            <a:avLst/>
          </a:prstGeom>
          <a:noFill/>
        </p:spPr>
        <p:txBody>
          <a:bodyPr wrap="square">
            <a:spAutoFit/>
          </a:bodyPr>
          <a:lstStyle/>
          <a:p>
            <a:pPr algn="ctr">
              <a:lnSpc>
                <a:spcPct val="115000"/>
              </a:lnSpc>
            </a:pPr>
            <a:r>
              <a:rPr sz="1250" b="0" i="0">
                <a:solidFill>
                  <a:srgbClr val="1E2933"/>
                </a:solidFill>
                <a:latin typeface="Calibri"/>
              </a:rPr>
              <a:t>7.2.9</a:t>
            </a:r>
          </a:p>
        </p:txBody>
      </p:sp>
      <p:sp>
        <p:nvSpPr>
          <p:cNvPr id="58" name="Rectangle 57"/>
          <p:cNvSpPr/>
          <p:nvPr/>
        </p:nvSpPr>
        <p:spPr>
          <a:xfrm>
            <a:off x="8686800" y="5056631"/>
            <a:ext cx="2194560" cy="530352"/>
          </a:xfrm>
          <a:prstGeom prst="rect">
            <a:avLst/>
          </a:prstGeom>
          <a:solidFill>
            <a:srgbClr val="F1F6F9"/>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9" name="TextBox 58"/>
          <p:cNvSpPr txBox="1"/>
          <p:nvPr/>
        </p:nvSpPr>
        <p:spPr>
          <a:xfrm>
            <a:off x="8823960" y="5166359"/>
            <a:ext cx="1920240" cy="365760"/>
          </a:xfrm>
          <a:prstGeom prst="rect">
            <a:avLst/>
          </a:prstGeom>
          <a:noFill/>
        </p:spPr>
        <p:txBody>
          <a:bodyPr wrap="square">
            <a:spAutoFit/>
          </a:bodyPr>
          <a:lstStyle/>
          <a:p>
            <a:pPr algn="ctr">
              <a:lnSpc>
                <a:spcPct val="115000"/>
              </a:lnSpc>
            </a:pPr>
            <a:r>
              <a:rPr sz="1250" b="0" i="0">
                <a:solidFill>
                  <a:srgbClr val="1E2933"/>
                </a:solidFill>
                <a:latin typeface="Calibri"/>
              </a:rPr>
              <a:t>16M</a:t>
            </a:r>
          </a:p>
        </p:txBody>
      </p:sp>
      <p:sp>
        <p:nvSpPr>
          <p:cNvPr id="60" name="Rectangle 59"/>
          <p:cNvSpPr/>
          <p:nvPr/>
        </p:nvSpPr>
        <p:spPr>
          <a:xfrm>
            <a:off x="640080" y="5586983"/>
            <a:ext cx="3108960" cy="530352"/>
          </a:xfrm>
          <a:prstGeom prst="rect">
            <a:avLst/>
          </a:prstGeom>
          <a:solidFill>
            <a:srgbClr val="FFFFFF"/>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1" name="TextBox 60"/>
          <p:cNvSpPr txBox="1"/>
          <p:nvPr/>
        </p:nvSpPr>
        <p:spPr>
          <a:xfrm>
            <a:off x="777240" y="5696711"/>
            <a:ext cx="2834640" cy="365760"/>
          </a:xfrm>
          <a:prstGeom prst="rect">
            <a:avLst/>
          </a:prstGeom>
          <a:noFill/>
        </p:spPr>
        <p:txBody>
          <a:bodyPr wrap="square">
            <a:spAutoFit/>
          </a:bodyPr>
          <a:lstStyle/>
          <a:p>
            <a:pPr algn="l">
              <a:lnSpc>
                <a:spcPct val="115000"/>
              </a:lnSpc>
            </a:pPr>
            <a:r>
              <a:rPr sz="1250" b="0" i="0">
                <a:solidFill>
                  <a:srgbClr val="1E2933"/>
                </a:solidFill>
                <a:latin typeface="Calibri"/>
              </a:rPr>
              <a:t>ecto</a:t>
            </a:r>
          </a:p>
        </p:txBody>
      </p:sp>
      <p:sp>
        <p:nvSpPr>
          <p:cNvPr id="62" name="Rectangle 61"/>
          <p:cNvSpPr/>
          <p:nvPr/>
        </p:nvSpPr>
        <p:spPr>
          <a:xfrm>
            <a:off x="3749040" y="5586983"/>
            <a:ext cx="2286000" cy="530352"/>
          </a:xfrm>
          <a:prstGeom prst="rect">
            <a:avLst/>
          </a:prstGeom>
          <a:solidFill>
            <a:srgbClr val="FFFFFF"/>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3" name="TextBox 62"/>
          <p:cNvSpPr txBox="1"/>
          <p:nvPr/>
        </p:nvSpPr>
        <p:spPr>
          <a:xfrm>
            <a:off x="3886200" y="5696711"/>
            <a:ext cx="2011680" cy="365760"/>
          </a:xfrm>
          <a:prstGeom prst="rect">
            <a:avLst/>
          </a:prstGeom>
          <a:noFill/>
        </p:spPr>
        <p:txBody>
          <a:bodyPr wrap="square">
            <a:spAutoFit/>
          </a:bodyPr>
          <a:lstStyle/>
          <a:p>
            <a:pPr algn="ctr">
              <a:lnSpc>
                <a:spcPct val="115000"/>
              </a:lnSpc>
            </a:pPr>
            <a:r>
              <a:rPr sz="1250" b="0" i="0">
                <a:solidFill>
                  <a:srgbClr val="1E2933"/>
                </a:solidFill>
                <a:latin typeface="Calibri"/>
              </a:rPr>
              <a:t>5.0.1</a:t>
            </a:r>
          </a:p>
        </p:txBody>
      </p:sp>
      <p:sp>
        <p:nvSpPr>
          <p:cNvPr id="64" name="Rectangle 63"/>
          <p:cNvSpPr/>
          <p:nvPr/>
        </p:nvSpPr>
        <p:spPr>
          <a:xfrm>
            <a:off x="6035040" y="5586983"/>
            <a:ext cx="2651760" cy="530352"/>
          </a:xfrm>
          <a:prstGeom prst="rect">
            <a:avLst/>
          </a:prstGeom>
          <a:solidFill>
            <a:srgbClr val="FFFFFF"/>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5" name="TextBox 64"/>
          <p:cNvSpPr txBox="1"/>
          <p:nvPr/>
        </p:nvSpPr>
        <p:spPr>
          <a:xfrm>
            <a:off x="6172200" y="5696711"/>
            <a:ext cx="2377440" cy="365760"/>
          </a:xfrm>
          <a:prstGeom prst="rect">
            <a:avLst/>
          </a:prstGeom>
          <a:noFill/>
        </p:spPr>
        <p:txBody>
          <a:bodyPr wrap="square">
            <a:spAutoFit/>
          </a:bodyPr>
          <a:lstStyle/>
          <a:p>
            <a:pPr algn="ctr">
              <a:lnSpc>
                <a:spcPct val="115000"/>
              </a:lnSpc>
            </a:pPr>
            <a:r>
              <a:rPr sz="1250" b="0" i="0">
                <a:solidFill>
                  <a:srgbClr val="1E2933"/>
                </a:solidFill>
                <a:latin typeface="Calibri"/>
              </a:rPr>
              <a:t>5.0.0</a:t>
            </a:r>
          </a:p>
        </p:txBody>
      </p:sp>
      <p:sp>
        <p:nvSpPr>
          <p:cNvPr id="66" name="Rectangle 65"/>
          <p:cNvSpPr/>
          <p:nvPr/>
        </p:nvSpPr>
        <p:spPr>
          <a:xfrm>
            <a:off x="8686800" y="5586983"/>
            <a:ext cx="2194560" cy="530352"/>
          </a:xfrm>
          <a:prstGeom prst="rect">
            <a:avLst/>
          </a:prstGeom>
          <a:solidFill>
            <a:srgbClr val="FFFFFF"/>
          </a:solidFill>
          <a:ln w="9525">
            <a:solidFill>
              <a:srgbClr val="DDE6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7" name="TextBox 66"/>
          <p:cNvSpPr txBox="1"/>
          <p:nvPr/>
        </p:nvSpPr>
        <p:spPr>
          <a:xfrm>
            <a:off x="8823960" y="5696711"/>
            <a:ext cx="1920240" cy="365760"/>
          </a:xfrm>
          <a:prstGeom prst="rect">
            <a:avLst/>
          </a:prstGeom>
          <a:noFill/>
        </p:spPr>
        <p:txBody>
          <a:bodyPr wrap="square">
            <a:spAutoFit/>
          </a:bodyPr>
          <a:lstStyle/>
          <a:p>
            <a:pPr algn="ctr">
              <a:lnSpc>
                <a:spcPct val="115000"/>
              </a:lnSpc>
            </a:pPr>
            <a:r>
              <a:rPr sz="1250" b="0" i="0">
                <a:solidFill>
                  <a:srgbClr val="1E2933"/>
                </a:solidFill>
                <a:latin typeface="Calibri"/>
              </a:rPr>
              <a:t>4.5K</a:t>
            </a:r>
          </a:p>
        </p:txBody>
      </p:sp>
      <p:sp>
        <p:nvSpPr>
          <p:cNvPr id="68" name="TextBox 67"/>
          <p:cNvSpPr txBox="1"/>
          <p:nvPr/>
        </p:nvSpPr>
        <p:spPr>
          <a:xfrm>
            <a:off x="640080" y="6172200"/>
            <a:ext cx="10515600" cy="320040"/>
          </a:xfrm>
          <a:prstGeom prst="rect">
            <a:avLst/>
          </a:prstGeom>
          <a:noFill/>
        </p:spPr>
        <p:txBody>
          <a:bodyPr wrap="square">
            <a:spAutoFit/>
          </a:bodyPr>
          <a:lstStyle/>
          <a:p>
            <a:pPr algn="l">
              <a:lnSpc>
                <a:spcPct val="115000"/>
              </a:lnSpc>
            </a:pPr>
            <a:r>
              <a:rPr sz="1100" b="0" i="1">
                <a:solidFill>
                  <a:srgbClr val="6B7C8A"/>
                </a:solidFill>
                <a:latin typeface="Calibri"/>
              </a:rPr>
              <a:t>Source: Kodem Security, 2026; Snyk, 2026; Socket.dev, 2026; Datadog Security Labs, 2026</a:t>
            </a:r>
          </a:p>
        </p:txBody>
      </p:sp>
      <p:sp>
        <p:nvSpPr>
          <p:cNvPr id="69" name="TextBox 68"/>
          <p:cNvSpPr txBox="1"/>
          <p:nvPr/>
        </p:nvSpPr>
        <p:spPr>
          <a:xfrm>
            <a:off x="457200" y="6519672"/>
            <a:ext cx="7315200" cy="274320"/>
          </a:xfrm>
          <a:prstGeom prst="rect">
            <a:avLst/>
          </a:prstGeom>
          <a:noFill/>
        </p:spPr>
        <p:txBody>
          <a:bodyPr wrap="none" tIns="0" bIns="0">
            <a:spAutoFit/>
          </a:bodyPr>
          <a:lstStyle/>
          <a:p>
            <a:r>
              <a:rPr sz="900">
                <a:solidFill>
                  <a:srgbClr val="6B7C8A"/>
                </a:solidFill>
                <a:latin typeface="Calibri"/>
              </a:rPr>
              <a:t>Created with AskAnything - askanything-app.com</a:t>
            </a:r>
          </a:p>
        </p:txBody>
      </p:sp>
      <p:sp>
        <p:nvSpPr>
          <p:cNvPr id="70" name="TextBox 6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10058400" cy="365760"/>
          </a:xfrm>
          <a:prstGeom prst="rect">
            <a:avLst/>
          </a:prstGeom>
          <a:noFill/>
        </p:spPr>
        <p:txBody>
          <a:bodyPr wrap="square">
            <a:spAutoFit/>
          </a:bodyPr>
          <a:lstStyle/>
          <a:p>
            <a:pPr algn="l">
              <a:lnSpc>
                <a:spcPct val="115000"/>
              </a:lnSpc>
            </a:pPr>
            <a:r>
              <a:rPr sz="1300" b="1" i="0">
                <a:solidFill>
                  <a:srgbClr val="1BA39C"/>
                </a:solidFill>
                <a:latin typeface="Calibri"/>
              </a:rPr>
              <a:t>GENEALOGY</a:t>
            </a:r>
          </a:p>
        </p:txBody>
      </p:sp>
      <p:sp>
        <p:nvSpPr>
          <p:cNvPr id="3" name="TextBox 2"/>
          <p:cNvSpPr txBox="1"/>
          <p:nvPr/>
        </p:nvSpPr>
        <p:spPr>
          <a:xfrm>
            <a:off x="640080" y="804672"/>
            <a:ext cx="10881360" cy="1188720"/>
          </a:xfrm>
          <a:prstGeom prst="rect">
            <a:avLst/>
          </a:prstGeom>
          <a:noFill/>
        </p:spPr>
        <p:txBody>
          <a:bodyPr wrap="square">
            <a:spAutoFit/>
          </a:bodyPr>
          <a:lstStyle/>
          <a:p>
            <a:pPr algn="l">
              <a:lnSpc>
                <a:spcPct val="105000"/>
              </a:lnSpc>
            </a:pPr>
            <a:r>
              <a:rPr sz="2800" b="1" i="0">
                <a:solidFill>
                  <a:srgbClr val="0F2233"/>
                </a:solidFill>
                <a:latin typeface="Calibri"/>
              </a:rPr>
              <a:t>This is the fourth generation of Shai-Hulud, and the most persistent yet</a:t>
            </a:r>
          </a:p>
        </p:txBody>
      </p:sp>
      <p:sp>
        <p:nvSpPr>
          <p:cNvPr id="4" name="Rectangle 3"/>
          <p:cNvSpPr/>
          <p:nvPr/>
        </p:nvSpPr>
        <p:spPr>
          <a:xfrm>
            <a:off x="586587" y="2999232"/>
            <a:ext cx="11018520" cy="36576"/>
          </a:xfrm>
          <a:prstGeom prst="rect">
            <a:avLst/>
          </a:prstGeom>
          <a:solidFill>
            <a:srgbClr val="C7D8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1734159" y="2907792"/>
            <a:ext cx="219456" cy="219456"/>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86587" y="2468880"/>
            <a:ext cx="2514600" cy="411480"/>
          </a:xfrm>
          <a:prstGeom prst="rect">
            <a:avLst/>
          </a:prstGeom>
          <a:noFill/>
        </p:spPr>
        <p:txBody>
          <a:bodyPr wrap="square">
            <a:spAutoFit/>
          </a:bodyPr>
          <a:lstStyle/>
          <a:p>
            <a:pPr algn="ctr">
              <a:lnSpc>
                <a:spcPct val="115000"/>
              </a:lnSpc>
            </a:pPr>
            <a:r>
              <a:rPr sz="1300" b="1" i="0">
                <a:solidFill>
                  <a:srgbClr val="6B7C8A"/>
                </a:solidFill>
                <a:latin typeface="Calibri"/>
              </a:rPr>
              <a:t>Sept 2025</a:t>
            </a:r>
          </a:p>
        </p:txBody>
      </p:sp>
      <p:sp>
        <p:nvSpPr>
          <p:cNvPr id="7" name="Rounded Rectangle 6"/>
          <p:cNvSpPr/>
          <p:nvPr/>
        </p:nvSpPr>
        <p:spPr>
          <a:xfrm>
            <a:off x="586587" y="3337560"/>
            <a:ext cx="2514600" cy="2377440"/>
          </a:xfrm>
          <a:prstGeom prst="roundRect">
            <a:avLst>
              <a:gd name="adj" fmla="val 7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751179" y="3520440"/>
            <a:ext cx="2185416" cy="731520"/>
          </a:xfrm>
          <a:prstGeom prst="rect">
            <a:avLst/>
          </a:prstGeom>
          <a:noFill/>
        </p:spPr>
        <p:txBody>
          <a:bodyPr wrap="square">
            <a:spAutoFit/>
          </a:bodyPr>
          <a:lstStyle/>
          <a:p>
            <a:pPr algn="ctr">
              <a:lnSpc>
                <a:spcPct val="110000"/>
              </a:lnSpc>
            </a:pPr>
            <a:r>
              <a:rPr sz="1450" b="1" i="0">
                <a:solidFill>
                  <a:srgbClr val="0F2233"/>
                </a:solidFill>
                <a:latin typeface="Calibri"/>
              </a:rPr>
              <a:t>Original
Shai-Hulud</a:t>
            </a:r>
          </a:p>
        </p:txBody>
      </p:sp>
      <p:sp>
        <p:nvSpPr>
          <p:cNvPr id="9" name="TextBox 8"/>
          <p:cNvSpPr txBox="1"/>
          <p:nvPr/>
        </p:nvSpPr>
        <p:spPr>
          <a:xfrm>
            <a:off x="751179" y="4297680"/>
            <a:ext cx="2185416" cy="1280160"/>
          </a:xfrm>
          <a:prstGeom prst="rect">
            <a:avLst/>
          </a:prstGeom>
          <a:noFill/>
        </p:spPr>
        <p:txBody>
          <a:bodyPr wrap="square">
            <a:spAutoFit/>
          </a:bodyPr>
          <a:lstStyle/>
          <a:p>
            <a:pPr algn="ctr">
              <a:lnSpc>
                <a:spcPct val="125000"/>
              </a:lnSpc>
            </a:pPr>
            <a:r>
              <a:rPr sz="1100" b="0" i="0">
                <a:solidFill>
                  <a:srgbClr val="1E2933"/>
                </a:solidFill>
                <a:latin typeface="Calibri"/>
              </a:rPr>
              <a:t>First self-propagating worm via stolen npm tokens</a:t>
            </a:r>
          </a:p>
        </p:txBody>
      </p:sp>
      <p:sp>
        <p:nvSpPr>
          <p:cNvPr id="10" name="Oval 9"/>
          <p:cNvSpPr/>
          <p:nvPr/>
        </p:nvSpPr>
        <p:spPr>
          <a:xfrm>
            <a:off x="4568799" y="2907792"/>
            <a:ext cx="219456" cy="219456"/>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3421227" y="2468880"/>
            <a:ext cx="2514600" cy="411480"/>
          </a:xfrm>
          <a:prstGeom prst="rect">
            <a:avLst/>
          </a:prstGeom>
          <a:noFill/>
        </p:spPr>
        <p:txBody>
          <a:bodyPr wrap="square">
            <a:spAutoFit/>
          </a:bodyPr>
          <a:lstStyle/>
          <a:p>
            <a:pPr algn="ctr">
              <a:lnSpc>
                <a:spcPct val="115000"/>
              </a:lnSpc>
            </a:pPr>
            <a:r>
              <a:rPr sz="1300" b="1" i="0">
                <a:solidFill>
                  <a:srgbClr val="6B7C8A"/>
                </a:solidFill>
                <a:latin typeface="Calibri"/>
              </a:rPr>
              <a:t>Nov 2025</a:t>
            </a:r>
          </a:p>
        </p:txBody>
      </p:sp>
      <p:sp>
        <p:nvSpPr>
          <p:cNvPr id="12" name="Rounded Rectangle 11"/>
          <p:cNvSpPr/>
          <p:nvPr/>
        </p:nvSpPr>
        <p:spPr>
          <a:xfrm>
            <a:off x="3421227" y="3337560"/>
            <a:ext cx="2514600" cy="2377440"/>
          </a:xfrm>
          <a:prstGeom prst="roundRect">
            <a:avLst>
              <a:gd name="adj" fmla="val 7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585819" y="3520440"/>
            <a:ext cx="2185416" cy="731520"/>
          </a:xfrm>
          <a:prstGeom prst="rect">
            <a:avLst/>
          </a:prstGeom>
          <a:noFill/>
        </p:spPr>
        <p:txBody>
          <a:bodyPr wrap="square">
            <a:spAutoFit/>
          </a:bodyPr>
          <a:lstStyle/>
          <a:p>
            <a:pPr algn="ctr">
              <a:lnSpc>
                <a:spcPct val="110000"/>
              </a:lnSpc>
            </a:pPr>
            <a:r>
              <a:rPr sz="1450" b="1" i="0">
                <a:solidFill>
                  <a:srgbClr val="0F2233"/>
                </a:solidFill>
                <a:latin typeface="Calibri"/>
              </a:rPr>
              <a:t>Shai-Hulud 2.0</a:t>
            </a:r>
          </a:p>
        </p:txBody>
      </p:sp>
      <p:sp>
        <p:nvSpPr>
          <p:cNvPr id="14" name="TextBox 13"/>
          <p:cNvSpPr txBox="1"/>
          <p:nvPr/>
        </p:nvSpPr>
        <p:spPr>
          <a:xfrm>
            <a:off x="3585819" y="4297680"/>
            <a:ext cx="2185416" cy="1280160"/>
          </a:xfrm>
          <a:prstGeom prst="rect">
            <a:avLst/>
          </a:prstGeom>
          <a:noFill/>
        </p:spPr>
        <p:txBody>
          <a:bodyPr wrap="square">
            <a:spAutoFit/>
          </a:bodyPr>
          <a:lstStyle/>
          <a:p>
            <a:pPr algn="ctr">
              <a:lnSpc>
                <a:spcPct val="125000"/>
              </a:lnSpc>
            </a:pPr>
            <a:r>
              <a:rPr sz="1100" b="0" i="0">
                <a:solidFill>
                  <a:srgbClr val="1E2933"/>
                </a:solidFill>
                <a:latin typeface="Calibri"/>
              </a:rPr>
              <a:t>Moved trigger to pre-install; ~25,000 malicious repos</a:t>
            </a:r>
          </a:p>
        </p:txBody>
      </p:sp>
      <p:sp>
        <p:nvSpPr>
          <p:cNvPr id="15" name="Oval 14"/>
          <p:cNvSpPr/>
          <p:nvPr/>
        </p:nvSpPr>
        <p:spPr>
          <a:xfrm>
            <a:off x="7403439" y="2907792"/>
            <a:ext cx="219456" cy="219456"/>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255867" y="2468880"/>
            <a:ext cx="2514600" cy="411480"/>
          </a:xfrm>
          <a:prstGeom prst="rect">
            <a:avLst/>
          </a:prstGeom>
          <a:noFill/>
        </p:spPr>
        <p:txBody>
          <a:bodyPr wrap="square">
            <a:spAutoFit/>
          </a:bodyPr>
          <a:lstStyle/>
          <a:p>
            <a:pPr algn="ctr">
              <a:lnSpc>
                <a:spcPct val="115000"/>
              </a:lnSpc>
            </a:pPr>
            <a:r>
              <a:rPr sz="1300" b="1" i="0">
                <a:solidFill>
                  <a:srgbClr val="6B7C8A"/>
                </a:solidFill>
                <a:latin typeface="Calibri"/>
              </a:rPr>
              <a:t>May 2026</a:t>
            </a:r>
          </a:p>
        </p:txBody>
      </p:sp>
      <p:sp>
        <p:nvSpPr>
          <p:cNvPr id="17" name="Rounded Rectangle 16"/>
          <p:cNvSpPr/>
          <p:nvPr/>
        </p:nvSpPr>
        <p:spPr>
          <a:xfrm>
            <a:off x="6255867" y="3337560"/>
            <a:ext cx="2514600" cy="2377440"/>
          </a:xfrm>
          <a:prstGeom prst="roundRect">
            <a:avLst>
              <a:gd name="adj" fmla="val 7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420459" y="3520440"/>
            <a:ext cx="2185416" cy="731520"/>
          </a:xfrm>
          <a:prstGeom prst="rect">
            <a:avLst/>
          </a:prstGeom>
          <a:noFill/>
        </p:spPr>
        <p:txBody>
          <a:bodyPr wrap="square">
            <a:spAutoFit/>
          </a:bodyPr>
          <a:lstStyle/>
          <a:p>
            <a:pPr algn="ctr">
              <a:lnSpc>
                <a:spcPct val="110000"/>
              </a:lnSpc>
            </a:pPr>
            <a:r>
              <a:rPr sz="1450" b="1" i="0">
                <a:solidFill>
                  <a:srgbClr val="0F2233"/>
                </a:solidFill>
                <a:latin typeface="Calibri"/>
              </a:rPr>
              <a:t>Mini Shai-Hulud /
TeamPCP (TanStack)</a:t>
            </a:r>
          </a:p>
        </p:txBody>
      </p:sp>
      <p:sp>
        <p:nvSpPr>
          <p:cNvPr id="19" name="TextBox 18"/>
          <p:cNvSpPr txBox="1"/>
          <p:nvPr/>
        </p:nvSpPr>
        <p:spPr>
          <a:xfrm>
            <a:off x="6420459" y="4297680"/>
            <a:ext cx="2185416" cy="1280160"/>
          </a:xfrm>
          <a:prstGeom prst="rect">
            <a:avLst/>
          </a:prstGeom>
          <a:noFill/>
        </p:spPr>
        <p:txBody>
          <a:bodyPr wrap="square">
            <a:spAutoFit/>
          </a:bodyPr>
          <a:lstStyle/>
          <a:p>
            <a:pPr algn="ctr">
              <a:lnSpc>
                <a:spcPct val="125000"/>
              </a:lnSpc>
            </a:pPr>
            <a:r>
              <a:rPr sz="1100" b="0" i="0">
                <a:solidFill>
                  <a:srgbClr val="1E2933"/>
                </a:solidFill>
                <a:latin typeface="Calibri"/>
              </a:rPr>
              <a:t>First wave with valid SLSA provenance via OIDC “pwn request”</a:t>
            </a:r>
          </a:p>
        </p:txBody>
      </p:sp>
      <p:sp>
        <p:nvSpPr>
          <p:cNvPr id="20" name="Oval 19"/>
          <p:cNvSpPr/>
          <p:nvPr/>
        </p:nvSpPr>
        <p:spPr>
          <a:xfrm>
            <a:off x="10238079" y="2907792"/>
            <a:ext cx="219456" cy="219456"/>
          </a:xfrm>
          <a:prstGeom prst="ellipse">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9090507" y="2468880"/>
            <a:ext cx="2514600" cy="411480"/>
          </a:xfrm>
          <a:prstGeom prst="rect">
            <a:avLst/>
          </a:prstGeom>
          <a:noFill/>
        </p:spPr>
        <p:txBody>
          <a:bodyPr wrap="square">
            <a:spAutoFit/>
          </a:bodyPr>
          <a:lstStyle/>
          <a:p>
            <a:pPr algn="ctr">
              <a:lnSpc>
                <a:spcPct val="115000"/>
              </a:lnSpc>
            </a:pPr>
            <a:r>
              <a:rPr sz="1300" b="1" i="0">
                <a:solidFill>
                  <a:srgbClr val="6B7C8A"/>
                </a:solidFill>
                <a:latin typeface="Calibri"/>
              </a:rPr>
              <a:t>Aug 2026</a:t>
            </a:r>
          </a:p>
        </p:txBody>
      </p:sp>
      <p:sp>
        <p:nvSpPr>
          <p:cNvPr id="22" name="Rounded Rectangle 21"/>
          <p:cNvSpPr/>
          <p:nvPr/>
        </p:nvSpPr>
        <p:spPr>
          <a:xfrm>
            <a:off x="9090507" y="3337560"/>
            <a:ext cx="2514600" cy="2377440"/>
          </a:xfrm>
          <a:prstGeom prst="roundRect">
            <a:avLst>
              <a:gd name="adj" fmla="val 7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9255099" y="3520440"/>
            <a:ext cx="2185416" cy="731520"/>
          </a:xfrm>
          <a:prstGeom prst="rect">
            <a:avLst/>
          </a:prstGeom>
          <a:noFill/>
        </p:spPr>
        <p:txBody>
          <a:bodyPr wrap="square">
            <a:spAutoFit/>
          </a:bodyPr>
          <a:lstStyle/>
          <a:p>
            <a:pPr algn="ctr">
              <a:lnSpc>
                <a:spcPct val="110000"/>
              </a:lnSpc>
            </a:pPr>
            <a:r>
              <a:rPr sz="1450" b="1" i="0">
                <a:solidFill>
                  <a:srgbClr val="FFFFFF"/>
                </a:solidFill>
                <a:latin typeface="Calibri"/>
              </a:rPr>
              <a:t>keyv/cacheable
(“ChainDrop”)</a:t>
            </a:r>
          </a:p>
        </p:txBody>
      </p:sp>
      <p:sp>
        <p:nvSpPr>
          <p:cNvPr id="24" name="TextBox 23"/>
          <p:cNvSpPr txBox="1"/>
          <p:nvPr/>
        </p:nvSpPr>
        <p:spPr>
          <a:xfrm>
            <a:off x="9255099" y="4297680"/>
            <a:ext cx="2185416" cy="1280160"/>
          </a:xfrm>
          <a:prstGeom prst="rect">
            <a:avLst/>
          </a:prstGeom>
          <a:noFill/>
        </p:spPr>
        <p:txBody>
          <a:bodyPr wrap="square">
            <a:spAutoFit/>
          </a:bodyPr>
          <a:lstStyle/>
          <a:p>
            <a:pPr algn="ctr">
              <a:lnSpc>
                <a:spcPct val="125000"/>
              </a:lnSpc>
            </a:pPr>
            <a:r>
              <a:rPr sz="1100" b="0" i="0">
                <a:solidFill>
                  <a:srgbClr val="C7D8E0"/>
                </a:solidFill>
                <a:latin typeface="Calibri"/>
              </a:rPr>
              <a:t>Ethereum smart-contract C2 + first IDE/agent persistence hooks</a:t>
            </a:r>
          </a:p>
        </p:txBody>
      </p:sp>
      <p:sp>
        <p:nvSpPr>
          <p:cNvPr id="25" name="TextBox 24"/>
          <p:cNvSpPr txBox="1"/>
          <p:nvPr/>
        </p:nvSpPr>
        <p:spPr>
          <a:xfrm>
            <a:off x="640080" y="6035040"/>
            <a:ext cx="10515600" cy="320040"/>
          </a:xfrm>
          <a:prstGeom prst="rect">
            <a:avLst/>
          </a:prstGeom>
          <a:noFill/>
        </p:spPr>
        <p:txBody>
          <a:bodyPr wrap="square">
            <a:spAutoFit/>
          </a:bodyPr>
          <a:lstStyle/>
          <a:p>
            <a:pPr algn="l">
              <a:lnSpc>
                <a:spcPct val="115000"/>
              </a:lnSpc>
            </a:pPr>
            <a:r>
              <a:rPr sz="1100" b="0" i="1">
                <a:solidFill>
                  <a:srgbClr val="6B7C8A"/>
                </a:solidFill>
                <a:latin typeface="Calibri"/>
              </a:rPr>
              <a:t>Source: ReversingLabs, 2025; Datadog Security Labs, 2026; StepSecurity, 2026; Wiz, 2026</a:t>
            </a:r>
          </a:p>
        </p:txBody>
      </p:sp>
      <p:sp>
        <p:nvSpPr>
          <p:cNvPr id="26" name="TextBox 25"/>
          <p:cNvSpPr txBox="1"/>
          <p:nvPr/>
        </p:nvSpPr>
        <p:spPr>
          <a:xfrm>
            <a:off x="457200" y="6519672"/>
            <a:ext cx="7315200" cy="274320"/>
          </a:xfrm>
          <a:prstGeom prst="rect">
            <a:avLst/>
          </a:prstGeom>
          <a:noFill/>
        </p:spPr>
        <p:txBody>
          <a:bodyPr wrap="none" tIns="0" bIns="0">
            <a:spAutoFit/>
          </a:bodyPr>
          <a:lstStyle/>
          <a:p>
            <a:r>
              <a:rPr sz="900">
                <a:solidFill>
                  <a:srgbClr val="6B7C8A"/>
                </a:solidFill>
                <a:latin typeface="Calibri"/>
              </a:rPr>
              <a:t>Created with AskAnything - askanything-app.com</a:t>
            </a:r>
          </a:p>
        </p:txBody>
      </p:sp>
      <p:sp>
        <p:nvSpPr>
          <p:cNvPr id="27" name="TextBox 2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10058400" cy="365760"/>
          </a:xfrm>
          <a:prstGeom prst="rect">
            <a:avLst/>
          </a:prstGeom>
          <a:noFill/>
        </p:spPr>
        <p:txBody>
          <a:bodyPr wrap="square">
            <a:spAutoFit/>
          </a:bodyPr>
          <a:lstStyle/>
          <a:p>
            <a:pPr algn="l">
              <a:lnSpc>
                <a:spcPct val="115000"/>
              </a:lnSpc>
            </a:pPr>
            <a:r>
              <a:rPr sz="1300" b="1" i="0">
                <a:solidFill>
                  <a:srgbClr val="1BA39C"/>
                </a:solidFill>
                <a:latin typeface="Calibri"/>
              </a:rPr>
              <a:t>IN THE WILD</a:t>
            </a:r>
          </a:p>
        </p:txBody>
      </p:sp>
      <p:sp>
        <p:nvSpPr>
          <p:cNvPr id="3" name="TextBox 2"/>
          <p:cNvSpPr txBox="1"/>
          <p:nvPr/>
        </p:nvSpPr>
        <p:spPr>
          <a:xfrm>
            <a:off x="640080" y="804672"/>
            <a:ext cx="10881360" cy="1188720"/>
          </a:xfrm>
          <a:prstGeom prst="rect">
            <a:avLst/>
          </a:prstGeom>
          <a:noFill/>
        </p:spPr>
        <p:txBody>
          <a:bodyPr wrap="square">
            <a:spAutoFit/>
          </a:bodyPr>
          <a:lstStyle/>
          <a:p>
            <a:pPr algn="l">
              <a:lnSpc>
                <a:spcPct val="105000"/>
              </a:lnSpc>
            </a:pPr>
            <a:r>
              <a:rPr sz="3000" b="1" i="0">
                <a:solidFill>
                  <a:srgbClr val="0F2233"/>
                </a:solidFill>
                <a:latin typeface="Calibri"/>
              </a:rPr>
              <a:t>Evidence of active exploitation is unusually well corroborated</a:t>
            </a:r>
          </a:p>
        </p:txBody>
      </p:sp>
      <p:sp>
        <p:nvSpPr>
          <p:cNvPr id="4" name="Oval 3"/>
          <p:cNvSpPr/>
          <p:nvPr/>
        </p:nvSpPr>
        <p:spPr>
          <a:xfrm>
            <a:off x="640080" y="1984247"/>
            <a:ext cx="457200" cy="457200"/>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lnSpc>
                <a:spcPct val="110000"/>
              </a:lnSpc>
            </a:pPr>
            <a:r>
              <a:rPr sz="1800" b="1">
                <a:solidFill>
                  <a:srgbClr val="FFFFFF"/>
                </a:solidFill>
                <a:latin typeface="Calibri"/>
              </a:rPr>
              <a:t>✓</a:t>
            </a:r>
          </a:p>
        </p:txBody>
      </p:sp>
      <p:sp>
        <p:nvSpPr>
          <p:cNvPr id="5" name="TextBox 4"/>
          <p:cNvSpPr txBox="1"/>
          <p:nvPr/>
        </p:nvSpPr>
        <p:spPr>
          <a:xfrm>
            <a:off x="1280160" y="1874519"/>
            <a:ext cx="2743200" cy="731520"/>
          </a:xfrm>
          <a:prstGeom prst="rect">
            <a:avLst/>
          </a:prstGeom>
          <a:noFill/>
        </p:spPr>
        <p:txBody>
          <a:bodyPr wrap="square" anchor="ctr">
            <a:spAutoFit/>
          </a:bodyPr>
          <a:lstStyle/>
          <a:p>
            <a:pPr algn="l">
              <a:lnSpc>
                <a:spcPct val="110000"/>
              </a:lnSpc>
            </a:pPr>
            <a:r>
              <a:rPr sz="1450" b="1" i="0">
                <a:solidFill>
                  <a:srgbClr val="0F2233"/>
                </a:solidFill>
                <a:latin typeface="Calibri"/>
              </a:rPr>
              <a:t>GitHub dead-drops</a:t>
            </a:r>
          </a:p>
        </p:txBody>
      </p:sp>
      <p:sp>
        <p:nvSpPr>
          <p:cNvPr id="6" name="TextBox 5"/>
          <p:cNvSpPr txBox="1"/>
          <p:nvPr/>
        </p:nvSpPr>
        <p:spPr>
          <a:xfrm>
            <a:off x="4206240" y="1874519"/>
            <a:ext cx="7315200" cy="731520"/>
          </a:xfrm>
          <a:prstGeom prst="rect">
            <a:avLst/>
          </a:prstGeom>
          <a:noFill/>
        </p:spPr>
        <p:txBody>
          <a:bodyPr wrap="square" anchor="ctr">
            <a:spAutoFit/>
          </a:bodyPr>
          <a:lstStyle/>
          <a:p>
            <a:pPr algn="l">
              <a:lnSpc>
                <a:spcPct val="120000"/>
              </a:lnSpc>
            </a:pPr>
            <a:r>
              <a:rPr sz="1300" b="0" i="0">
                <a:solidFill>
                  <a:srgbClr val="1E2933"/>
                </a:solidFill>
                <a:latin typeface="Calibri"/>
              </a:rPr>
              <a:t>546–1,300 public repos with description “Shai-Hulud: Here We Go Again” — anyone can search and verify this</a:t>
            </a:r>
          </a:p>
        </p:txBody>
      </p:sp>
      <p:sp>
        <p:nvSpPr>
          <p:cNvPr id="7" name="Oval 6"/>
          <p:cNvSpPr/>
          <p:nvPr/>
        </p:nvSpPr>
        <p:spPr>
          <a:xfrm>
            <a:off x="640080" y="2825495"/>
            <a:ext cx="457200" cy="457200"/>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lnSpc>
                <a:spcPct val="110000"/>
              </a:lnSpc>
            </a:pPr>
            <a:r>
              <a:rPr sz="1800" b="1">
                <a:solidFill>
                  <a:srgbClr val="FFFFFF"/>
                </a:solidFill>
                <a:latin typeface="Calibri"/>
              </a:rPr>
              <a:t>✓</a:t>
            </a:r>
          </a:p>
        </p:txBody>
      </p:sp>
      <p:sp>
        <p:nvSpPr>
          <p:cNvPr id="8" name="TextBox 7"/>
          <p:cNvSpPr txBox="1"/>
          <p:nvPr/>
        </p:nvSpPr>
        <p:spPr>
          <a:xfrm>
            <a:off x="1280160" y="2715767"/>
            <a:ext cx="2743200" cy="731520"/>
          </a:xfrm>
          <a:prstGeom prst="rect">
            <a:avLst/>
          </a:prstGeom>
          <a:noFill/>
        </p:spPr>
        <p:txBody>
          <a:bodyPr wrap="square" anchor="ctr">
            <a:spAutoFit/>
          </a:bodyPr>
          <a:lstStyle/>
          <a:p>
            <a:pPr algn="l">
              <a:lnSpc>
                <a:spcPct val="110000"/>
              </a:lnSpc>
            </a:pPr>
            <a:r>
              <a:rPr sz="1450" b="1" i="0">
                <a:solidFill>
                  <a:srgbClr val="0F2233"/>
                </a:solidFill>
                <a:latin typeface="Calibri"/>
              </a:rPr>
              <a:t>npm's own response log</a:t>
            </a:r>
          </a:p>
        </p:txBody>
      </p:sp>
      <p:sp>
        <p:nvSpPr>
          <p:cNvPr id="9" name="TextBox 8"/>
          <p:cNvSpPr txBox="1"/>
          <p:nvPr/>
        </p:nvSpPr>
        <p:spPr>
          <a:xfrm>
            <a:off x="4206240" y="2715767"/>
            <a:ext cx="7315200" cy="731520"/>
          </a:xfrm>
          <a:prstGeom prst="rect">
            <a:avLst/>
          </a:prstGeom>
          <a:noFill/>
        </p:spPr>
        <p:txBody>
          <a:bodyPr wrap="square" anchor="ctr">
            <a:spAutoFit/>
          </a:bodyPr>
          <a:lstStyle/>
          <a:p>
            <a:pPr algn="l">
              <a:lnSpc>
                <a:spcPct val="120000"/>
              </a:lnSpc>
            </a:pPr>
            <a:r>
              <a:rPr sz="1300" b="0" i="0">
                <a:solidFill>
                  <a:srgbClr val="1E2933"/>
                </a:solidFill>
                <a:latin typeface="Calibri"/>
              </a:rPr>
              <a:t>3 malicious versions removed 10:39–11:11 UTC; 8 still tagged latest at 11:16 UTC</a:t>
            </a:r>
          </a:p>
        </p:txBody>
      </p:sp>
      <p:sp>
        <p:nvSpPr>
          <p:cNvPr id="10" name="Oval 9"/>
          <p:cNvSpPr/>
          <p:nvPr/>
        </p:nvSpPr>
        <p:spPr>
          <a:xfrm>
            <a:off x="640080" y="3666743"/>
            <a:ext cx="457200" cy="457200"/>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lnSpc>
                <a:spcPct val="110000"/>
              </a:lnSpc>
            </a:pPr>
            <a:r>
              <a:rPr sz="1800" b="1">
                <a:solidFill>
                  <a:srgbClr val="FFFFFF"/>
                </a:solidFill>
                <a:latin typeface="Calibri"/>
              </a:rPr>
              <a:t>✓</a:t>
            </a:r>
          </a:p>
        </p:txBody>
      </p:sp>
      <p:sp>
        <p:nvSpPr>
          <p:cNvPr id="11" name="TextBox 10"/>
          <p:cNvSpPr txBox="1"/>
          <p:nvPr/>
        </p:nvSpPr>
        <p:spPr>
          <a:xfrm>
            <a:off x="1280160" y="3557015"/>
            <a:ext cx="2743200" cy="731520"/>
          </a:xfrm>
          <a:prstGeom prst="rect">
            <a:avLst/>
          </a:prstGeom>
          <a:noFill/>
        </p:spPr>
        <p:txBody>
          <a:bodyPr wrap="square" anchor="ctr">
            <a:spAutoFit/>
          </a:bodyPr>
          <a:lstStyle/>
          <a:p>
            <a:pPr algn="l">
              <a:lnSpc>
                <a:spcPct val="110000"/>
              </a:lnSpc>
            </a:pPr>
            <a:r>
              <a:rPr sz="1450" b="1" i="0">
                <a:solidFill>
                  <a:srgbClr val="0F2233"/>
                </a:solidFill>
                <a:latin typeface="Calibri"/>
              </a:rPr>
              <a:t>Named organizations</a:t>
            </a:r>
          </a:p>
        </p:txBody>
      </p:sp>
      <p:sp>
        <p:nvSpPr>
          <p:cNvPr id="12" name="TextBox 11"/>
          <p:cNvSpPr txBox="1"/>
          <p:nvPr/>
        </p:nvSpPr>
        <p:spPr>
          <a:xfrm>
            <a:off x="4206240" y="3557015"/>
            <a:ext cx="7315200" cy="731520"/>
          </a:xfrm>
          <a:prstGeom prst="rect">
            <a:avLst/>
          </a:prstGeom>
          <a:noFill/>
        </p:spPr>
        <p:txBody>
          <a:bodyPr wrap="square" anchor="ctr">
            <a:spAutoFit/>
          </a:bodyPr>
          <a:lstStyle/>
          <a:p>
            <a:pPr algn="l">
              <a:lnSpc>
                <a:spcPct val="120000"/>
              </a:lnSpc>
            </a:pPr>
            <a:r>
              <a:rPr sz="1300" b="0" i="0">
                <a:solidFill>
                  <a:srgbClr val="1E2933"/>
                </a:solidFill>
                <a:latin typeface="Calibri"/>
              </a:rPr>
              <a:t>Deliveroo, Qlik, Picsart, OneReach, and ServiceTitan scoped packages confirmed swept in</a:t>
            </a:r>
          </a:p>
        </p:txBody>
      </p:sp>
      <p:sp>
        <p:nvSpPr>
          <p:cNvPr id="13" name="Oval 12"/>
          <p:cNvSpPr/>
          <p:nvPr/>
        </p:nvSpPr>
        <p:spPr>
          <a:xfrm>
            <a:off x="640080" y="4507991"/>
            <a:ext cx="457200" cy="457200"/>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lnSpc>
                <a:spcPct val="110000"/>
              </a:lnSpc>
            </a:pPr>
            <a:r>
              <a:rPr sz="1800" b="1">
                <a:solidFill>
                  <a:srgbClr val="FFFFFF"/>
                </a:solidFill>
                <a:latin typeface="Calibri"/>
              </a:rPr>
              <a:t>✓</a:t>
            </a:r>
          </a:p>
        </p:txBody>
      </p:sp>
      <p:sp>
        <p:nvSpPr>
          <p:cNvPr id="14" name="TextBox 13"/>
          <p:cNvSpPr txBox="1"/>
          <p:nvPr/>
        </p:nvSpPr>
        <p:spPr>
          <a:xfrm>
            <a:off x="1280160" y="4398263"/>
            <a:ext cx="2743200" cy="731520"/>
          </a:xfrm>
          <a:prstGeom prst="rect">
            <a:avLst/>
          </a:prstGeom>
          <a:noFill/>
        </p:spPr>
        <p:txBody>
          <a:bodyPr wrap="square" anchor="ctr">
            <a:spAutoFit/>
          </a:bodyPr>
          <a:lstStyle/>
          <a:p>
            <a:pPr algn="l">
              <a:lnSpc>
                <a:spcPct val="110000"/>
              </a:lnSpc>
            </a:pPr>
            <a:r>
              <a:rPr sz="1450" b="1" i="0">
                <a:solidFill>
                  <a:srgbClr val="0F2233"/>
                </a:solidFill>
                <a:latin typeface="Calibri"/>
              </a:rPr>
              <a:t>Government advisory</a:t>
            </a:r>
          </a:p>
        </p:txBody>
      </p:sp>
      <p:sp>
        <p:nvSpPr>
          <p:cNvPr id="15" name="TextBox 14"/>
          <p:cNvSpPr txBox="1"/>
          <p:nvPr/>
        </p:nvSpPr>
        <p:spPr>
          <a:xfrm>
            <a:off x="4206240" y="4398263"/>
            <a:ext cx="7315200" cy="731520"/>
          </a:xfrm>
          <a:prstGeom prst="rect">
            <a:avLst/>
          </a:prstGeom>
          <a:noFill/>
        </p:spPr>
        <p:txBody>
          <a:bodyPr wrap="square" anchor="ctr">
            <a:spAutoFit/>
          </a:bodyPr>
          <a:lstStyle/>
          <a:p>
            <a:pPr algn="l">
              <a:lnSpc>
                <a:spcPct val="120000"/>
              </a:lnSpc>
            </a:pPr>
            <a:r>
              <a:rPr sz="1300" b="0" i="0">
                <a:solidFill>
                  <a:srgbClr val="1E2933"/>
                </a:solidFill>
                <a:latin typeface="Calibri"/>
              </a:rPr>
              <a:t>Singapore CSA (AD-2026-009) confirms active exploitation, Aug 6, 2026</a:t>
            </a:r>
          </a:p>
        </p:txBody>
      </p:sp>
      <p:sp>
        <p:nvSpPr>
          <p:cNvPr id="16" name="Oval 15"/>
          <p:cNvSpPr/>
          <p:nvPr/>
        </p:nvSpPr>
        <p:spPr>
          <a:xfrm>
            <a:off x="640080" y="5349239"/>
            <a:ext cx="457200" cy="457200"/>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lnSpc>
                <a:spcPct val="110000"/>
              </a:lnSpc>
            </a:pPr>
            <a:r>
              <a:rPr sz="1800" b="1">
                <a:solidFill>
                  <a:srgbClr val="FFFFFF"/>
                </a:solidFill>
                <a:latin typeface="Calibri"/>
              </a:rPr>
              <a:t>✓</a:t>
            </a:r>
          </a:p>
        </p:txBody>
      </p:sp>
      <p:sp>
        <p:nvSpPr>
          <p:cNvPr id="17" name="TextBox 16"/>
          <p:cNvSpPr txBox="1"/>
          <p:nvPr/>
        </p:nvSpPr>
        <p:spPr>
          <a:xfrm>
            <a:off x="1280160" y="5239511"/>
            <a:ext cx="2743200" cy="731520"/>
          </a:xfrm>
          <a:prstGeom prst="rect">
            <a:avLst/>
          </a:prstGeom>
          <a:noFill/>
        </p:spPr>
        <p:txBody>
          <a:bodyPr wrap="square" anchor="ctr">
            <a:spAutoFit/>
          </a:bodyPr>
          <a:lstStyle/>
          <a:p>
            <a:pPr algn="l">
              <a:lnSpc>
                <a:spcPct val="110000"/>
              </a:lnSpc>
            </a:pPr>
            <a:r>
              <a:rPr sz="1450" b="1" i="0">
                <a:solidFill>
                  <a:srgbClr val="0F2233"/>
                </a:solidFill>
                <a:latin typeface="Calibri"/>
              </a:rPr>
              <a:t>Cross-vendor convergence</a:t>
            </a:r>
          </a:p>
        </p:txBody>
      </p:sp>
      <p:sp>
        <p:nvSpPr>
          <p:cNvPr id="18" name="TextBox 17"/>
          <p:cNvSpPr txBox="1"/>
          <p:nvPr/>
        </p:nvSpPr>
        <p:spPr>
          <a:xfrm>
            <a:off x="4206240" y="5239511"/>
            <a:ext cx="7315200" cy="731520"/>
          </a:xfrm>
          <a:prstGeom prst="rect">
            <a:avLst/>
          </a:prstGeom>
          <a:noFill/>
        </p:spPr>
        <p:txBody>
          <a:bodyPr wrap="square" anchor="ctr">
            <a:spAutoFit/>
          </a:bodyPr>
          <a:lstStyle/>
          <a:p>
            <a:pPr algn="l">
              <a:lnSpc>
                <a:spcPct val="120000"/>
              </a:lnSpc>
            </a:pPr>
            <a:r>
              <a:rPr sz="1300" b="0" i="0">
                <a:solidFill>
                  <a:srgbClr val="1E2933"/>
                </a:solidFill>
                <a:latin typeface="Calibri"/>
              </a:rPr>
              <a:t>JFrog, Wiz, Aikido, Snyk, SafeDep, Socket.dev independently matched file hashes within 24–48 hours</a:t>
            </a:r>
          </a:p>
        </p:txBody>
      </p:sp>
      <p:sp>
        <p:nvSpPr>
          <p:cNvPr id="19" name="TextBox 18"/>
          <p:cNvSpPr txBox="1"/>
          <p:nvPr/>
        </p:nvSpPr>
        <p:spPr>
          <a:xfrm>
            <a:off x="640080" y="6263640"/>
            <a:ext cx="10515600" cy="320040"/>
          </a:xfrm>
          <a:prstGeom prst="rect">
            <a:avLst/>
          </a:prstGeom>
          <a:noFill/>
        </p:spPr>
        <p:txBody>
          <a:bodyPr wrap="square">
            <a:spAutoFit/>
          </a:bodyPr>
          <a:lstStyle/>
          <a:p>
            <a:pPr algn="l">
              <a:lnSpc>
                <a:spcPct val="115000"/>
              </a:lnSpc>
            </a:pPr>
            <a:r>
              <a:rPr sz="1100" b="0" i="1">
                <a:solidFill>
                  <a:srgbClr val="6B7C8A"/>
                </a:solidFill>
                <a:latin typeface="Calibri"/>
              </a:rPr>
              <a:t>Source: JFrog Security Research, 2026; Snyk, 2026; DevOps.com, 2026; CSA Singapore, 2026</a:t>
            </a:r>
          </a:p>
        </p:txBody>
      </p:sp>
      <p:sp>
        <p:nvSpPr>
          <p:cNvPr id="20" name="TextBox 19"/>
          <p:cNvSpPr txBox="1"/>
          <p:nvPr/>
        </p:nvSpPr>
        <p:spPr>
          <a:xfrm>
            <a:off x="457200" y="6519672"/>
            <a:ext cx="7315200" cy="274320"/>
          </a:xfrm>
          <a:prstGeom prst="rect">
            <a:avLst/>
          </a:prstGeom>
          <a:noFill/>
        </p:spPr>
        <p:txBody>
          <a:bodyPr wrap="none" tIns="0" bIns="0">
            <a:spAutoFit/>
          </a:bodyPr>
          <a:lstStyle/>
          <a:p>
            <a:r>
              <a:rPr sz="900">
                <a:solidFill>
                  <a:srgbClr val="6B7C8A"/>
                </a:solidFill>
                <a:latin typeface="Calibri"/>
              </a:rPr>
              <a:t>Created with AskAnything - askanything-app.com</a:t>
            </a:r>
          </a:p>
        </p:txBody>
      </p:sp>
      <p:sp>
        <p:nvSpPr>
          <p:cNvPr id="21" name="TextBox 2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10058400" cy="365760"/>
          </a:xfrm>
          <a:prstGeom prst="rect">
            <a:avLst/>
          </a:prstGeom>
          <a:noFill/>
        </p:spPr>
        <p:txBody>
          <a:bodyPr wrap="square">
            <a:spAutoFit/>
          </a:bodyPr>
          <a:lstStyle/>
          <a:p>
            <a:pPr algn="l">
              <a:lnSpc>
                <a:spcPct val="115000"/>
              </a:lnSpc>
            </a:pPr>
            <a:r>
              <a:rPr sz="1300" b="1" i="0">
                <a:solidFill>
                  <a:srgbClr val="1BA39C"/>
                </a:solidFill>
                <a:latin typeface="Calibri"/>
              </a:rPr>
              <a:t>DEFENDER PRIORITY ORDER</a:t>
            </a:r>
          </a:p>
        </p:txBody>
      </p:sp>
      <p:sp>
        <p:nvSpPr>
          <p:cNvPr id="3" name="TextBox 2"/>
          <p:cNvSpPr txBox="1"/>
          <p:nvPr/>
        </p:nvSpPr>
        <p:spPr>
          <a:xfrm>
            <a:off x="640080" y="804672"/>
            <a:ext cx="10881360" cy="1188720"/>
          </a:xfrm>
          <a:prstGeom prst="rect">
            <a:avLst/>
          </a:prstGeom>
          <a:noFill/>
        </p:spPr>
        <p:txBody>
          <a:bodyPr wrap="square">
            <a:spAutoFit/>
          </a:bodyPr>
          <a:lstStyle/>
          <a:p>
            <a:pPr algn="l">
              <a:lnSpc>
                <a:spcPct val="105000"/>
              </a:lnSpc>
            </a:pPr>
            <a:r>
              <a:rPr sz="3200" b="1" i="0">
                <a:solidFill>
                  <a:srgbClr val="0F2233"/>
                </a:solidFill>
                <a:latin typeface="Calibri"/>
              </a:rPr>
              <a:t>Rotating credentials first can trigger the attacker's dead-man's switch</a:t>
            </a:r>
          </a:p>
        </p:txBody>
      </p:sp>
      <p:pic>
        <p:nvPicPr>
          <p:cNvPr id="4" name="Picture 3" descr="figure_03.png"/>
          <p:cNvPicPr>
            <a:picLocks noChangeAspect="1"/>
          </p:cNvPicPr>
          <p:nvPr/>
        </p:nvPicPr>
        <p:blipFill>
          <a:blip r:embed="rId2"/>
          <a:stretch>
            <a:fillRect/>
          </a:stretch>
        </p:blipFill>
        <p:spPr>
          <a:xfrm>
            <a:off x="1463040" y="1783080"/>
            <a:ext cx="9052560" cy="6223635"/>
          </a:xfrm>
          <a:prstGeom prst="rect">
            <a:avLst/>
          </a:prstGeom>
        </p:spPr>
      </p:pic>
      <p:sp>
        <p:nvSpPr>
          <p:cNvPr id="5" name="TextBox 4"/>
          <p:cNvSpPr txBox="1"/>
          <p:nvPr/>
        </p:nvSpPr>
        <p:spPr>
          <a:xfrm>
            <a:off x="640080" y="6172200"/>
            <a:ext cx="10515600" cy="320040"/>
          </a:xfrm>
          <a:prstGeom prst="rect">
            <a:avLst/>
          </a:prstGeom>
          <a:noFill/>
        </p:spPr>
        <p:txBody>
          <a:bodyPr wrap="square">
            <a:spAutoFit/>
          </a:bodyPr>
          <a:lstStyle/>
          <a:p>
            <a:pPr algn="l">
              <a:lnSpc>
                <a:spcPct val="115000"/>
              </a:lnSpc>
            </a:pPr>
            <a:r>
              <a:rPr sz="1100" b="0" i="1">
                <a:solidFill>
                  <a:srgbClr val="6B7C8A"/>
                </a:solidFill>
                <a:latin typeface="Calibri"/>
              </a:rPr>
              <a:t>Source: SafeDep, 2026; JFrog Security Research, 2026 — chart: Ask Anything analysis</a:t>
            </a:r>
          </a:p>
        </p:txBody>
      </p:sp>
      <p:sp>
        <p:nvSpPr>
          <p:cNvPr id="6" name="TextBox 5"/>
          <p:cNvSpPr txBox="1"/>
          <p:nvPr/>
        </p:nvSpPr>
        <p:spPr>
          <a:xfrm>
            <a:off x="457200" y="6519672"/>
            <a:ext cx="7315200" cy="274320"/>
          </a:xfrm>
          <a:prstGeom prst="rect">
            <a:avLst/>
          </a:prstGeom>
          <a:noFill/>
        </p:spPr>
        <p:txBody>
          <a:bodyPr wrap="none" tIns="0" bIns="0">
            <a:spAutoFit/>
          </a:bodyPr>
          <a:lstStyle/>
          <a:p>
            <a:r>
              <a:rPr sz="900">
                <a:solidFill>
                  <a:srgbClr val="6B7C8A"/>
                </a:solidFill>
                <a:latin typeface="Calibri"/>
              </a:rPr>
              <a:t>Created with AskAnything - askanything-app.com</a:t>
            </a:r>
          </a:p>
        </p:txBody>
      </p:sp>
      <p:sp>
        <p:nvSpPr>
          <p:cNvPr id="7" name="TextBox 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10058400" cy="365760"/>
          </a:xfrm>
          <a:prstGeom prst="rect">
            <a:avLst/>
          </a:prstGeom>
          <a:noFill/>
        </p:spPr>
        <p:txBody>
          <a:bodyPr wrap="square">
            <a:spAutoFit/>
          </a:bodyPr>
          <a:lstStyle/>
          <a:p>
            <a:pPr algn="l">
              <a:lnSpc>
                <a:spcPct val="115000"/>
              </a:lnSpc>
            </a:pPr>
            <a:r>
              <a:rPr sz="1300" b="1" i="0">
                <a:solidFill>
                  <a:srgbClr val="1BA39C"/>
                </a:solidFill>
                <a:latin typeface="Calibri"/>
              </a:rPr>
              <a:t>DETECTION GUIDANCE</a:t>
            </a:r>
          </a:p>
        </p:txBody>
      </p:sp>
      <p:sp>
        <p:nvSpPr>
          <p:cNvPr id="3" name="TextBox 2"/>
          <p:cNvSpPr txBox="1"/>
          <p:nvPr/>
        </p:nvSpPr>
        <p:spPr>
          <a:xfrm>
            <a:off x="640080" y="804672"/>
            <a:ext cx="10881360" cy="1188720"/>
          </a:xfrm>
          <a:prstGeom prst="rect">
            <a:avLst/>
          </a:prstGeom>
          <a:noFill/>
        </p:spPr>
        <p:txBody>
          <a:bodyPr wrap="square">
            <a:spAutoFit/>
          </a:bodyPr>
          <a:lstStyle/>
          <a:p>
            <a:pPr algn="l">
              <a:lnSpc>
                <a:spcPct val="105000"/>
              </a:lnSpc>
            </a:pPr>
            <a:r>
              <a:rPr sz="3000" b="1" i="0">
                <a:solidFill>
                  <a:srgbClr val="0F2233"/>
                </a:solidFill>
                <a:latin typeface="Calibri"/>
              </a:rPr>
              <a:t>Three signal classes catch this worm without executing anything</a:t>
            </a:r>
          </a:p>
        </p:txBody>
      </p:sp>
      <p:sp>
        <p:nvSpPr>
          <p:cNvPr id="4" name="Rounded Rectangle 3"/>
          <p:cNvSpPr/>
          <p:nvPr/>
        </p:nvSpPr>
        <p:spPr>
          <a:xfrm>
            <a:off x="472287" y="1965960"/>
            <a:ext cx="3566160" cy="4114800"/>
          </a:xfrm>
          <a:prstGeom prst="roundRect">
            <a:avLst>
              <a:gd name="adj" fmla="val 5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472287" y="1965960"/>
            <a:ext cx="3566160" cy="640080"/>
          </a:xfrm>
          <a:prstGeom prst="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55167" y="2103120"/>
            <a:ext cx="3200400" cy="457200"/>
          </a:xfrm>
          <a:prstGeom prst="rect">
            <a:avLst/>
          </a:prstGeom>
          <a:noFill/>
        </p:spPr>
        <p:txBody>
          <a:bodyPr wrap="square">
            <a:spAutoFit/>
          </a:bodyPr>
          <a:lstStyle/>
          <a:p>
            <a:pPr algn="l">
              <a:lnSpc>
                <a:spcPct val="115000"/>
              </a:lnSpc>
            </a:pPr>
            <a:r>
              <a:rPr sz="1500" b="1" i="0">
                <a:solidFill>
                  <a:srgbClr val="FFFFFF"/>
                </a:solidFill>
                <a:latin typeface="Calibri"/>
              </a:rPr>
              <a:t>File &amp; hash indicators</a:t>
            </a:r>
          </a:p>
        </p:txBody>
      </p:sp>
      <p:sp>
        <p:nvSpPr>
          <p:cNvPr id="7" name="Oval 6"/>
          <p:cNvSpPr/>
          <p:nvPr/>
        </p:nvSpPr>
        <p:spPr>
          <a:xfrm>
            <a:off x="700887" y="2907792"/>
            <a:ext cx="109728" cy="109728"/>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29487" y="2834640"/>
            <a:ext cx="2880360" cy="1005840"/>
          </a:xfrm>
          <a:prstGeom prst="rect">
            <a:avLst/>
          </a:prstGeom>
          <a:noFill/>
        </p:spPr>
        <p:txBody>
          <a:bodyPr wrap="square">
            <a:spAutoFit/>
          </a:bodyPr>
          <a:lstStyle/>
          <a:p>
            <a:pPr algn="l">
              <a:lnSpc>
                <a:spcPct val="125000"/>
              </a:lnSpc>
            </a:pPr>
            <a:r>
              <a:rPr sz="1200" b="0" i="0">
                <a:solidFill>
                  <a:srgbClr val="1E2933"/>
                </a:solidFill>
                <a:latin typeface="Calibri"/>
              </a:rPr>
              <a:t>setup.mjs SHA-256 matches</a:t>
            </a:r>
          </a:p>
        </p:txBody>
      </p:sp>
      <p:sp>
        <p:nvSpPr>
          <p:cNvPr id="9" name="Oval 8"/>
          <p:cNvSpPr/>
          <p:nvPr/>
        </p:nvSpPr>
        <p:spPr>
          <a:xfrm>
            <a:off x="700887" y="3959352"/>
            <a:ext cx="109728" cy="109728"/>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29487" y="3886200"/>
            <a:ext cx="2880360" cy="1005840"/>
          </a:xfrm>
          <a:prstGeom prst="rect">
            <a:avLst/>
          </a:prstGeom>
          <a:noFill/>
        </p:spPr>
        <p:txBody>
          <a:bodyPr wrap="square">
            <a:spAutoFit/>
          </a:bodyPr>
          <a:lstStyle/>
          <a:p>
            <a:pPr algn="l">
              <a:lnSpc>
                <a:spcPct val="125000"/>
              </a:lnSpc>
            </a:pPr>
            <a:r>
              <a:rPr sz="1200" b="0" i="0">
                <a:solidFill>
                  <a:srgbClr val="1E2933"/>
                </a:solidFill>
                <a:latin typeface="Calibri"/>
              </a:rPr>
              <a:t>Math_Symbol.js / math_init.js (727,680 bytes)</a:t>
            </a:r>
          </a:p>
        </p:txBody>
      </p:sp>
      <p:sp>
        <p:nvSpPr>
          <p:cNvPr id="11" name="Oval 10"/>
          <p:cNvSpPr/>
          <p:nvPr/>
        </p:nvSpPr>
        <p:spPr>
          <a:xfrm>
            <a:off x="700887" y="5010912"/>
            <a:ext cx="109728" cy="109728"/>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29487" y="4937760"/>
            <a:ext cx="2880360" cy="1005840"/>
          </a:xfrm>
          <a:prstGeom prst="rect">
            <a:avLst/>
          </a:prstGeom>
          <a:noFill/>
        </p:spPr>
        <p:txBody>
          <a:bodyPr wrap="square">
            <a:spAutoFit/>
          </a:bodyPr>
          <a:lstStyle/>
          <a:p>
            <a:pPr algn="l">
              <a:lnSpc>
                <a:spcPct val="125000"/>
              </a:lnSpc>
            </a:pPr>
            <a:r>
              <a:rPr sz="1200" b="0" i="0">
                <a:solidFill>
                  <a:srgbClr val="1E2933"/>
                </a:solidFill>
                <a:latin typeface="Calibri"/>
              </a:rPr>
              <a:t>grep for SessionStart / runOn:folderOpen</a:t>
            </a:r>
          </a:p>
        </p:txBody>
      </p:sp>
      <p:sp>
        <p:nvSpPr>
          <p:cNvPr id="13" name="Rounded Rectangle 12"/>
          <p:cNvSpPr/>
          <p:nvPr/>
        </p:nvSpPr>
        <p:spPr>
          <a:xfrm>
            <a:off x="4312767" y="1965960"/>
            <a:ext cx="3566160" cy="4114800"/>
          </a:xfrm>
          <a:prstGeom prst="roundRect">
            <a:avLst>
              <a:gd name="adj" fmla="val 5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4312767" y="1965960"/>
            <a:ext cx="3566160" cy="640080"/>
          </a:xfrm>
          <a:prstGeom prst="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495647" y="2103120"/>
            <a:ext cx="3200400" cy="457200"/>
          </a:xfrm>
          <a:prstGeom prst="rect">
            <a:avLst/>
          </a:prstGeom>
          <a:noFill/>
        </p:spPr>
        <p:txBody>
          <a:bodyPr wrap="square">
            <a:spAutoFit/>
          </a:bodyPr>
          <a:lstStyle/>
          <a:p>
            <a:pPr algn="l">
              <a:lnSpc>
                <a:spcPct val="115000"/>
              </a:lnSpc>
            </a:pPr>
            <a:r>
              <a:rPr sz="1500" b="1" i="0">
                <a:solidFill>
                  <a:srgbClr val="FFFFFF"/>
                </a:solidFill>
                <a:latin typeface="Calibri"/>
              </a:rPr>
              <a:t>Network indicators</a:t>
            </a:r>
          </a:p>
        </p:txBody>
      </p:sp>
      <p:sp>
        <p:nvSpPr>
          <p:cNvPr id="16" name="Oval 15"/>
          <p:cNvSpPr/>
          <p:nvPr/>
        </p:nvSpPr>
        <p:spPr>
          <a:xfrm>
            <a:off x="4541367" y="2907792"/>
            <a:ext cx="109728" cy="109728"/>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4769967" y="2834640"/>
            <a:ext cx="2880360" cy="1005840"/>
          </a:xfrm>
          <a:prstGeom prst="rect">
            <a:avLst/>
          </a:prstGeom>
          <a:noFill/>
        </p:spPr>
        <p:txBody>
          <a:bodyPr wrap="square">
            <a:spAutoFit/>
          </a:bodyPr>
          <a:lstStyle/>
          <a:p>
            <a:pPr algn="l">
              <a:lnSpc>
                <a:spcPct val="125000"/>
              </a:lnSpc>
            </a:pPr>
            <a:r>
              <a:rPr sz="1200" b="0" i="0">
                <a:solidFill>
                  <a:srgbClr val="1E2933"/>
                </a:solidFill>
                <a:latin typeface="Calibri"/>
              </a:rPr>
              <a:t>npm-cache[.]com, pypi-get[.]com, js-mirror[.]com</a:t>
            </a:r>
          </a:p>
        </p:txBody>
      </p:sp>
      <p:sp>
        <p:nvSpPr>
          <p:cNvPr id="18" name="Oval 17"/>
          <p:cNvSpPr/>
          <p:nvPr/>
        </p:nvSpPr>
        <p:spPr>
          <a:xfrm>
            <a:off x="4541367" y="3959352"/>
            <a:ext cx="109728" cy="109728"/>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769967" y="3886200"/>
            <a:ext cx="2880360" cy="1005840"/>
          </a:xfrm>
          <a:prstGeom prst="rect">
            <a:avLst/>
          </a:prstGeom>
          <a:noFill/>
        </p:spPr>
        <p:txBody>
          <a:bodyPr wrap="square">
            <a:spAutoFit/>
          </a:bodyPr>
          <a:lstStyle/>
          <a:p>
            <a:pPr algn="l">
              <a:lnSpc>
                <a:spcPct val="125000"/>
              </a:lnSpc>
            </a:pPr>
            <a:r>
              <a:rPr sz="1200" b="0" i="0">
                <a:solidFill>
                  <a:srgbClr val="1E2933"/>
                </a:solidFill>
                <a:latin typeface="Calibri"/>
              </a:rPr>
              <a:t>Outbound eth_call to Ethereum RPC providers</a:t>
            </a:r>
          </a:p>
        </p:txBody>
      </p:sp>
      <p:sp>
        <p:nvSpPr>
          <p:cNvPr id="20" name="Oval 19"/>
          <p:cNvSpPr/>
          <p:nvPr/>
        </p:nvSpPr>
        <p:spPr>
          <a:xfrm>
            <a:off x="4541367" y="5010912"/>
            <a:ext cx="109728" cy="109728"/>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4769967" y="4937760"/>
            <a:ext cx="2880360" cy="1005840"/>
          </a:xfrm>
          <a:prstGeom prst="rect">
            <a:avLst/>
          </a:prstGeom>
          <a:noFill/>
        </p:spPr>
        <p:txBody>
          <a:bodyPr wrap="square">
            <a:spAutoFit/>
          </a:bodyPr>
          <a:lstStyle/>
          <a:p>
            <a:pPr algn="l">
              <a:lnSpc>
                <a:spcPct val="125000"/>
              </a:lnSpc>
            </a:pPr>
            <a:r>
              <a:rPr sz="1200" b="0" i="0">
                <a:solidFill>
                  <a:srgbClr val="1E2933"/>
                </a:solidFill>
                <a:latin typeface="Calibri"/>
              </a:rPr>
              <a:t>Bun/1.3.13 user-agent with no declared Bun dependency</a:t>
            </a:r>
          </a:p>
        </p:txBody>
      </p:sp>
      <p:sp>
        <p:nvSpPr>
          <p:cNvPr id="22" name="Rounded Rectangle 21"/>
          <p:cNvSpPr/>
          <p:nvPr/>
        </p:nvSpPr>
        <p:spPr>
          <a:xfrm>
            <a:off x="8153247" y="1965960"/>
            <a:ext cx="3566160" cy="4114800"/>
          </a:xfrm>
          <a:prstGeom prst="roundRect">
            <a:avLst>
              <a:gd name="adj" fmla="val 5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8153247" y="1965960"/>
            <a:ext cx="3566160" cy="640080"/>
          </a:xfrm>
          <a:prstGeom prst="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336127" y="2103120"/>
            <a:ext cx="3200400" cy="457200"/>
          </a:xfrm>
          <a:prstGeom prst="rect">
            <a:avLst/>
          </a:prstGeom>
          <a:noFill/>
        </p:spPr>
        <p:txBody>
          <a:bodyPr wrap="square">
            <a:spAutoFit/>
          </a:bodyPr>
          <a:lstStyle/>
          <a:p>
            <a:pPr algn="l">
              <a:lnSpc>
                <a:spcPct val="115000"/>
              </a:lnSpc>
            </a:pPr>
            <a:r>
              <a:rPr sz="1500" b="1" i="0">
                <a:solidFill>
                  <a:srgbClr val="FFFFFF"/>
                </a:solidFill>
                <a:latin typeface="Calibri"/>
              </a:rPr>
              <a:t>Git/GitHub signals</a:t>
            </a:r>
          </a:p>
        </p:txBody>
      </p:sp>
      <p:sp>
        <p:nvSpPr>
          <p:cNvPr id="25" name="Oval 24"/>
          <p:cNvSpPr/>
          <p:nvPr/>
        </p:nvSpPr>
        <p:spPr>
          <a:xfrm>
            <a:off x="8381847" y="2907792"/>
            <a:ext cx="109728" cy="109728"/>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8610447" y="2834640"/>
            <a:ext cx="2880360" cy="1005840"/>
          </a:xfrm>
          <a:prstGeom prst="rect">
            <a:avLst/>
          </a:prstGeom>
          <a:noFill/>
        </p:spPr>
        <p:txBody>
          <a:bodyPr wrap="square">
            <a:spAutoFit/>
          </a:bodyPr>
          <a:lstStyle/>
          <a:p>
            <a:pPr algn="l">
              <a:lnSpc>
                <a:spcPct val="125000"/>
              </a:lnSpc>
            </a:pPr>
            <a:r>
              <a:rPr sz="1200" b="0" i="0">
                <a:solidFill>
                  <a:srgbClr val="1E2933"/>
                </a:solidFill>
                <a:latin typeface="Calibri"/>
              </a:rPr>
              <a:t>New public repos titled “Shai-Hulud: Here We Go Again”</a:t>
            </a:r>
          </a:p>
        </p:txBody>
      </p:sp>
      <p:sp>
        <p:nvSpPr>
          <p:cNvPr id="27" name="Oval 26"/>
          <p:cNvSpPr/>
          <p:nvPr/>
        </p:nvSpPr>
        <p:spPr>
          <a:xfrm>
            <a:off x="8381847" y="3959352"/>
            <a:ext cx="109728" cy="109728"/>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610447" y="3886200"/>
            <a:ext cx="2880360" cy="1005840"/>
          </a:xfrm>
          <a:prstGeom prst="rect">
            <a:avLst/>
          </a:prstGeom>
          <a:noFill/>
        </p:spPr>
        <p:txBody>
          <a:bodyPr wrap="square">
            <a:spAutoFit/>
          </a:bodyPr>
          <a:lstStyle/>
          <a:p>
            <a:pPr algn="l">
              <a:lnSpc>
                <a:spcPct val="125000"/>
              </a:lnSpc>
            </a:pPr>
            <a:r>
              <a:rPr sz="1200" b="0" i="0">
                <a:solidFill>
                  <a:srgbClr val="1E2933"/>
                </a:solidFill>
                <a:latin typeface="Calibri"/>
              </a:rPr>
              <a:t>Commits “chore: update config” forging a claude co-author</a:t>
            </a:r>
          </a:p>
        </p:txBody>
      </p:sp>
      <p:sp>
        <p:nvSpPr>
          <p:cNvPr id="29" name="Oval 28"/>
          <p:cNvSpPr/>
          <p:nvPr/>
        </p:nvSpPr>
        <p:spPr>
          <a:xfrm>
            <a:off x="8381847" y="5010912"/>
            <a:ext cx="109728" cy="109728"/>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8610447" y="4937760"/>
            <a:ext cx="2880360" cy="1005840"/>
          </a:xfrm>
          <a:prstGeom prst="rect">
            <a:avLst/>
          </a:prstGeom>
          <a:noFill/>
        </p:spPr>
        <p:txBody>
          <a:bodyPr wrap="square">
            <a:spAutoFit/>
          </a:bodyPr>
          <a:lstStyle/>
          <a:p>
            <a:pPr algn="l">
              <a:lnSpc>
                <a:spcPct val="125000"/>
              </a:lnSpc>
            </a:pPr>
            <a:r>
              <a:rPr sz="1200" b="0" i="0">
                <a:solidFill>
                  <a:srgbClr val="1E2933"/>
                </a:solidFill>
                <a:latin typeface="Calibri"/>
              </a:rPr>
              <a:t>Pushes across up to 50 branches, skipping dependabot/copilot</a:t>
            </a:r>
          </a:p>
        </p:txBody>
      </p:sp>
      <p:sp>
        <p:nvSpPr>
          <p:cNvPr id="31" name="TextBox 30"/>
          <p:cNvSpPr txBox="1"/>
          <p:nvPr/>
        </p:nvSpPr>
        <p:spPr>
          <a:xfrm>
            <a:off x="640080" y="6263640"/>
            <a:ext cx="10515600" cy="320040"/>
          </a:xfrm>
          <a:prstGeom prst="rect">
            <a:avLst/>
          </a:prstGeom>
          <a:noFill/>
        </p:spPr>
        <p:txBody>
          <a:bodyPr wrap="square">
            <a:spAutoFit/>
          </a:bodyPr>
          <a:lstStyle/>
          <a:p>
            <a:pPr algn="l">
              <a:lnSpc>
                <a:spcPct val="115000"/>
              </a:lnSpc>
            </a:pPr>
            <a:r>
              <a:rPr sz="1100" b="0" i="1">
                <a:solidFill>
                  <a:srgbClr val="6B7C8A"/>
                </a:solidFill>
                <a:latin typeface="Calibri"/>
              </a:rPr>
              <a:t>Source: Snyk, 2026; JFrog Security Research, 2026; Wiz, 2026; MintMCP, 2026</a:t>
            </a:r>
          </a:p>
        </p:txBody>
      </p:sp>
      <p:sp>
        <p:nvSpPr>
          <p:cNvPr id="32" name="TextBox 31"/>
          <p:cNvSpPr txBox="1"/>
          <p:nvPr/>
        </p:nvSpPr>
        <p:spPr>
          <a:xfrm>
            <a:off x="457200" y="6519672"/>
            <a:ext cx="7315200" cy="274320"/>
          </a:xfrm>
          <a:prstGeom prst="rect">
            <a:avLst/>
          </a:prstGeom>
          <a:noFill/>
        </p:spPr>
        <p:txBody>
          <a:bodyPr wrap="none" tIns="0" bIns="0">
            <a:spAutoFit/>
          </a:bodyPr>
          <a:lstStyle/>
          <a:p>
            <a:r>
              <a:rPr sz="900">
                <a:solidFill>
                  <a:srgbClr val="6B7C8A"/>
                </a:solidFill>
                <a:latin typeface="Calibri"/>
              </a:rPr>
              <a:t>Created with AskAnything - askanything-app.com</a:t>
            </a:r>
          </a:p>
        </p:txBody>
      </p:sp>
      <p:sp>
        <p:nvSpPr>
          <p:cNvPr id="33" name="TextBox 32"/>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10058400" cy="365760"/>
          </a:xfrm>
          <a:prstGeom prst="rect">
            <a:avLst/>
          </a:prstGeom>
          <a:noFill/>
        </p:spPr>
        <p:txBody>
          <a:bodyPr wrap="square">
            <a:spAutoFit/>
          </a:bodyPr>
          <a:lstStyle/>
          <a:p>
            <a:pPr algn="l">
              <a:lnSpc>
                <a:spcPct val="115000"/>
              </a:lnSpc>
            </a:pPr>
            <a:r>
              <a:rPr sz="1300" b="1" i="0">
                <a:solidFill>
                  <a:srgbClr val="1BA39C"/>
                </a:solidFill>
                <a:latin typeface="Calibri"/>
              </a:rPr>
              <a:t>HARDENING</a:t>
            </a:r>
          </a:p>
        </p:txBody>
      </p:sp>
      <p:sp>
        <p:nvSpPr>
          <p:cNvPr id="3" name="TextBox 2"/>
          <p:cNvSpPr txBox="1"/>
          <p:nvPr/>
        </p:nvSpPr>
        <p:spPr>
          <a:xfrm>
            <a:off x="640080" y="804672"/>
            <a:ext cx="10881360" cy="1188720"/>
          </a:xfrm>
          <a:prstGeom prst="rect">
            <a:avLst/>
          </a:prstGeom>
          <a:noFill/>
        </p:spPr>
        <p:txBody>
          <a:bodyPr wrap="square">
            <a:spAutoFit/>
          </a:bodyPr>
          <a:lstStyle/>
          <a:p>
            <a:pPr algn="l">
              <a:lnSpc>
                <a:spcPct val="105000"/>
              </a:lnSpc>
            </a:pPr>
            <a:r>
              <a:rPr sz="3200" b="1" i="0">
                <a:solidFill>
                  <a:srgbClr val="0F2233"/>
                </a:solidFill>
                <a:latin typeface="Calibri"/>
              </a:rPr>
              <a:t>Treat .claude/ and .vscode/ as untrusted executable surface, not config</a:t>
            </a:r>
          </a:p>
        </p:txBody>
      </p:sp>
      <p:sp>
        <p:nvSpPr>
          <p:cNvPr id="4" name="TextBox 3"/>
          <p:cNvSpPr txBox="1"/>
          <p:nvPr/>
        </p:nvSpPr>
        <p:spPr>
          <a:xfrm>
            <a:off x="822960" y="1920240"/>
            <a:ext cx="4937760" cy="365760"/>
          </a:xfrm>
          <a:prstGeom prst="rect">
            <a:avLst/>
          </a:prstGeom>
          <a:noFill/>
        </p:spPr>
        <p:txBody>
          <a:bodyPr wrap="square">
            <a:spAutoFit/>
          </a:bodyPr>
          <a:lstStyle/>
          <a:p>
            <a:pPr algn="l">
              <a:lnSpc>
                <a:spcPct val="115000"/>
              </a:lnSpc>
            </a:pPr>
            <a:r>
              <a:rPr sz="1300" b="1" i="0">
                <a:solidFill>
                  <a:srgbClr val="6B7C8A"/>
                </a:solidFill>
                <a:latin typeface="Calibri"/>
              </a:rPr>
              <a:t>OLD ASSUMPTION</a:t>
            </a:r>
          </a:p>
        </p:txBody>
      </p:sp>
      <p:sp>
        <p:nvSpPr>
          <p:cNvPr id="5" name="Rounded Rectangle 4"/>
          <p:cNvSpPr/>
          <p:nvPr/>
        </p:nvSpPr>
        <p:spPr>
          <a:xfrm>
            <a:off x="822960" y="2377440"/>
            <a:ext cx="4937760" cy="329184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97280" y="2651760"/>
            <a:ext cx="4389120" cy="2834640"/>
          </a:xfrm>
          <a:prstGeom prst="rect">
            <a:avLst/>
          </a:prstGeom>
          <a:noFill/>
        </p:spPr>
        <p:txBody>
          <a:bodyPr wrap="square">
            <a:spAutoFit/>
          </a:bodyPr>
          <a:lstStyle/>
          <a:p>
            <a:pPr algn="l">
              <a:lnSpc>
                <a:spcPct val="140000"/>
              </a:lnSpc>
              <a:spcAft>
                <a:spcPts val="1400"/>
              </a:spcAft>
            </a:pPr>
            <a:r>
              <a:rPr sz="1400" b="0">
                <a:solidFill>
                  <a:srgbClr val="1E2933"/>
                </a:solidFill>
                <a:latin typeface="Calibri"/>
              </a:rPr>
              <a:t>Project config files are inert settings</a:t>
            </a:r>
          </a:p>
          <a:p>
            <a:pPr algn="l">
              <a:lnSpc>
                <a:spcPct val="140000"/>
              </a:lnSpc>
              <a:spcAft>
                <a:spcPts val="1400"/>
              </a:spcAft>
            </a:pPr>
            <a:r>
              <a:rPr sz="1400" b="0">
                <a:solidFill>
                  <a:srgbClr val="1E2933"/>
                </a:solidFill>
                <a:latin typeface="Calibri"/>
              </a:rPr>
              <a:t>node_modules is the only executable surface worth scanning</a:t>
            </a:r>
          </a:p>
          <a:p>
            <a:pPr algn="l">
              <a:lnSpc>
                <a:spcPct val="140000"/>
              </a:lnSpc>
              <a:spcAft>
                <a:spcPts val="1400"/>
              </a:spcAft>
            </a:pPr>
            <a:r>
              <a:rPr sz="1400" b="0">
                <a:solidFill>
                  <a:srgbClr val="1E2933"/>
                </a:solidFill>
                <a:latin typeface="Calibri"/>
              </a:rPr>
              <a:t>A workspace-trust prompt is a habitual click-through</a:t>
            </a:r>
          </a:p>
          <a:p>
            <a:pPr algn="l">
              <a:lnSpc>
                <a:spcPct val="140000"/>
              </a:lnSpc>
              <a:spcAft>
                <a:spcPts val="1400"/>
              </a:spcAft>
            </a:pPr>
            <a:r>
              <a:rPr sz="1400" b="0">
                <a:solidFill>
                  <a:srgbClr val="1E2933"/>
                </a:solidFill>
                <a:latin typeface="Calibri"/>
              </a:rPr>
              <a:t>Credential rotation is always the first response step</a:t>
            </a:r>
          </a:p>
        </p:txBody>
      </p:sp>
      <p:sp>
        <p:nvSpPr>
          <p:cNvPr id="7" name="TextBox 6"/>
          <p:cNvSpPr txBox="1"/>
          <p:nvPr/>
        </p:nvSpPr>
        <p:spPr>
          <a:xfrm>
            <a:off x="6309360" y="1920240"/>
            <a:ext cx="5120640" cy="365760"/>
          </a:xfrm>
          <a:prstGeom prst="rect">
            <a:avLst/>
          </a:prstGeom>
          <a:noFill/>
        </p:spPr>
        <p:txBody>
          <a:bodyPr wrap="square">
            <a:spAutoFit/>
          </a:bodyPr>
          <a:lstStyle/>
          <a:p>
            <a:pPr algn="l">
              <a:lnSpc>
                <a:spcPct val="115000"/>
              </a:lnSpc>
            </a:pPr>
            <a:r>
              <a:rPr sz="1300" b="1" i="0">
                <a:solidFill>
                  <a:srgbClr val="1BA39C"/>
                </a:solidFill>
                <a:latin typeface="Calibri"/>
              </a:rPr>
              <a:t>REQUIRED POSTURE</a:t>
            </a:r>
          </a:p>
        </p:txBody>
      </p:sp>
      <p:sp>
        <p:nvSpPr>
          <p:cNvPr id="8" name="Rounded Rectangle 7"/>
          <p:cNvSpPr/>
          <p:nvPr/>
        </p:nvSpPr>
        <p:spPr>
          <a:xfrm>
            <a:off x="6309360" y="2377440"/>
            <a:ext cx="5120640" cy="329184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583680" y="2651760"/>
            <a:ext cx="4572000" cy="2834640"/>
          </a:xfrm>
          <a:prstGeom prst="rect">
            <a:avLst/>
          </a:prstGeom>
          <a:noFill/>
        </p:spPr>
        <p:txBody>
          <a:bodyPr wrap="square">
            <a:spAutoFit/>
          </a:bodyPr>
          <a:lstStyle/>
          <a:p>
            <a:pPr algn="l">
              <a:lnSpc>
                <a:spcPct val="140000"/>
              </a:lnSpc>
              <a:spcAft>
                <a:spcPts val="1400"/>
              </a:spcAft>
            </a:pPr>
            <a:r>
              <a:rPr sz="1400" b="0">
                <a:solidFill>
                  <a:srgbClr val="C7D8E0"/>
                </a:solidFill>
                <a:latin typeface="Calibri"/>
              </a:rPr>
              <a:t>Inspect .claude/settings.json and .vscode/tasks.json before opening any cloned repo</a:t>
            </a:r>
          </a:p>
          <a:p>
            <a:pPr algn="l">
              <a:lnSpc>
                <a:spcPct val="140000"/>
              </a:lnSpc>
              <a:spcAft>
                <a:spcPts val="1400"/>
              </a:spcAft>
            </a:pPr>
            <a:r>
              <a:rPr sz="1400" b="0">
                <a:solidFill>
                  <a:srgbClr val="C7D8E0"/>
                </a:solidFill>
                <a:latin typeface="Calibri"/>
              </a:rPr>
              <a:t>Enable allowManagedHooksOnly to block repo-committed hooks entirely</a:t>
            </a:r>
          </a:p>
          <a:p>
            <a:pPr algn="l">
              <a:lnSpc>
                <a:spcPct val="140000"/>
              </a:lnSpc>
              <a:spcAft>
                <a:spcPts val="1400"/>
              </a:spcAft>
            </a:pPr>
            <a:r>
              <a:rPr sz="1400" b="0">
                <a:solidFill>
                  <a:srgbClr val="C7D8E0"/>
                </a:solidFill>
                <a:latin typeface="Calibri"/>
              </a:rPr>
              <a:t>Treat the trust prompt as a genuine security decision</a:t>
            </a:r>
          </a:p>
          <a:p>
            <a:pPr algn="l">
              <a:lnSpc>
                <a:spcPct val="140000"/>
              </a:lnSpc>
              <a:spcAft>
                <a:spcPts val="1400"/>
              </a:spcAft>
            </a:pPr>
            <a:r>
              <a:rPr sz="1400" b="0">
                <a:solidFill>
                  <a:srgbClr val="C7D8E0"/>
                </a:solidFill>
                <a:latin typeface="Calibri"/>
              </a:rPr>
              <a:t>Hunt and disable persistence before rotating any credential</a:t>
            </a:r>
          </a:p>
        </p:txBody>
      </p:sp>
      <p:cxnSp>
        <p:nvCxnSpPr>
          <p:cNvPr id="10" name="Connector 9"/>
          <p:cNvCxnSpPr/>
          <p:nvPr/>
        </p:nvCxnSpPr>
        <p:spPr>
          <a:xfrm>
            <a:off x="5806440" y="4023360"/>
            <a:ext cx="457200" cy="0"/>
          </a:xfrm>
          <a:prstGeom prst="line">
            <a:avLst/>
          </a:prstGeom>
          <a:ln w="31750">
            <a:solidFill>
              <a:srgbClr val="1BA39C"/>
            </a:solidFill>
            <a:tailEnd type="triangle" w="med" len="med"/>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640080" y="6172200"/>
            <a:ext cx="10515600" cy="320040"/>
          </a:xfrm>
          <a:prstGeom prst="rect">
            <a:avLst/>
          </a:prstGeom>
          <a:noFill/>
        </p:spPr>
        <p:txBody>
          <a:bodyPr wrap="square">
            <a:spAutoFit/>
          </a:bodyPr>
          <a:lstStyle/>
          <a:p>
            <a:pPr algn="l">
              <a:lnSpc>
                <a:spcPct val="115000"/>
              </a:lnSpc>
            </a:pPr>
            <a:r>
              <a:rPr sz="1100" b="0" i="1">
                <a:solidFill>
                  <a:srgbClr val="6B7C8A"/>
                </a:solidFill>
                <a:latin typeface="Calibri"/>
              </a:rPr>
              <a:t>Source: Datadog Security Labs — “Before the first prompt,” 2026; Chainguard, 2026</a:t>
            </a:r>
          </a:p>
        </p:txBody>
      </p:sp>
      <p:sp>
        <p:nvSpPr>
          <p:cNvPr id="12" name="TextBox 11"/>
          <p:cNvSpPr txBox="1"/>
          <p:nvPr/>
        </p:nvSpPr>
        <p:spPr>
          <a:xfrm>
            <a:off x="457200" y="6519672"/>
            <a:ext cx="7315200" cy="274320"/>
          </a:xfrm>
          <a:prstGeom prst="rect">
            <a:avLst/>
          </a:prstGeom>
          <a:noFill/>
        </p:spPr>
        <p:txBody>
          <a:bodyPr wrap="none" tIns="0" bIns="0">
            <a:spAutoFit/>
          </a:bodyPr>
          <a:lstStyle/>
          <a:p>
            <a:r>
              <a:rPr sz="900">
                <a:solidFill>
                  <a:srgbClr val="6B7C8A"/>
                </a:solidFill>
                <a:latin typeface="Calibri"/>
              </a:rPr>
              <a:t>Created with AskAnything - askanything-app.com</a:t>
            </a:r>
          </a:p>
        </p:txBody>
      </p:sp>
      <p:sp>
        <p:nvSpPr>
          <p:cNvPr id="13" name="TextBox 12"/>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10058400" cy="365760"/>
          </a:xfrm>
          <a:prstGeom prst="rect">
            <a:avLst/>
          </a:prstGeom>
          <a:noFill/>
        </p:spPr>
        <p:txBody>
          <a:bodyPr wrap="square">
            <a:spAutoFit/>
          </a:bodyPr>
          <a:lstStyle/>
          <a:p>
            <a:pPr algn="l">
              <a:lnSpc>
                <a:spcPct val="115000"/>
              </a:lnSpc>
            </a:pPr>
            <a:r>
              <a:rPr sz="1300" b="1" i="0">
                <a:solidFill>
                  <a:srgbClr val="1BA39C"/>
                </a:solidFill>
                <a:latin typeface="Calibri"/>
              </a:rPr>
              <a:t>DECISION FRAMEWORK</a:t>
            </a:r>
          </a:p>
        </p:txBody>
      </p:sp>
      <p:sp>
        <p:nvSpPr>
          <p:cNvPr id="3" name="TextBox 2"/>
          <p:cNvSpPr txBox="1"/>
          <p:nvPr/>
        </p:nvSpPr>
        <p:spPr>
          <a:xfrm>
            <a:off x="640080" y="804672"/>
            <a:ext cx="10881360" cy="1188720"/>
          </a:xfrm>
          <a:prstGeom prst="rect">
            <a:avLst/>
          </a:prstGeom>
          <a:noFill/>
        </p:spPr>
        <p:txBody>
          <a:bodyPr wrap="square">
            <a:spAutoFit/>
          </a:bodyPr>
          <a:lstStyle/>
          <a:p>
            <a:pPr algn="l">
              <a:lnSpc>
                <a:spcPct val="105000"/>
              </a:lnSpc>
            </a:pPr>
            <a:r>
              <a:rPr sz="2800" b="1" i="0">
                <a:solidFill>
                  <a:srgbClr val="0F2233"/>
                </a:solidFill>
                <a:latin typeface="Calibri"/>
              </a:rPr>
              <a:t>Four conditions determine what your organization must do this week</a:t>
            </a:r>
          </a:p>
        </p:txBody>
      </p:sp>
      <p:sp>
        <p:nvSpPr>
          <p:cNvPr id="4" name="Rounded Rectangle 3"/>
          <p:cNvSpPr/>
          <p:nvPr/>
        </p:nvSpPr>
        <p:spPr>
          <a:xfrm>
            <a:off x="640080" y="1920240"/>
            <a:ext cx="10881360" cy="914400"/>
          </a:xfrm>
          <a:prstGeom prst="roundRect">
            <a:avLst>
              <a:gd name="adj" fmla="val 5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640080" y="1920240"/>
            <a:ext cx="91440" cy="914400"/>
          </a:xfrm>
          <a:prstGeom prst="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14400" y="2039112"/>
            <a:ext cx="3566160" cy="822960"/>
          </a:xfrm>
          <a:prstGeom prst="rect">
            <a:avLst/>
          </a:prstGeom>
          <a:noFill/>
        </p:spPr>
        <p:txBody>
          <a:bodyPr wrap="square" anchor="ctr">
            <a:spAutoFit/>
          </a:bodyPr>
          <a:lstStyle/>
          <a:p>
            <a:pPr algn="l">
              <a:lnSpc>
                <a:spcPct val="115000"/>
              </a:lnSpc>
            </a:pPr>
            <a:r>
              <a:rPr sz="1350" b="1" i="0">
                <a:solidFill>
                  <a:srgbClr val="0F2233"/>
                </a:solidFill>
                <a:latin typeface="Calibri"/>
              </a:rPr>
              <a:t>If your lockfile resolves
any patient-zero package</a:t>
            </a:r>
          </a:p>
        </p:txBody>
      </p:sp>
      <p:sp>
        <p:nvSpPr>
          <p:cNvPr id="7" name="TextBox 6"/>
          <p:cNvSpPr txBox="1"/>
          <p:nvPr/>
        </p:nvSpPr>
        <p:spPr>
          <a:xfrm>
            <a:off x="4663440" y="2039112"/>
            <a:ext cx="6675120" cy="822960"/>
          </a:xfrm>
          <a:prstGeom prst="rect">
            <a:avLst/>
          </a:prstGeom>
          <a:noFill/>
        </p:spPr>
        <p:txBody>
          <a:bodyPr wrap="square" anchor="ctr">
            <a:spAutoFit/>
          </a:bodyPr>
          <a:lstStyle/>
          <a:p>
            <a:pPr algn="l">
              <a:lnSpc>
                <a:spcPct val="125000"/>
              </a:lnSpc>
            </a:pPr>
            <a:r>
              <a:rPr sz="1300" b="0" i="0">
                <a:solidFill>
                  <a:srgbClr val="1E2933"/>
                </a:solidFill>
                <a:latin typeface="Calibri"/>
              </a:rPr>
              <a:t>Treat every host/runner that ran an install since Aug 4, 09:35 UTC as potentially compromised; run the priority order in slide 13</a:t>
            </a:r>
          </a:p>
        </p:txBody>
      </p:sp>
      <p:sp>
        <p:nvSpPr>
          <p:cNvPr id="8" name="Rounded Rectangle 7"/>
          <p:cNvSpPr/>
          <p:nvPr/>
        </p:nvSpPr>
        <p:spPr>
          <a:xfrm>
            <a:off x="640080" y="2971800"/>
            <a:ext cx="10881360" cy="914400"/>
          </a:xfrm>
          <a:prstGeom prst="roundRect">
            <a:avLst>
              <a:gd name="adj" fmla="val 5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640080" y="2971800"/>
            <a:ext cx="91440" cy="914400"/>
          </a:xfrm>
          <a:prstGeom prst="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14400" y="3090672"/>
            <a:ext cx="3566160" cy="822960"/>
          </a:xfrm>
          <a:prstGeom prst="rect">
            <a:avLst/>
          </a:prstGeom>
          <a:noFill/>
        </p:spPr>
        <p:txBody>
          <a:bodyPr wrap="square" anchor="ctr">
            <a:spAutoFit/>
          </a:bodyPr>
          <a:lstStyle/>
          <a:p>
            <a:pPr algn="l">
              <a:lnSpc>
                <a:spcPct val="115000"/>
              </a:lnSpc>
            </a:pPr>
            <a:r>
              <a:rPr sz="1350" b="1" i="0">
                <a:solidFill>
                  <a:srgbClr val="0F2233"/>
                </a:solidFill>
                <a:latin typeface="Calibri"/>
              </a:rPr>
              <a:t>If you use Claude Code or
VS Code on external repos</a:t>
            </a:r>
          </a:p>
        </p:txBody>
      </p:sp>
      <p:sp>
        <p:nvSpPr>
          <p:cNvPr id="11" name="TextBox 10"/>
          <p:cNvSpPr txBox="1"/>
          <p:nvPr/>
        </p:nvSpPr>
        <p:spPr>
          <a:xfrm>
            <a:off x="4663440" y="3090672"/>
            <a:ext cx="6675120" cy="822960"/>
          </a:xfrm>
          <a:prstGeom prst="rect">
            <a:avLst/>
          </a:prstGeom>
          <a:noFill/>
        </p:spPr>
        <p:txBody>
          <a:bodyPr wrap="square" anchor="ctr">
            <a:spAutoFit/>
          </a:bodyPr>
          <a:lstStyle/>
          <a:p>
            <a:pPr algn="l">
              <a:lnSpc>
                <a:spcPct val="125000"/>
              </a:lnSpc>
            </a:pPr>
            <a:r>
              <a:rPr sz="1300" b="0" i="0">
                <a:solidFill>
                  <a:srgbClr val="1E2933"/>
                </a:solidFill>
                <a:latin typeface="Calibri"/>
              </a:rPr>
              <a:t>Treat .claude/ and .vscode/ as untrusted executable surface by default — a durable posture, not a one-time check</a:t>
            </a:r>
          </a:p>
        </p:txBody>
      </p:sp>
      <p:sp>
        <p:nvSpPr>
          <p:cNvPr id="12" name="Rounded Rectangle 11"/>
          <p:cNvSpPr/>
          <p:nvPr/>
        </p:nvSpPr>
        <p:spPr>
          <a:xfrm>
            <a:off x="640080" y="4023360"/>
            <a:ext cx="10881360" cy="914400"/>
          </a:xfrm>
          <a:prstGeom prst="roundRect">
            <a:avLst>
              <a:gd name="adj" fmla="val 5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40080" y="4023360"/>
            <a:ext cx="91440" cy="914400"/>
          </a:xfrm>
          <a:prstGeom prst="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914400" y="4142232"/>
            <a:ext cx="3566160" cy="822960"/>
          </a:xfrm>
          <a:prstGeom prst="rect">
            <a:avLst/>
          </a:prstGeom>
          <a:noFill/>
        </p:spPr>
        <p:txBody>
          <a:bodyPr wrap="square" anchor="ctr">
            <a:spAutoFit/>
          </a:bodyPr>
          <a:lstStyle/>
          <a:p>
            <a:pPr algn="l">
              <a:lnSpc>
                <a:spcPct val="115000"/>
              </a:lnSpc>
            </a:pPr>
            <a:r>
              <a:rPr sz="1350" b="1" i="0">
                <a:solidFill>
                  <a:srgbClr val="0F2233"/>
                </a:solidFill>
                <a:latin typeface="Calibri"/>
              </a:rPr>
              <a:t>If CI still runs
lifecycle scripts by default</a:t>
            </a:r>
          </a:p>
        </p:txBody>
      </p:sp>
      <p:sp>
        <p:nvSpPr>
          <p:cNvPr id="15" name="TextBox 14"/>
          <p:cNvSpPr txBox="1"/>
          <p:nvPr/>
        </p:nvSpPr>
        <p:spPr>
          <a:xfrm>
            <a:off x="4663440" y="4142232"/>
            <a:ext cx="6675120" cy="822960"/>
          </a:xfrm>
          <a:prstGeom prst="rect">
            <a:avLst/>
          </a:prstGeom>
          <a:noFill/>
        </p:spPr>
        <p:txBody>
          <a:bodyPr wrap="square" anchor="ctr">
            <a:spAutoFit/>
          </a:bodyPr>
          <a:lstStyle/>
          <a:p>
            <a:pPr algn="l">
              <a:lnSpc>
                <a:spcPct val="125000"/>
              </a:lnSpc>
            </a:pPr>
            <a:r>
              <a:rPr sz="1300" b="0" i="0">
                <a:solidFill>
                  <a:srgbClr val="1E2933"/>
                </a:solidFill>
                <a:latin typeface="Calibri"/>
              </a:rPr>
              <a:t>Prioritize the npm 12 upgrade / --ignore-scripts change over almost any other single control</a:t>
            </a:r>
          </a:p>
        </p:txBody>
      </p:sp>
      <p:sp>
        <p:nvSpPr>
          <p:cNvPr id="16" name="Rounded Rectangle 15"/>
          <p:cNvSpPr/>
          <p:nvPr/>
        </p:nvSpPr>
        <p:spPr>
          <a:xfrm>
            <a:off x="640080" y="5074920"/>
            <a:ext cx="10881360" cy="914400"/>
          </a:xfrm>
          <a:prstGeom prst="roundRect">
            <a:avLst>
              <a:gd name="adj" fmla="val 5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640080" y="5074920"/>
            <a:ext cx="91440" cy="914400"/>
          </a:xfrm>
          <a:prstGeom prst="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914400" y="5193792"/>
            <a:ext cx="3566160" cy="822960"/>
          </a:xfrm>
          <a:prstGeom prst="rect">
            <a:avLst/>
          </a:prstGeom>
          <a:noFill/>
        </p:spPr>
        <p:txBody>
          <a:bodyPr wrap="square" anchor="ctr">
            <a:spAutoFit/>
          </a:bodyPr>
          <a:lstStyle/>
          <a:p>
            <a:pPr algn="l">
              <a:lnSpc>
                <a:spcPct val="115000"/>
              </a:lnSpc>
            </a:pPr>
            <a:r>
              <a:rPr sz="1350" b="1" i="0">
                <a:solidFill>
                  <a:srgbClr val="0F2233"/>
                </a:solidFill>
                <a:latin typeface="Calibri"/>
              </a:rPr>
              <a:t>If you publish npm packages</a:t>
            </a:r>
          </a:p>
        </p:txBody>
      </p:sp>
      <p:sp>
        <p:nvSpPr>
          <p:cNvPr id="19" name="TextBox 18"/>
          <p:cNvSpPr txBox="1"/>
          <p:nvPr/>
        </p:nvSpPr>
        <p:spPr>
          <a:xfrm>
            <a:off x="4663440" y="5193792"/>
            <a:ext cx="6675120" cy="822960"/>
          </a:xfrm>
          <a:prstGeom prst="rect">
            <a:avLst/>
          </a:prstGeom>
          <a:noFill/>
        </p:spPr>
        <p:txBody>
          <a:bodyPr wrap="square" anchor="ctr">
            <a:spAutoFit/>
          </a:bodyPr>
          <a:lstStyle/>
          <a:p>
            <a:pPr algn="l">
              <a:lnSpc>
                <a:spcPct val="125000"/>
              </a:lnSpc>
            </a:pPr>
            <a:r>
              <a:rPr sz="1300" b="0" i="0">
                <a:solidFill>
                  <a:srgbClr val="1E2933"/>
                </a:solidFill>
                <a:latin typeface="Calibri"/>
              </a:rPr>
              <a:t>Audit for bypass_2fa tokens; migrate to OIDC trusted publishing ahead of npm's Jan 2027 deadline</a:t>
            </a:r>
          </a:p>
        </p:txBody>
      </p:sp>
      <p:sp>
        <p:nvSpPr>
          <p:cNvPr id="20" name="TextBox 19"/>
          <p:cNvSpPr txBox="1"/>
          <p:nvPr/>
        </p:nvSpPr>
        <p:spPr>
          <a:xfrm>
            <a:off x="640080" y="6263640"/>
            <a:ext cx="10515600" cy="320040"/>
          </a:xfrm>
          <a:prstGeom prst="rect">
            <a:avLst/>
          </a:prstGeom>
          <a:noFill/>
        </p:spPr>
        <p:txBody>
          <a:bodyPr wrap="square">
            <a:spAutoFit/>
          </a:bodyPr>
          <a:lstStyle/>
          <a:p>
            <a:pPr algn="l">
              <a:lnSpc>
                <a:spcPct val="115000"/>
              </a:lnSpc>
            </a:pPr>
            <a:r>
              <a:rPr sz="1100" b="0" i="1">
                <a:solidFill>
                  <a:srgbClr val="6B7C8A"/>
                </a:solidFill>
                <a:latin typeface="Calibri"/>
              </a:rPr>
              <a:t>Source: Practical synthesis, Ask Anything report — derived from Socket.dev, 2026 and GitHub Changelog, 2026-07-08</a:t>
            </a:r>
          </a:p>
        </p:txBody>
      </p:sp>
      <p:sp>
        <p:nvSpPr>
          <p:cNvPr id="21" name="TextBox 20"/>
          <p:cNvSpPr txBox="1"/>
          <p:nvPr/>
        </p:nvSpPr>
        <p:spPr>
          <a:xfrm>
            <a:off x="457200" y="6519672"/>
            <a:ext cx="7315200" cy="274320"/>
          </a:xfrm>
          <a:prstGeom prst="rect">
            <a:avLst/>
          </a:prstGeom>
          <a:noFill/>
        </p:spPr>
        <p:txBody>
          <a:bodyPr wrap="none" tIns="0" bIns="0">
            <a:spAutoFit/>
          </a:bodyPr>
          <a:lstStyle/>
          <a:p>
            <a:r>
              <a:rPr sz="900">
                <a:solidFill>
                  <a:srgbClr val="6B7C8A"/>
                </a:solidFill>
                <a:latin typeface="Calibri"/>
              </a:rPr>
              <a:t>Created with AskAnything - askanything-app.com</a:t>
            </a:r>
          </a:p>
        </p:txBody>
      </p:sp>
      <p:sp>
        <p:nvSpPr>
          <p:cNvPr id="22" name="TextBox 21"/>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F2233"/>
        </a:solidFill>
        <a:effectLst/>
      </p:bgPr>
    </p:bg>
    <p:spTree>
      <p:nvGrpSpPr>
        <p:cNvPr id="1" name=""/>
        <p:cNvGrpSpPr/>
        <p:nvPr/>
      </p:nvGrpSpPr>
      <p:grpSpPr/>
      <p:sp>
        <p:nvSpPr>
          <p:cNvPr id="2" name="TextBox 1"/>
          <p:cNvSpPr txBox="1"/>
          <p:nvPr/>
        </p:nvSpPr>
        <p:spPr>
          <a:xfrm>
            <a:off x="640080" y="457200"/>
            <a:ext cx="10058400" cy="365760"/>
          </a:xfrm>
          <a:prstGeom prst="rect">
            <a:avLst/>
          </a:prstGeom>
          <a:noFill/>
        </p:spPr>
        <p:txBody>
          <a:bodyPr wrap="square">
            <a:spAutoFit/>
          </a:bodyPr>
          <a:lstStyle/>
          <a:p>
            <a:pPr algn="l">
              <a:lnSpc>
                <a:spcPct val="115000"/>
              </a:lnSpc>
            </a:pPr>
            <a:r>
              <a:rPr sz="1300" b="1" i="0">
                <a:solidFill>
                  <a:srgbClr val="1BA39C"/>
                </a:solidFill>
                <a:latin typeface="Calibri"/>
              </a:rPr>
              <a:t>RECOMMENDATION</a:t>
            </a:r>
          </a:p>
        </p:txBody>
      </p:sp>
      <p:sp>
        <p:nvSpPr>
          <p:cNvPr id="3" name="TextBox 2"/>
          <p:cNvSpPr txBox="1"/>
          <p:nvPr/>
        </p:nvSpPr>
        <p:spPr>
          <a:xfrm>
            <a:off x="640080" y="804672"/>
            <a:ext cx="10881360" cy="1188720"/>
          </a:xfrm>
          <a:prstGeom prst="rect">
            <a:avLst/>
          </a:prstGeom>
          <a:noFill/>
        </p:spPr>
        <p:txBody>
          <a:bodyPr wrap="square">
            <a:spAutoFit/>
          </a:bodyPr>
          <a:lstStyle/>
          <a:p>
            <a:pPr algn="l">
              <a:lnSpc>
                <a:spcPct val="105000"/>
              </a:lnSpc>
            </a:pPr>
            <a:r>
              <a:rPr sz="3000" b="1" i="0">
                <a:solidFill>
                  <a:srgbClr val="FFFFFF"/>
                </a:solidFill>
                <a:latin typeface="Calibri"/>
              </a:rPr>
              <a:t>Neutralize persistence first, then rotate, then close the systemic gaps</a:t>
            </a:r>
          </a:p>
        </p:txBody>
      </p:sp>
      <p:sp>
        <p:nvSpPr>
          <p:cNvPr id="4" name="Rounded Rectangle 3"/>
          <p:cNvSpPr/>
          <p:nvPr/>
        </p:nvSpPr>
        <p:spPr>
          <a:xfrm>
            <a:off x="472287" y="2331720"/>
            <a:ext cx="3566160" cy="3291840"/>
          </a:xfrm>
          <a:prstGeom prst="roundRect">
            <a:avLst>
              <a:gd name="adj" fmla="val 6000"/>
            </a:avLst>
          </a:prstGeom>
          <a:solidFill>
            <a:srgbClr val="1A374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00887" y="2560320"/>
            <a:ext cx="3108960" cy="457200"/>
          </a:xfrm>
          <a:prstGeom prst="rect">
            <a:avLst/>
          </a:prstGeom>
          <a:noFill/>
        </p:spPr>
        <p:txBody>
          <a:bodyPr wrap="square">
            <a:spAutoFit/>
          </a:bodyPr>
          <a:lstStyle/>
          <a:p>
            <a:pPr algn="l">
              <a:lnSpc>
                <a:spcPct val="115000"/>
              </a:lnSpc>
            </a:pPr>
            <a:r>
              <a:rPr sz="1500" b="1" i="0">
                <a:solidFill>
                  <a:srgbClr val="1BA39C"/>
                </a:solidFill>
                <a:latin typeface="Calibri"/>
              </a:rPr>
              <a:t>NOW (0–24h)</a:t>
            </a:r>
          </a:p>
        </p:txBody>
      </p:sp>
      <p:sp>
        <p:nvSpPr>
          <p:cNvPr id="6" name="TextBox 5"/>
          <p:cNvSpPr txBox="1"/>
          <p:nvPr/>
        </p:nvSpPr>
        <p:spPr>
          <a:xfrm>
            <a:off x="700887" y="3154680"/>
            <a:ext cx="3108960" cy="2286000"/>
          </a:xfrm>
          <a:prstGeom prst="rect">
            <a:avLst/>
          </a:prstGeom>
          <a:noFill/>
        </p:spPr>
        <p:txBody>
          <a:bodyPr wrap="square">
            <a:spAutoFit/>
          </a:bodyPr>
          <a:lstStyle/>
          <a:p>
            <a:pPr algn="l">
              <a:lnSpc>
                <a:spcPct val="140000"/>
              </a:lnSpc>
            </a:pPr>
            <a:r>
              <a:rPr sz="1350" b="0" i="0">
                <a:solidFill>
                  <a:srgbClr val="C7D8E0"/>
                </a:solidFill>
                <a:latin typeface="Calibri"/>
              </a:rPr>
              <a:t>Hunt gh-token-monitor persistence; pin/override the 11 patient-zero packages; reinstall with --ignore-scripts</a:t>
            </a:r>
          </a:p>
        </p:txBody>
      </p:sp>
      <p:cxnSp>
        <p:nvCxnSpPr>
          <p:cNvPr id="7" name="Connector 6"/>
          <p:cNvCxnSpPr/>
          <p:nvPr/>
        </p:nvCxnSpPr>
        <p:spPr>
          <a:xfrm>
            <a:off x="4038447.5" y="3977640"/>
            <a:ext cx="274320.0" cy="0"/>
          </a:xfrm>
          <a:prstGeom prst="line">
            <a:avLst/>
          </a:prstGeom>
          <a:ln w="25400">
            <a:solidFill>
              <a:srgbClr val="1BA39C"/>
            </a:solidFill>
            <a:tailEnd type="triangle" w="med" len="med"/>
          </a:ln>
        </p:spPr>
        <p:style>
          <a:lnRef idx="2">
            <a:schemeClr val="accent1"/>
          </a:lnRef>
          <a:fillRef idx="0">
            <a:schemeClr val="accent1"/>
          </a:fillRef>
          <a:effectRef idx="1">
            <a:schemeClr val="accent1"/>
          </a:effectRef>
          <a:fontRef idx="minor">
            <a:schemeClr val="tx1"/>
          </a:fontRef>
        </p:style>
      </p:cxnSp>
      <p:sp>
        <p:nvSpPr>
          <p:cNvPr id="8" name="Rounded Rectangle 7"/>
          <p:cNvSpPr/>
          <p:nvPr/>
        </p:nvSpPr>
        <p:spPr>
          <a:xfrm>
            <a:off x="4312767" y="2331720"/>
            <a:ext cx="3566160" cy="3291840"/>
          </a:xfrm>
          <a:prstGeom prst="roundRect">
            <a:avLst>
              <a:gd name="adj" fmla="val 6000"/>
            </a:avLst>
          </a:prstGeom>
          <a:solidFill>
            <a:srgbClr val="1A374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541367" y="2560320"/>
            <a:ext cx="3108960" cy="457200"/>
          </a:xfrm>
          <a:prstGeom prst="rect">
            <a:avLst/>
          </a:prstGeom>
          <a:noFill/>
        </p:spPr>
        <p:txBody>
          <a:bodyPr wrap="square">
            <a:spAutoFit/>
          </a:bodyPr>
          <a:lstStyle/>
          <a:p>
            <a:pPr algn="l">
              <a:lnSpc>
                <a:spcPct val="115000"/>
              </a:lnSpc>
            </a:pPr>
            <a:r>
              <a:rPr sz="1500" b="1" i="0">
                <a:solidFill>
                  <a:srgbClr val="1BA39C"/>
                </a:solidFill>
                <a:latin typeface="Calibri"/>
              </a:rPr>
              <a:t>DAYS</a:t>
            </a:r>
          </a:p>
        </p:txBody>
      </p:sp>
      <p:sp>
        <p:nvSpPr>
          <p:cNvPr id="10" name="TextBox 9"/>
          <p:cNvSpPr txBox="1"/>
          <p:nvPr/>
        </p:nvSpPr>
        <p:spPr>
          <a:xfrm>
            <a:off x="4541367" y="3154680"/>
            <a:ext cx="3108960" cy="2286000"/>
          </a:xfrm>
          <a:prstGeom prst="rect">
            <a:avLst/>
          </a:prstGeom>
          <a:noFill/>
        </p:spPr>
        <p:txBody>
          <a:bodyPr wrap="square">
            <a:spAutoFit/>
          </a:bodyPr>
          <a:lstStyle/>
          <a:p>
            <a:pPr algn="l">
              <a:lnSpc>
                <a:spcPct val="140000"/>
              </a:lnSpc>
            </a:pPr>
            <a:r>
              <a:rPr sz="1350" b="0" i="0">
                <a:solidFill>
                  <a:srgbClr val="C7D8E0"/>
                </a:solidFill>
                <a:latin typeface="Calibri"/>
              </a:rPr>
              <a:t>Inspect recently cloned repos for committed hooks; rotate credentials from a clean host; rebuild any confirmed-executed runner</a:t>
            </a:r>
          </a:p>
        </p:txBody>
      </p:sp>
      <p:cxnSp>
        <p:nvCxnSpPr>
          <p:cNvPr id="11" name="Connector 10"/>
          <p:cNvCxnSpPr/>
          <p:nvPr/>
        </p:nvCxnSpPr>
        <p:spPr>
          <a:xfrm>
            <a:off x="7878927.5" y="3977640"/>
            <a:ext cx="274320.0" cy="0"/>
          </a:xfrm>
          <a:prstGeom prst="line">
            <a:avLst/>
          </a:prstGeom>
          <a:ln w="25400">
            <a:solidFill>
              <a:srgbClr val="1BA39C"/>
            </a:solidFill>
            <a:tailEnd type="triangle" w="med" len="med"/>
          </a:ln>
        </p:spPr>
        <p:style>
          <a:lnRef idx="2">
            <a:schemeClr val="accent1"/>
          </a:lnRef>
          <a:fillRef idx="0">
            <a:schemeClr val="accent1"/>
          </a:fillRef>
          <a:effectRef idx="1">
            <a:schemeClr val="accent1"/>
          </a:effectRef>
          <a:fontRef idx="minor">
            <a:schemeClr val="tx1"/>
          </a:fontRef>
        </p:style>
      </p:cxnSp>
      <p:sp>
        <p:nvSpPr>
          <p:cNvPr id="12" name="Rounded Rectangle 11"/>
          <p:cNvSpPr/>
          <p:nvPr/>
        </p:nvSpPr>
        <p:spPr>
          <a:xfrm>
            <a:off x="8153247" y="2331720"/>
            <a:ext cx="3566160" cy="3291840"/>
          </a:xfrm>
          <a:prstGeom prst="roundRect">
            <a:avLst>
              <a:gd name="adj" fmla="val 6000"/>
            </a:avLst>
          </a:prstGeom>
          <a:solidFill>
            <a:srgbClr val="1A374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381847" y="2560320"/>
            <a:ext cx="3108960" cy="457200"/>
          </a:xfrm>
          <a:prstGeom prst="rect">
            <a:avLst/>
          </a:prstGeom>
          <a:noFill/>
        </p:spPr>
        <p:txBody>
          <a:bodyPr wrap="square">
            <a:spAutoFit/>
          </a:bodyPr>
          <a:lstStyle/>
          <a:p>
            <a:pPr algn="l">
              <a:lnSpc>
                <a:spcPct val="115000"/>
              </a:lnSpc>
            </a:pPr>
            <a:r>
              <a:rPr sz="1500" b="1" i="0">
                <a:solidFill>
                  <a:srgbClr val="1BA39C"/>
                </a:solidFill>
                <a:latin typeface="Calibri"/>
              </a:rPr>
              <a:t>WEEKS–MONTHS</a:t>
            </a:r>
          </a:p>
        </p:txBody>
      </p:sp>
      <p:sp>
        <p:nvSpPr>
          <p:cNvPr id="14" name="TextBox 13"/>
          <p:cNvSpPr txBox="1"/>
          <p:nvPr/>
        </p:nvSpPr>
        <p:spPr>
          <a:xfrm>
            <a:off x="8381847" y="3154680"/>
            <a:ext cx="3108960" cy="2286000"/>
          </a:xfrm>
          <a:prstGeom prst="rect">
            <a:avLst/>
          </a:prstGeom>
          <a:noFill/>
        </p:spPr>
        <p:txBody>
          <a:bodyPr wrap="square">
            <a:spAutoFit/>
          </a:bodyPr>
          <a:lstStyle/>
          <a:p>
            <a:pPr algn="l">
              <a:lnSpc>
                <a:spcPct val="140000"/>
              </a:lnSpc>
            </a:pPr>
            <a:r>
              <a:rPr sz="1350" b="0" i="0">
                <a:solidFill>
                  <a:srgbClr val="C7D8E0"/>
                </a:solidFill>
                <a:latin typeface="Calibri"/>
              </a:rPr>
              <a:t>Migrate off bypass_2fa publishing tokens to OIDC; add a scanning/cooldown gate in front of your registry mirror; constrain CI egress</a:t>
            </a:r>
          </a:p>
        </p:txBody>
      </p:sp>
      <p:sp>
        <p:nvSpPr>
          <p:cNvPr id="15" name="TextBox 14"/>
          <p:cNvSpPr txBox="1"/>
          <p:nvPr/>
        </p:nvSpPr>
        <p:spPr>
          <a:xfrm>
            <a:off x="457200" y="6519672"/>
            <a:ext cx="7315200" cy="274320"/>
          </a:xfrm>
          <a:prstGeom prst="rect">
            <a:avLst/>
          </a:prstGeom>
          <a:noFill/>
        </p:spPr>
        <p:txBody>
          <a:bodyPr wrap="none" tIns="0" bIns="0">
            <a:spAutoFit/>
          </a:bodyPr>
          <a:lstStyle/>
          <a:p>
            <a:r>
              <a:rPr sz="900">
                <a:solidFill>
                  <a:srgbClr val="9FB3C2"/>
                </a:solidFill>
                <a:latin typeface="Calibri"/>
              </a:rPr>
              <a:t>Created with AskAnything - askanything-app.com</a:t>
            </a:r>
          </a:p>
        </p:txBody>
      </p:sp>
      <p:sp>
        <p:nvSpPr>
          <p:cNvPr id="16" name="TextBox 15"/>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F2233"/>
        </a:solidFill>
        <a:effectLst/>
      </p:bgPr>
    </p:bg>
    <p:spTree>
      <p:nvGrpSpPr>
        <p:cNvPr id="1" name=""/>
        <p:cNvGrpSpPr/>
        <p:nvPr/>
      </p:nvGrpSpPr>
      <p:grpSpPr/>
      <p:sp>
        <p:nvSpPr>
          <p:cNvPr id="2" name="TextBox 1"/>
          <p:cNvSpPr txBox="1"/>
          <p:nvPr/>
        </p:nvSpPr>
        <p:spPr>
          <a:xfrm>
            <a:off x="640080" y="457200"/>
            <a:ext cx="10058400" cy="365760"/>
          </a:xfrm>
          <a:prstGeom prst="rect">
            <a:avLst/>
          </a:prstGeom>
          <a:noFill/>
        </p:spPr>
        <p:txBody>
          <a:bodyPr wrap="square">
            <a:spAutoFit/>
          </a:bodyPr>
          <a:lstStyle/>
          <a:p>
            <a:pPr algn="l">
              <a:lnSpc>
                <a:spcPct val="115000"/>
              </a:lnSpc>
            </a:pPr>
            <a:r>
              <a:rPr sz="1300" b="1" i="0">
                <a:solidFill>
                  <a:srgbClr val="1BA39C"/>
                </a:solidFill>
                <a:latin typeface="Calibri"/>
              </a:rPr>
              <a:t>SOURCES</a:t>
            </a:r>
          </a:p>
        </p:txBody>
      </p:sp>
      <p:sp>
        <p:nvSpPr>
          <p:cNvPr id="3" name="TextBox 2"/>
          <p:cNvSpPr txBox="1"/>
          <p:nvPr/>
        </p:nvSpPr>
        <p:spPr>
          <a:xfrm>
            <a:off x="640080" y="804672"/>
            <a:ext cx="10881360" cy="1188720"/>
          </a:xfrm>
          <a:prstGeom prst="rect">
            <a:avLst/>
          </a:prstGeom>
          <a:noFill/>
        </p:spPr>
        <p:txBody>
          <a:bodyPr wrap="square">
            <a:spAutoFit/>
          </a:bodyPr>
          <a:lstStyle/>
          <a:p>
            <a:pPr algn="l">
              <a:lnSpc>
                <a:spcPct val="105000"/>
              </a:lnSpc>
            </a:pPr>
            <a:r>
              <a:rPr sz="3000" b="1" i="0">
                <a:solidFill>
                  <a:srgbClr val="FFFFFF"/>
                </a:solidFill>
                <a:latin typeface="Calibri"/>
              </a:rPr>
              <a:t>Key references</a:t>
            </a:r>
          </a:p>
        </p:txBody>
      </p:sp>
      <p:sp>
        <p:nvSpPr>
          <p:cNvPr id="4" name="TextBox 3"/>
          <p:cNvSpPr txBox="1"/>
          <p:nvPr/>
        </p:nvSpPr>
        <p:spPr>
          <a:xfrm>
            <a:off x="822960" y="1965960"/>
            <a:ext cx="10515600" cy="457200"/>
          </a:xfrm>
          <a:prstGeom prst="rect">
            <a:avLst/>
          </a:prstGeom>
          <a:noFill/>
        </p:spPr>
        <p:txBody>
          <a:bodyPr wrap="square">
            <a:spAutoFit/>
          </a:bodyPr>
          <a:lstStyle/>
          <a:p>
            <a:pPr algn="l">
              <a:lnSpc>
                <a:spcPct val="120000"/>
              </a:lnSpc>
            </a:pPr>
            <a:r>
              <a:rPr sz="1400" b="0" i="0">
                <a:solidFill>
                  <a:srgbClr val="E3ECF0"/>
                </a:solidFill>
                <a:latin typeface="Calibri"/>
              </a:rPr>
              <a:t>Wiz — keyv and cacheable npm Package Hijacked in Supply Chain Attack (2026)</a:t>
            </a:r>
          </a:p>
        </p:txBody>
      </p:sp>
      <p:sp>
        <p:nvSpPr>
          <p:cNvPr id="5" name="TextBox 4"/>
          <p:cNvSpPr txBox="1"/>
          <p:nvPr/>
        </p:nvSpPr>
        <p:spPr>
          <a:xfrm>
            <a:off x="822960" y="2496312"/>
            <a:ext cx="10515600" cy="457200"/>
          </a:xfrm>
          <a:prstGeom prst="rect">
            <a:avLst/>
          </a:prstGeom>
          <a:noFill/>
        </p:spPr>
        <p:txBody>
          <a:bodyPr wrap="square">
            <a:spAutoFit/>
          </a:bodyPr>
          <a:lstStyle/>
          <a:p>
            <a:pPr algn="l">
              <a:lnSpc>
                <a:spcPct val="120000"/>
              </a:lnSpc>
            </a:pPr>
            <a:r>
              <a:rPr sz="1400" b="0" i="0">
                <a:solidFill>
                  <a:srgbClr val="E3ECF0"/>
                </a:solidFill>
                <a:latin typeface="Calibri"/>
              </a:rPr>
              <a:t>JFrog Security Research — Major Shai-Hulud campaign strikes npm again (2026)</a:t>
            </a:r>
          </a:p>
        </p:txBody>
      </p:sp>
      <p:sp>
        <p:nvSpPr>
          <p:cNvPr id="6" name="TextBox 5"/>
          <p:cNvSpPr txBox="1"/>
          <p:nvPr/>
        </p:nvSpPr>
        <p:spPr>
          <a:xfrm>
            <a:off x="822960" y="3026664"/>
            <a:ext cx="10515600" cy="457200"/>
          </a:xfrm>
          <a:prstGeom prst="rect">
            <a:avLst/>
          </a:prstGeom>
          <a:noFill/>
        </p:spPr>
        <p:txBody>
          <a:bodyPr wrap="square">
            <a:spAutoFit/>
          </a:bodyPr>
          <a:lstStyle/>
          <a:p>
            <a:pPr algn="l">
              <a:lnSpc>
                <a:spcPct val="120000"/>
              </a:lnSpc>
            </a:pPr>
            <a:r>
              <a:rPr sz="1400" b="0" i="0">
                <a:solidFill>
                  <a:srgbClr val="E3ECF0"/>
                </a:solidFill>
                <a:latin typeface="Calibri"/>
              </a:rPr>
              <a:t>Snyk — Inside the keyv npm Supply Chain Compromise (2026)</a:t>
            </a:r>
          </a:p>
        </p:txBody>
      </p:sp>
      <p:sp>
        <p:nvSpPr>
          <p:cNvPr id="7" name="TextBox 6"/>
          <p:cNvSpPr txBox="1"/>
          <p:nvPr/>
        </p:nvSpPr>
        <p:spPr>
          <a:xfrm>
            <a:off x="822960" y="3557016"/>
            <a:ext cx="10515600" cy="457200"/>
          </a:xfrm>
          <a:prstGeom prst="rect">
            <a:avLst/>
          </a:prstGeom>
          <a:noFill/>
        </p:spPr>
        <p:txBody>
          <a:bodyPr wrap="square">
            <a:spAutoFit/>
          </a:bodyPr>
          <a:lstStyle/>
          <a:p>
            <a:pPr algn="l">
              <a:lnSpc>
                <a:spcPct val="120000"/>
              </a:lnSpc>
            </a:pPr>
            <a:r>
              <a:rPr sz="1400" b="0" i="0">
                <a:solidFill>
                  <a:srgbClr val="E3ECF0"/>
                </a:solidFill>
                <a:latin typeface="Calibri"/>
              </a:rPr>
              <a:t>SafeDep — keyv and cacheable npm compromise: 400+ packages (2026)</a:t>
            </a:r>
          </a:p>
        </p:txBody>
      </p:sp>
      <p:sp>
        <p:nvSpPr>
          <p:cNvPr id="8" name="TextBox 7"/>
          <p:cNvSpPr txBox="1"/>
          <p:nvPr/>
        </p:nvSpPr>
        <p:spPr>
          <a:xfrm>
            <a:off x="822960" y="4087368"/>
            <a:ext cx="10515600" cy="457200"/>
          </a:xfrm>
          <a:prstGeom prst="rect">
            <a:avLst/>
          </a:prstGeom>
          <a:noFill/>
        </p:spPr>
        <p:txBody>
          <a:bodyPr wrap="square">
            <a:spAutoFit/>
          </a:bodyPr>
          <a:lstStyle/>
          <a:p>
            <a:pPr algn="l">
              <a:lnSpc>
                <a:spcPct val="120000"/>
              </a:lnSpc>
            </a:pPr>
            <a:r>
              <a:rPr sz="1400" b="0" i="0">
                <a:solidFill>
                  <a:srgbClr val="E3ECF0"/>
                </a:solidFill>
                <a:latin typeface="Calibri"/>
              </a:rPr>
              <a:t>Datadog Security Labs — Before the first prompt (2026)</a:t>
            </a:r>
          </a:p>
        </p:txBody>
      </p:sp>
      <p:sp>
        <p:nvSpPr>
          <p:cNvPr id="9" name="TextBox 8"/>
          <p:cNvSpPr txBox="1"/>
          <p:nvPr/>
        </p:nvSpPr>
        <p:spPr>
          <a:xfrm>
            <a:off x="822960" y="4617720"/>
            <a:ext cx="10515600" cy="457200"/>
          </a:xfrm>
          <a:prstGeom prst="rect">
            <a:avLst/>
          </a:prstGeom>
          <a:noFill/>
        </p:spPr>
        <p:txBody>
          <a:bodyPr wrap="square">
            <a:spAutoFit/>
          </a:bodyPr>
          <a:lstStyle/>
          <a:p>
            <a:pPr algn="l">
              <a:lnSpc>
                <a:spcPct val="120000"/>
              </a:lnSpc>
            </a:pPr>
            <a:r>
              <a:rPr sz="1400" b="0" i="0">
                <a:solidFill>
                  <a:srgbClr val="E3ECF0"/>
                </a:solidFill>
                <a:latin typeface="Calibri"/>
              </a:rPr>
              <a:t>Upwind — Keyv Supply Chain Compromise: Ethereum Smart Contract C2 (2026)</a:t>
            </a:r>
          </a:p>
        </p:txBody>
      </p:sp>
      <p:sp>
        <p:nvSpPr>
          <p:cNvPr id="10" name="TextBox 9"/>
          <p:cNvSpPr txBox="1"/>
          <p:nvPr/>
        </p:nvSpPr>
        <p:spPr>
          <a:xfrm>
            <a:off x="822960" y="5148072"/>
            <a:ext cx="10515600" cy="457200"/>
          </a:xfrm>
          <a:prstGeom prst="rect">
            <a:avLst/>
          </a:prstGeom>
          <a:noFill/>
        </p:spPr>
        <p:txBody>
          <a:bodyPr wrap="square">
            <a:spAutoFit/>
          </a:bodyPr>
          <a:lstStyle/>
          <a:p>
            <a:pPr algn="l">
              <a:lnSpc>
                <a:spcPct val="120000"/>
              </a:lnSpc>
            </a:pPr>
            <a:r>
              <a:rPr sz="1400" b="0" i="0">
                <a:solidFill>
                  <a:srgbClr val="E3ECF0"/>
                </a:solidFill>
                <a:latin typeface="Calibri"/>
              </a:rPr>
              <a:t>CSA Singapore — Advisory AD-2026-009 (2026)</a:t>
            </a:r>
          </a:p>
        </p:txBody>
      </p:sp>
      <p:sp>
        <p:nvSpPr>
          <p:cNvPr id="11" name="TextBox 10"/>
          <p:cNvSpPr txBox="1"/>
          <p:nvPr/>
        </p:nvSpPr>
        <p:spPr>
          <a:xfrm>
            <a:off x="822960" y="5678424"/>
            <a:ext cx="10515600" cy="457200"/>
          </a:xfrm>
          <a:prstGeom prst="rect">
            <a:avLst/>
          </a:prstGeom>
          <a:noFill/>
        </p:spPr>
        <p:txBody>
          <a:bodyPr wrap="square">
            <a:spAutoFit/>
          </a:bodyPr>
          <a:lstStyle/>
          <a:p>
            <a:pPr algn="l">
              <a:lnSpc>
                <a:spcPct val="120000"/>
              </a:lnSpc>
            </a:pPr>
            <a:r>
              <a:rPr sz="1400" b="0" i="0">
                <a:solidFill>
                  <a:srgbClr val="E3ECF0"/>
                </a:solidFill>
                <a:latin typeface="Calibri"/>
              </a:rPr>
              <a:t>GitHub Changelog — npm install-time security and GAT bypass2fa deprecation (2026-07-08)</a:t>
            </a:r>
          </a:p>
        </p:txBody>
      </p:sp>
      <p:sp>
        <p:nvSpPr>
          <p:cNvPr id="12" name="TextBox 11"/>
          <p:cNvSpPr txBox="1"/>
          <p:nvPr/>
        </p:nvSpPr>
        <p:spPr>
          <a:xfrm>
            <a:off x="457200" y="6519672"/>
            <a:ext cx="7315200" cy="274320"/>
          </a:xfrm>
          <a:prstGeom prst="rect">
            <a:avLst/>
          </a:prstGeom>
          <a:noFill/>
        </p:spPr>
        <p:txBody>
          <a:bodyPr wrap="none" tIns="0" bIns="0">
            <a:spAutoFit/>
          </a:bodyPr>
          <a:lstStyle/>
          <a:p>
            <a:r>
              <a:rPr sz="900">
                <a:solidFill>
                  <a:srgbClr val="9FB3C2"/>
                </a:solidFill>
                <a:latin typeface="Calibri"/>
              </a:rPr>
              <a:t>Created with AskAnything - askanything-app.com</a:t>
            </a:r>
          </a:p>
        </p:txBody>
      </p:sp>
      <p:sp>
        <p:nvSpPr>
          <p:cNvPr id="13" name="TextBox 12"/>
          <p:cNvSpPr txBox="1"/>
          <p:nvPr/>
        </p:nvSpPr>
        <p:spPr>
          <a:xfrm>
            <a:off x="182880" y="6345936"/>
            <a:ext cx="11825935" cy="237744"/>
          </a:xfrm>
          <a:prstGeom prst="rect">
            <a:avLst/>
          </a:prstGeom>
          <a:noFill/>
        </p:spPr>
        <p:txBody>
          <a:bodyPr wrap="none" lIns="0" rIns="0" tIns="0" bIns="0">
            <a:spAutoFit/>
          </a:bodyPr>
          <a:lstStyle/>
          <a:p>
            <a:pPr algn="ctr"/>
            <a:r>
              <a:rPr sz="1000" b="1">
                <a:solidFill>
                  <a:srgbClr val="146658"/>
                </a:solidFill>
                <a:latin typeface="Arial"/>
                <a:hlinkClick r:id="rId3"/>
              </a:rPr>
              <a:t>Explore more questions at Ask Anything</a:t>
            </a:r>
          </a:p>
        </p:txBody>
      </p:sp>
      <p:sp>
        <p:nvSpPr>
          <p:cNvPr id="14" name="TextBox 13"/>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10058400" cy="365760"/>
          </a:xfrm>
          <a:prstGeom prst="rect">
            <a:avLst/>
          </a:prstGeom>
          <a:noFill/>
        </p:spPr>
        <p:txBody>
          <a:bodyPr wrap="square">
            <a:spAutoFit/>
          </a:bodyPr>
          <a:lstStyle/>
          <a:p>
            <a:pPr algn="l">
              <a:lnSpc>
                <a:spcPct val="115000"/>
              </a:lnSpc>
            </a:pPr>
            <a:r>
              <a:rPr sz="1300" b="1" i="0">
                <a:solidFill>
                  <a:srgbClr val="1BA39C"/>
                </a:solidFill>
                <a:latin typeface="Calibri"/>
              </a:rPr>
              <a:t>SCALE OF THE COMPROMISE</a:t>
            </a:r>
          </a:p>
        </p:txBody>
      </p:sp>
      <p:sp>
        <p:nvSpPr>
          <p:cNvPr id="3" name="TextBox 2"/>
          <p:cNvSpPr txBox="1"/>
          <p:nvPr/>
        </p:nvSpPr>
        <p:spPr>
          <a:xfrm>
            <a:off x="640080" y="804672"/>
            <a:ext cx="10881360" cy="1188720"/>
          </a:xfrm>
          <a:prstGeom prst="rect">
            <a:avLst/>
          </a:prstGeom>
          <a:noFill/>
        </p:spPr>
        <p:txBody>
          <a:bodyPr wrap="square">
            <a:spAutoFit/>
          </a:bodyPr>
          <a:lstStyle/>
          <a:p>
            <a:pPr algn="l">
              <a:lnSpc>
                <a:spcPct val="105000"/>
              </a:lnSpc>
            </a:pPr>
            <a:r>
              <a:rPr sz="3200" b="1" i="0">
                <a:solidFill>
                  <a:srgbClr val="0F2233"/>
                </a:solidFill>
                <a:latin typeface="Calibri"/>
              </a:rPr>
              <a:t>This began as one maintainer account and became a two-billion-install exposure</a:t>
            </a:r>
          </a:p>
        </p:txBody>
      </p:sp>
      <p:pic>
        <p:nvPicPr>
          <p:cNvPr id="4" name="Picture 3" descr="figure_00.png"/>
          <p:cNvPicPr>
            <a:picLocks noChangeAspect="1"/>
          </p:cNvPicPr>
          <p:nvPr/>
        </p:nvPicPr>
        <p:blipFill>
          <a:blip r:embed="rId2"/>
          <a:stretch>
            <a:fillRect/>
          </a:stretch>
        </p:blipFill>
        <p:spPr>
          <a:xfrm>
            <a:off x="822960" y="1783080"/>
            <a:ext cx="6675120" cy="2781300"/>
          </a:xfrm>
          <a:prstGeom prst="rect">
            <a:avLst/>
          </a:prstGeom>
        </p:spPr>
      </p:pic>
      <p:sp>
        <p:nvSpPr>
          <p:cNvPr id="5" name="Rounded Rectangle 4"/>
          <p:cNvSpPr/>
          <p:nvPr/>
        </p:nvSpPr>
        <p:spPr>
          <a:xfrm>
            <a:off x="7863840" y="1783080"/>
            <a:ext cx="3566160" cy="1234440"/>
          </a:xfrm>
          <a:prstGeom prst="roundRect">
            <a:avLst>
              <a:gd name="adj" fmla="val 8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92440" y="1901952"/>
            <a:ext cx="3108960" cy="365760"/>
          </a:xfrm>
          <a:prstGeom prst="rect">
            <a:avLst/>
          </a:prstGeom>
          <a:noFill/>
        </p:spPr>
        <p:txBody>
          <a:bodyPr wrap="square">
            <a:spAutoFit/>
          </a:bodyPr>
          <a:lstStyle/>
          <a:p>
            <a:pPr algn="l">
              <a:lnSpc>
                <a:spcPct val="115000"/>
              </a:lnSpc>
            </a:pPr>
            <a:r>
              <a:rPr sz="3000" b="1" i="0">
                <a:solidFill>
                  <a:srgbClr val="0F2233"/>
                </a:solidFill>
                <a:latin typeface="Calibri"/>
              </a:rPr>
              <a:t>500M+</a:t>
            </a:r>
          </a:p>
        </p:txBody>
      </p:sp>
      <p:sp>
        <p:nvSpPr>
          <p:cNvPr id="7" name="TextBox 6"/>
          <p:cNvSpPr txBox="1"/>
          <p:nvPr/>
        </p:nvSpPr>
        <p:spPr>
          <a:xfrm>
            <a:off x="8092440" y="2514600"/>
            <a:ext cx="3200400" cy="457200"/>
          </a:xfrm>
          <a:prstGeom prst="rect">
            <a:avLst/>
          </a:prstGeom>
          <a:noFill/>
        </p:spPr>
        <p:txBody>
          <a:bodyPr wrap="square">
            <a:spAutoFit/>
          </a:bodyPr>
          <a:lstStyle/>
          <a:p>
            <a:pPr algn="l">
              <a:lnSpc>
                <a:spcPct val="120000"/>
              </a:lnSpc>
            </a:pPr>
            <a:r>
              <a:rPr sz="1150" b="0" i="0">
                <a:solidFill>
                  <a:srgbClr val="6B7C8A"/>
                </a:solidFill>
                <a:latin typeface="Calibri"/>
              </a:rPr>
              <a:t>weekly installs across the 11 “patient zero” packages, before any worm propagation began</a:t>
            </a:r>
          </a:p>
        </p:txBody>
      </p:sp>
      <p:sp>
        <p:nvSpPr>
          <p:cNvPr id="8" name="Rounded Rectangle 7"/>
          <p:cNvSpPr/>
          <p:nvPr/>
        </p:nvSpPr>
        <p:spPr>
          <a:xfrm>
            <a:off x="7863840" y="3200400"/>
            <a:ext cx="3566160" cy="1234440"/>
          </a:xfrm>
          <a:prstGeom prst="roundRect">
            <a:avLst>
              <a:gd name="adj" fmla="val 8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092440" y="3319272"/>
            <a:ext cx="3108960" cy="365760"/>
          </a:xfrm>
          <a:prstGeom prst="rect">
            <a:avLst/>
          </a:prstGeom>
          <a:noFill/>
        </p:spPr>
        <p:txBody>
          <a:bodyPr wrap="square">
            <a:spAutoFit/>
          </a:bodyPr>
          <a:lstStyle/>
          <a:p>
            <a:pPr algn="l">
              <a:lnSpc>
                <a:spcPct val="115000"/>
              </a:lnSpc>
            </a:pPr>
            <a:r>
              <a:rPr sz="3000" b="1" i="0">
                <a:solidFill>
                  <a:srgbClr val="1BA39C"/>
                </a:solidFill>
                <a:latin typeface="Calibri"/>
              </a:rPr>
              <a:t>2B+</a:t>
            </a:r>
          </a:p>
        </p:txBody>
      </p:sp>
      <p:sp>
        <p:nvSpPr>
          <p:cNvPr id="10" name="TextBox 9"/>
          <p:cNvSpPr txBox="1"/>
          <p:nvPr/>
        </p:nvSpPr>
        <p:spPr>
          <a:xfrm>
            <a:off x="8092440" y="3931920"/>
            <a:ext cx="3200400" cy="457200"/>
          </a:xfrm>
          <a:prstGeom prst="rect">
            <a:avLst/>
          </a:prstGeom>
          <a:noFill/>
        </p:spPr>
        <p:txBody>
          <a:bodyPr wrap="square">
            <a:spAutoFit/>
          </a:bodyPr>
          <a:lstStyle/>
          <a:p>
            <a:pPr algn="l">
              <a:lnSpc>
                <a:spcPct val="120000"/>
              </a:lnSpc>
            </a:pPr>
            <a:r>
              <a:rPr sz="1150" b="0" i="0">
                <a:solidFill>
                  <a:srgbClr val="6B7C8A"/>
                </a:solidFill>
                <a:latin typeface="Calibri"/>
              </a:rPr>
              <a:t>combined monthly installs across all poisoned package versions after propagation</a:t>
            </a:r>
          </a:p>
        </p:txBody>
      </p:sp>
      <p:sp>
        <p:nvSpPr>
          <p:cNvPr id="11" name="Rounded Rectangle 10"/>
          <p:cNvSpPr/>
          <p:nvPr/>
        </p:nvSpPr>
        <p:spPr>
          <a:xfrm>
            <a:off x="7863840" y="4617720"/>
            <a:ext cx="3566160" cy="1234440"/>
          </a:xfrm>
          <a:prstGeom prst="roundRect">
            <a:avLst>
              <a:gd name="adj" fmla="val 8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092440" y="4736592"/>
            <a:ext cx="3108960" cy="365760"/>
          </a:xfrm>
          <a:prstGeom prst="rect">
            <a:avLst/>
          </a:prstGeom>
          <a:noFill/>
        </p:spPr>
        <p:txBody>
          <a:bodyPr wrap="square">
            <a:spAutoFit/>
          </a:bodyPr>
          <a:lstStyle/>
          <a:p>
            <a:pPr algn="l">
              <a:lnSpc>
                <a:spcPct val="115000"/>
              </a:lnSpc>
            </a:pPr>
            <a:r>
              <a:rPr sz="3000" b="1" i="0">
                <a:solidFill>
                  <a:srgbClr val="D64550"/>
                </a:solidFill>
                <a:latin typeface="Calibri"/>
              </a:rPr>
              <a:t>9+</a:t>
            </a:r>
          </a:p>
        </p:txBody>
      </p:sp>
      <p:sp>
        <p:nvSpPr>
          <p:cNvPr id="13" name="TextBox 12"/>
          <p:cNvSpPr txBox="1"/>
          <p:nvPr/>
        </p:nvSpPr>
        <p:spPr>
          <a:xfrm>
            <a:off x="8092440" y="5349240"/>
            <a:ext cx="3200400" cy="457200"/>
          </a:xfrm>
          <a:prstGeom prst="rect">
            <a:avLst/>
          </a:prstGeom>
          <a:noFill/>
        </p:spPr>
        <p:txBody>
          <a:bodyPr wrap="square">
            <a:spAutoFit/>
          </a:bodyPr>
          <a:lstStyle/>
          <a:p>
            <a:pPr algn="l">
              <a:lnSpc>
                <a:spcPct val="120000"/>
              </a:lnSpc>
            </a:pPr>
            <a:r>
              <a:rPr sz="1150" b="0" i="0">
                <a:solidFill>
                  <a:srgbClr val="6B7C8A"/>
                </a:solidFill>
                <a:latin typeface="Calibri"/>
              </a:rPr>
              <a:t>downstream npm organizations confirmed swept into propagation</a:t>
            </a:r>
          </a:p>
        </p:txBody>
      </p:sp>
      <p:sp>
        <p:nvSpPr>
          <p:cNvPr id="14" name="TextBox 13"/>
          <p:cNvSpPr txBox="1"/>
          <p:nvPr/>
        </p:nvSpPr>
        <p:spPr>
          <a:xfrm>
            <a:off x="640080" y="6172200"/>
            <a:ext cx="10515600" cy="320040"/>
          </a:xfrm>
          <a:prstGeom prst="rect">
            <a:avLst/>
          </a:prstGeom>
          <a:noFill/>
        </p:spPr>
        <p:txBody>
          <a:bodyPr wrap="square">
            <a:spAutoFit/>
          </a:bodyPr>
          <a:lstStyle/>
          <a:p>
            <a:pPr algn="l">
              <a:lnSpc>
                <a:spcPct val="115000"/>
              </a:lnSpc>
            </a:pPr>
            <a:r>
              <a:rPr sz="1100" b="0" i="1">
                <a:solidFill>
                  <a:srgbClr val="6B7C8A"/>
                </a:solidFill>
                <a:latin typeface="Calibri"/>
              </a:rPr>
              <a:t>Source: Wiz, 2026; JFrog Security Research, 2026; Datadog Security Labs, 2026 — chart: Ask Anything analysis</a:t>
            </a:r>
          </a:p>
        </p:txBody>
      </p:sp>
      <p:sp>
        <p:nvSpPr>
          <p:cNvPr id="15" name="TextBox 14"/>
          <p:cNvSpPr txBox="1"/>
          <p:nvPr/>
        </p:nvSpPr>
        <p:spPr>
          <a:xfrm>
            <a:off x="457200" y="6519672"/>
            <a:ext cx="7315200" cy="274320"/>
          </a:xfrm>
          <a:prstGeom prst="rect">
            <a:avLst/>
          </a:prstGeom>
          <a:noFill/>
        </p:spPr>
        <p:txBody>
          <a:bodyPr wrap="none" tIns="0" bIns="0">
            <a:spAutoFit/>
          </a:bodyPr>
          <a:lstStyle/>
          <a:p>
            <a:r>
              <a:rPr sz="900">
                <a:solidFill>
                  <a:srgbClr val="6B7C8A"/>
                </a:solidFill>
                <a:latin typeface="Calibri"/>
              </a:rPr>
              <a:t>Created with AskAnything - askanything-app.com</a:t>
            </a:r>
          </a:p>
        </p:txBody>
      </p:sp>
      <p:sp>
        <p:nvSpPr>
          <p:cNvPr id="16" name="TextBox 15"/>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10058400" cy="365760"/>
          </a:xfrm>
          <a:prstGeom prst="rect">
            <a:avLst/>
          </a:prstGeom>
          <a:noFill/>
        </p:spPr>
        <p:txBody>
          <a:bodyPr wrap="square">
            <a:spAutoFit/>
          </a:bodyPr>
          <a:lstStyle/>
          <a:p>
            <a:pPr algn="l">
              <a:lnSpc>
                <a:spcPct val="115000"/>
              </a:lnSpc>
            </a:pPr>
            <a:r>
              <a:rPr sz="1300" b="1" i="0">
                <a:solidFill>
                  <a:srgbClr val="1BA39C"/>
                </a:solidFill>
                <a:latin typeface="Calibri"/>
              </a:rPr>
              <a:t>ATTACK TIMELINE</a:t>
            </a:r>
          </a:p>
        </p:txBody>
      </p:sp>
      <p:sp>
        <p:nvSpPr>
          <p:cNvPr id="3" name="TextBox 2"/>
          <p:cNvSpPr txBox="1"/>
          <p:nvPr/>
        </p:nvSpPr>
        <p:spPr>
          <a:xfrm>
            <a:off x="640080" y="804672"/>
            <a:ext cx="10881360" cy="1188720"/>
          </a:xfrm>
          <a:prstGeom prst="rect">
            <a:avLst/>
          </a:prstGeom>
          <a:noFill/>
        </p:spPr>
        <p:txBody>
          <a:bodyPr wrap="square">
            <a:spAutoFit/>
          </a:bodyPr>
          <a:lstStyle/>
          <a:p>
            <a:pPr algn="l">
              <a:lnSpc>
                <a:spcPct val="105000"/>
              </a:lnSpc>
            </a:pPr>
            <a:r>
              <a:rPr sz="3200" b="1" i="0">
                <a:solidFill>
                  <a:srgbClr val="0F2233"/>
                </a:solidFill>
                <a:latin typeface="Calibri"/>
              </a:rPr>
              <a:t>From a stolen GitHub account to global npm propagation in under two hours</a:t>
            </a:r>
          </a:p>
        </p:txBody>
      </p:sp>
      <p:pic>
        <p:nvPicPr>
          <p:cNvPr id="4" name="Picture 3" descr="figure_01.png"/>
          <p:cNvPicPr>
            <a:picLocks noChangeAspect="1"/>
          </p:cNvPicPr>
          <p:nvPr/>
        </p:nvPicPr>
        <p:blipFill>
          <a:blip r:embed="rId2"/>
          <a:stretch>
            <a:fillRect/>
          </a:stretch>
        </p:blipFill>
        <p:spPr>
          <a:xfrm>
            <a:off x="822960" y="1783080"/>
            <a:ext cx="10515600" cy="4372824"/>
          </a:xfrm>
          <a:prstGeom prst="rect">
            <a:avLst/>
          </a:prstGeom>
        </p:spPr>
      </p:pic>
      <p:sp>
        <p:nvSpPr>
          <p:cNvPr id="5" name="TextBox 4"/>
          <p:cNvSpPr txBox="1"/>
          <p:nvPr/>
        </p:nvSpPr>
        <p:spPr>
          <a:xfrm>
            <a:off x="640080" y="6172200"/>
            <a:ext cx="10515600" cy="320040"/>
          </a:xfrm>
          <a:prstGeom prst="rect">
            <a:avLst/>
          </a:prstGeom>
          <a:noFill/>
        </p:spPr>
        <p:txBody>
          <a:bodyPr wrap="square">
            <a:spAutoFit/>
          </a:bodyPr>
          <a:lstStyle/>
          <a:p>
            <a:pPr algn="l">
              <a:lnSpc>
                <a:spcPct val="115000"/>
              </a:lnSpc>
            </a:pPr>
            <a:r>
              <a:rPr sz="1100" b="0" i="1">
                <a:solidFill>
                  <a:srgbClr val="6B7C8A"/>
                </a:solidFill>
                <a:latin typeface="Calibri"/>
              </a:rPr>
              <a:t>Source: Snyk, 2026; Aikido, 2026 — timeline reconstructed from GitHub commit and npm publish timestamps, Aug 4–6, 2026 (UTC)</a:t>
            </a:r>
          </a:p>
        </p:txBody>
      </p:sp>
      <p:sp>
        <p:nvSpPr>
          <p:cNvPr id="6" name="TextBox 5"/>
          <p:cNvSpPr txBox="1"/>
          <p:nvPr/>
        </p:nvSpPr>
        <p:spPr>
          <a:xfrm>
            <a:off x="457200" y="6519672"/>
            <a:ext cx="7315200" cy="274320"/>
          </a:xfrm>
          <a:prstGeom prst="rect">
            <a:avLst/>
          </a:prstGeom>
          <a:noFill/>
        </p:spPr>
        <p:txBody>
          <a:bodyPr wrap="none" tIns="0" bIns="0">
            <a:spAutoFit/>
          </a:bodyPr>
          <a:lstStyle/>
          <a:p>
            <a:r>
              <a:rPr sz="900">
                <a:solidFill>
                  <a:srgbClr val="6B7C8A"/>
                </a:solidFill>
                <a:latin typeface="Calibri"/>
              </a:rPr>
              <a:t>Created with AskAnything - askanything-app.com</a:t>
            </a:r>
          </a:p>
        </p:txBody>
      </p:sp>
      <p:sp>
        <p:nvSpPr>
          <p:cNvPr id="7" name="TextBox 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10058400" cy="365760"/>
          </a:xfrm>
          <a:prstGeom prst="rect">
            <a:avLst/>
          </a:prstGeom>
          <a:noFill/>
        </p:spPr>
        <p:txBody>
          <a:bodyPr wrap="square">
            <a:spAutoFit/>
          </a:bodyPr>
          <a:lstStyle/>
          <a:p>
            <a:pPr algn="l">
              <a:lnSpc>
                <a:spcPct val="115000"/>
              </a:lnSpc>
            </a:pPr>
            <a:r>
              <a:rPr sz="1300" b="1" i="0">
                <a:solidFill>
                  <a:srgbClr val="1BA39C"/>
                </a:solidFill>
                <a:latin typeface="Calibri"/>
              </a:rPr>
              <a:t>ROOT CAUSE</a:t>
            </a:r>
          </a:p>
        </p:txBody>
      </p:sp>
      <p:sp>
        <p:nvSpPr>
          <p:cNvPr id="3" name="TextBox 2"/>
          <p:cNvSpPr txBox="1"/>
          <p:nvPr/>
        </p:nvSpPr>
        <p:spPr>
          <a:xfrm>
            <a:off x="640080" y="804672"/>
            <a:ext cx="10881360" cy="1188720"/>
          </a:xfrm>
          <a:prstGeom prst="rect">
            <a:avLst/>
          </a:prstGeom>
          <a:noFill/>
        </p:spPr>
        <p:txBody>
          <a:bodyPr wrap="square">
            <a:spAutoFit/>
          </a:bodyPr>
          <a:lstStyle/>
          <a:p>
            <a:pPr algn="l">
              <a:lnSpc>
                <a:spcPct val="105000"/>
              </a:lnSpc>
            </a:pPr>
            <a:r>
              <a:rPr sz="3200" b="1" i="0">
                <a:solidFill>
                  <a:srgbClr val="0F2233"/>
                </a:solidFill>
                <a:latin typeface="Calibri"/>
              </a:rPr>
              <a:t>Four individually reasonable defaults compound into one exploitable stack</a:t>
            </a:r>
          </a:p>
        </p:txBody>
      </p:sp>
      <p:sp>
        <p:nvSpPr>
          <p:cNvPr id="4" name="Rounded Rectangle 3"/>
          <p:cNvSpPr/>
          <p:nvPr/>
        </p:nvSpPr>
        <p:spPr>
          <a:xfrm>
            <a:off x="640080" y="1965960"/>
            <a:ext cx="2514600" cy="338328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804672" y="2167128"/>
            <a:ext cx="502920" cy="502920"/>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lnSpc>
                <a:spcPct val="110000"/>
              </a:lnSpc>
            </a:pPr>
            <a:r>
              <a:rPr sz="1800" b="1">
                <a:solidFill>
                  <a:srgbClr val="FFFFFF"/>
                </a:solidFill>
                <a:latin typeface="Calibri"/>
              </a:rPr>
              <a:t>A</a:t>
            </a:r>
          </a:p>
        </p:txBody>
      </p:sp>
      <p:sp>
        <p:nvSpPr>
          <p:cNvPr id="6" name="TextBox 5"/>
          <p:cNvSpPr txBox="1"/>
          <p:nvPr/>
        </p:nvSpPr>
        <p:spPr>
          <a:xfrm>
            <a:off x="822960" y="2834640"/>
            <a:ext cx="2148840" cy="822960"/>
          </a:xfrm>
          <a:prstGeom prst="rect">
            <a:avLst/>
          </a:prstGeom>
          <a:noFill/>
        </p:spPr>
        <p:txBody>
          <a:bodyPr wrap="square">
            <a:spAutoFit/>
          </a:bodyPr>
          <a:lstStyle/>
          <a:p>
            <a:pPr algn="l">
              <a:lnSpc>
                <a:spcPct val="110000"/>
              </a:lnSpc>
            </a:pPr>
            <a:r>
              <a:rPr sz="1550" b="1" i="0">
                <a:solidFill>
                  <a:srgbClr val="0F2233"/>
                </a:solidFill>
                <a:latin typeface="Calibri"/>
              </a:rPr>
              <a:t>Lifecycle scripts
run pre-review</a:t>
            </a:r>
          </a:p>
        </p:txBody>
      </p:sp>
      <p:sp>
        <p:nvSpPr>
          <p:cNvPr id="7" name="TextBox 6"/>
          <p:cNvSpPr txBox="1"/>
          <p:nvPr/>
        </p:nvSpPr>
        <p:spPr>
          <a:xfrm>
            <a:off x="822960" y="3657600"/>
            <a:ext cx="2148840" cy="1554480"/>
          </a:xfrm>
          <a:prstGeom prst="rect">
            <a:avLst/>
          </a:prstGeom>
          <a:noFill/>
        </p:spPr>
        <p:txBody>
          <a:bodyPr wrap="square">
            <a:spAutoFit/>
          </a:bodyPr>
          <a:lstStyle/>
          <a:p>
            <a:pPr algn="l">
              <a:lnSpc>
                <a:spcPct val="125000"/>
              </a:lnSpc>
            </a:pPr>
            <a:r>
              <a:rPr sz="1150" b="0" i="0">
                <a:solidFill>
                  <a:srgbClr val="1E2933"/>
                </a:solidFill>
                <a:latin typeface="Calibri"/>
              </a:rPr>
              <a:t>npm's preinstall/postinstall hooks execute the instant a package installs — before any human imports or reviews the code.</a:t>
            </a:r>
          </a:p>
        </p:txBody>
      </p:sp>
      <p:cxnSp>
        <p:nvCxnSpPr>
          <p:cNvPr id="8" name="Connector 7"/>
          <p:cNvCxnSpPr/>
          <p:nvPr/>
        </p:nvCxnSpPr>
        <p:spPr>
          <a:xfrm>
            <a:off x="3154680" y="3657600.0"/>
            <a:ext cx="256032" cy="0.0"/>
          </a:xfrm>
          <a:prstGeom prst="line">
            <a:avLst/>
          </a:prstGeom>
          <a:ln w="25400">
            <a:solidFill>
              <a:srgbClr val="1BA39C"/>
            </a:solidFill>
            <a:tailEnd type="triangle" w="med" len="med"/>
          </a:ln>
        </p:spPr>
        <p:style>
          <a:lnRef idx="2">
            <a:schemeClr val="accent1"/>
          </a:lnRef>
          <a:fillRef idx="0">
            <a:schemeClr val="accent1"/>
          </a:fillRef>
          <a:effectRef idx="1">
            <a:schemeClr val="accent1"/>
          </a:effectRef>
          <a:fontRef idx="minor">
            <a:schemeClr val="tx1"/>
          </a:fontRef>
        </p:style>
      </p:cxnSp>
      <p:sp>
        <p:nvSpPr>
          <p:cNvPr id="9" name="Rounded Rectangle 8"/>
          <p:cNvSpPr/>
          <p:nvPr/>
        </p:nvSpPr>
        <p:spPr>
          <a:xfrm>
            <a:off x="3410712" y="1965960"/>
            <a:ext cx="2514600" cy="338328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Oval 9"/>
          <p:cNvSpPr/>
          <p:nvPr/>
        </p:nvSpPr>
        <p:spPr>
          <a:xfrm>
            <a:off x="3575304" y="2167128"/>
            <a:ext cx="502920" cy="502920"/>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lnSpc>
                <a:spcPct val="110000"/>
              </a:lnSpc>
            </a:pPr>
            <a:r>
              <a:rPr sz="1800" b="1">
                <a:solidFill>
                  <a:srgbClr val="FFFFFF"/>
                </a:solidFill>
                <a:latin typeface="Calibri"/>
              </a:rPr>
              <a:t>B</a:t>
            </a:r>
          </a:p>
        </p:txBody>
      </p:sp>
      <p:sp>
        <p:nvSpPr>
          <p:cNvPr id="11" name="TextBox 10"/>
          <p:cNvSpPr txBox="1"/>
          <p:nvPr/>
        </p:nvSpPr>
        <p:spPr>
          <a:xfrm>
            <a:off x="3593592" y="2834640"/>
            <a:ext cx="2148840" cy="822960"/>
          </a:xfrm>
          <a:prstGeom prst="rect">
            <a:avLst/>
          </a:prstGeom>
          <a:noFill/>
        </p:spPr>
        <p:txBody>
          <a:bodyPr wrap="square">
            <a:spAutoFit/>
          </a:bodyPr>
          <a:lstStyle/>
          <a:p>
            <a:pPr algn="l">
              <a:lnSpc>
                <a:spcPct val="110000"/>
              </a:lnSpc>
            </a:pPr>
            <a:r>
              <a:rPr sz="1550" b="1" i="0">
                <a:solidFill>
                  <a:srgbClr val="0F2233"/>
                </a:solidFill>
                <a:latin typeface="Calibri"/>
              </a:rPr>
              <a:t>Provenance proves
origin, not trust</a:t>
            </a:r>
          </a:p>
        </p:txBody>
      </p:sp>
      <p:sp>
        <p:nvSpPr>
          <p:cNvPr id="12" name="TextBox 11"/>
          <p:cNvSpPr txBox="1"/>
          <p:nvPr/>
        </p:nvSpPr>
        <p:spPr>
          <a:xfrm>
            <a:off x="3593592" y="3657600"/>
            <a:ext cx="2148840" cy="1554480"/>
          </a:xfrm>
          <a:prstGeom prst="rect">
            <a:avLst/>
          </a:prstGeom>
          <a:noFill/>
        </p:spPr>
        <p:txBody>
          <a:bodyPr wrap="square">
            <a:spAutoFit/>
          </a:bodyPr>
          <a:lstStyle/>
          <a:p>
            <a:pPr algn="l">
              <a:lnSpc>
                <a:spcPct val="125000"/>
              </a:lnSpc>
            </a:pPr>
            <a:r>
              <a:rPr sz="1150" b="0" i="0">
                <a:solidFill>
                  <a:srgbClr val="1E2933"/>
                </a:solidFill>
                <a:latin typeface="Calibri"/>
              </a:rPr>
              <a:t>Sigstore/SLSA attestation cryptographically proves which pipeline built the artifact — not whether the source repo was trustworthy.</a:t>
            </a:r>
          </a:p>
        </p:txBody>
      </p:sp>
      <p:cxnSp>
        <p:nvCxnSpPr>
          <p:cNvPr id="13" name="Connector 12"/>
          <p:cNvCxnSpPr/>
          <p:nvPr/>
        </p:nvCxnSpPr>
        <p:spPr>
          <a:xfrm>
            <a:off x="5925312" y="3657600.0"/>
            <a:ext cx="256032" cy="0.0"/>
          </a:xfrm>
          <a:prstGeom prst="line">
            <a:avLst/>
          </a:prstGeom>
          <a:ln w="25400">
            <a:solidFill>
              <a:srgbClr val="1BA39C"/>
            </a:solidFill>
            <a:tailEnd type="triangle" w="med" len="med"/>
          </a:ln>
        </p:spPr>
        <p:style>
          <a:lnRef idx="2">
            <a:schemeClr val="accent1"/>
          </a:lnRef>
          <a:fillRef idx="0">
            <a:schemeClr val="accent1"/>
          </a:fillRef>
          <a:effectRef idx="1">
            <a:schemeClr val="accent1"/>
          </a:effectRef>
          <a:fontRef idx="minor">
            <a:schemeClr val="tx1"/>
          </a:fontRef>
        </p:style>
      </p:cxnSp>
      <p:sp>
        <p:nvSpPr>
          <p:cNvPr id="14" name="Rounded Rectangle 13"/>
          <p:cNvSpPr/>
          <p:nvPr/>
        </p:nvSpPr>
        <p:spPr>
          <a:xfrm>
            <a:off x="6181344" y="1965960"/>
            <a:ext cx="2514600" cy="338328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Oval 14"/>
          <p:cNvSpPr/>
          <p:nvPr/>
        </p:nvSpPr>
        <p:spPr>
          <a:xfrm>
            <a:off x="6345936" y="2167128"/>
            <a:ext cx="502920" cy="502920"/>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lnSpc>
                <a:spcPct val="110000"/>
              </a:lnSpc>
            </a:pPr>
            <a:r>
              <a:rPr sz="1800" b="1">
                <a:solidFill>
                  <a:srgbClr val="FFFFFF"/>
                </a:solidFill>
                <a:latin typeface="Calibri"/>
              </a:rPr>
              <a:t>C</a:t>
            </a:r>
          </a:p>
        </p:txBody>
      </p:sp>
      <p:sp>
        <p:nvSpPr>
          <p:cNvPr id="16" name="TextBox 15"/>
          <p:cNvSpPr txBox="1"/>
          <p:nvPr/>
        </p:nvSpPr>
        <p:spPr>
          <a:xfrm>
            <a:off x="6364224" y="2834640"/>
            <a:ext cx="2148840" cy="822960"/>
          </a:xfrm>
          <a:prstGeom prst="rect">
            <a:avLst/>
          </a:prstGeom>
          <a:noFill/>
        </p:spPr>
        <p:txBody>
          <a:bodyPr wrap="square">
            <a:spAutoFit/>
          </a:bodyPr>
          <a:lstStyle/>
          <a:p>
            <a:pPr algn="l">
              <a:lnSpc>
                <a:spcPct val="110000"/>
              </a:lnSpc>
            </a:pPr>
            <a:r>
              <a:rPr sz="1550" b="1" i="0">
                <a:solidFill>
                  <a:srgbClr val="0F2233"/>
                </a:solidFill>
                <a:latin typeface="Calibri"/>
              </a:rPr>
              <a:t>2FA-bypass tokens
are skeleton keys</a:t>
            </a:r>
          </a:p>
        </p:txBody>
      </p:sp>
      <p:sp>
        <p:nvSpPr>
          <p:cNvPr id="17" name="TextBox 16"/>
          <p:cNvSpPr txBox="1"/>
          <p:nvPr/>
        </p:nvSpPr>
        <p:spPr>
          <a:xfrm>
            <a:off x="6364224" y="3657600"/>
            <a:ext cx="2148840" cy="1554480"/>
          </a:xfrm>
          <a:prstGeom prst="rect">
            <a:avLst/>
          </a:prstGeom>
          <a:noFill/>
        </p:spPr>
        <p:txBody>
          <a:bodyPr wrap="square">
            <a:spAutoFit/>
          </a:bodyPr>
          <a:lstStyle/>
          <a:p>
            <a:pPr algn="l">
              <a:lnSpc>
                <a:spcPct val="125000"/>
              </a:lnSpc>
            </a:pPr>
            <a:r>
              <a:rPr sz="1150" b="0" i="0">
                <a:solidFill>
                  <a:srgbClr val="1E2933"/>
                </a:solidFill>
                <a:latin typeface="Calibri"/>
              </a:rPr>
              <a:t>Tokens with bypass_2fa=true and write access — built for CI convenience — become a master key the moment they're stolen.</a:t>
            </a:r>
          </a:p>
        </p:txBody>
      </p:sp>
      <p:cxnSp>
        <p:nvCxnSpPr>
          <p:cNvPr id="18" name="Connector 17"/>
          <p:cNvCxnSpPr/>
          <p:nvPr/>
        </p:nvCxnSpPr>
        <p:spPr>
          <a:xfrm>
            <a:off x="8695944" y="3657600.0"/>
            <a:ext cx="256032" cy="0.0"/>
          </a:xfrm>
          <a:prstGeom prst="line">
            <a:avLst/>
          </a:prstGeom>
          <a:ln w="25400">
            <a:solidFill>
              <a:srgbClr val="1BA39C"/>
            </a:solidFill>
            <a:tailEnd type="triangle" w="med" len="med"/>
          </a:ln>
        </p:spPr>
        <p:style>
          <a:lnRef idx="2">
            <a:schemeClr val="accent1"/>
          </a:lnRef>
          <a:fillRef idx="0">
            <a:schemeClr val="accent1"/>
          </a:fillRef>
          <a:effectRef idx="1">
            <a:schemeClr val="accent1"/>
          </a:effectRef>
          <a:fontRef idx="minor">
            <a:schemeClr val="tx1"/>
          </a:fontRef>
        </p:style>
      </p:cxnSp>
      <p:sp>
        <p:nvSpPr>
          <p:cNvPr id="19" name="Rounded Rectangle 18"/>
          <p:cNvSpPr/>
          <p:nvPr/>
        </p:nvSpPr>
        <p:spPr>
          <a:xfrm>
            <a:off x="8951976" y="1965960"/>
            <a:ext cx="2514600" cy="338328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Oval 19"/>
          <p:cNvSpPr/>
          <p:nvPr/>
        </p:nvSpPr>
        <p:spPr>
          <a:xfrm>
            <a:off x="9116568" y="2167128"/>
            <a:ext cx="502920" cy="502920"/>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lnSpc>
                <a:spcPct val="110000"/>
              </a:lnSpc>
            </a:pPr>
            <a:r>
              <a:rPr sz="1800" b="1">
                <a:solidFill>
                  <a:srgbClr val="FFFFFF"/>
                </a:solidFill>
                <a:latin typeface="Calibri"/>
              </a:rPr>
              <a:t>D</a:t>
            </a:r>
          </a:p>
        </p:txBody>
      </p:sp>
      <p:sp>
        <p:nvSpPr>
          <p:cNvPr id="21" name="TextBox 20"/>
          <p:cNvSpPr txBox="1"/>
          <p:nvPr/>
        </p:nvSpPr>
        <p:spPr>
          <a:xfrm>
            <a:off x="9134856" y="2834640"/>
            <a:ext cx="2148840" cy="822960"/>
          </a:xfrm>
          <a:prstGeom prst="rect">
            <a:avLst/>
          </a:prstGeom>
          <a:noFill/>
        </p:spPr>
        <p:txBody>
          <a:bodyPr wrap="square">
            <a:spAutoFit/>
          </a:bodyPr>
          <a:lstStyle/>
          <a:p>
            <a:pPr algn="l">
              <a:lnSpc>
                <a:spcPct val="110000"/>
              </a:lnSpc>
            </a:pPr>
            <a:r>
              <a:rPr sz="1550" b="1" i="0">
                <a:solidFill>
                  <a:srgbClr val="0F2233"/>
                </a:solidFill>
                <a:latin typeface="Calibri"/>
              </a:rPr>
              <a:t>Agent/editor configs
are unreviewed exec surface</a:t>
            </a:r>
          </a:p>
        </p:txBody>
      </p:sp>
      <p:sp>
        <p:nvSpPr>
          <p:cNvPr id="22" name="TextBox 21"/>
          <p:cNvSpPr txBox="1"/>
          <p:nvPr/>
        </p:nvSpPr>
        <p:spPr>
          <a:xfrm>
            <a:off x="9134856" y="3657600"/>
            <a:ext cx="2148840" cy="1554480"/>
          </a:xfrm>
          <a:prstGeom prst="rect">
            <a:avLst/>
          </a:prstGeom>
          <a:noFill/>
        </p:spPr>
        <p:txBody>
          <a:bodyPr wrap="square">
            <a:spAutoFit/>
          </a:bodyPr>
          <a:lstStyle/>
          <a:p>
            <a:pPr algn="l">
              <a:lnSpc>
                <a:spcPct val="125000"/>
              </a:lnSpc>
            </a:pPr>
            <a:r>
              <a:rPr sz="1150" b="0" i="0">
                <a:solidFill>
                  <a:srgbClr val="1E2933"/>
                </a:solidFill>
                <a:latin typeface="Calibri"/>
              </a:rPr>
              <a:t>Committed .claude/settings.json and .vscode/tasks.json files run code on session start — a surface security tooling doesn't scan.</a:t>
            </a:r>
          </a:p>
        </p:txBody>
      </p:sp>
      <p:sp>
        <p:nvSpPr>
          <p:cNvPr id="23" name="TextBox 22"/>
          <p:cNvSpPr txBox="1"/>
          <p:nvPr/>
        </p:nvSpPr>
        <p:spPr>
          <a:xfrm>
            <a:off x="640080" y="6172200"/>
            <a:ext cx="10515600" cy="320040"/>
          </a:xfrm>
          <a:prstGeom prst="rect">
            <a:avLst/>
          </a:prstGeom>
          <a:noFill/>
        </p:spPr>
        <p:txBody>
          <a:bodyPr wrap="square">
            <a:spAutoFit/>
          </a:bodyPr>
          <a:lstStyle/>
          <a:p>
            <a:pPr algn="l">
              <a:lnSpc>
                <a:spcPct val="115000"/>
              </a:lnSpc>
            </a:pPr>
            <a:r>
              <a:rPr sz="1100" b="0" i="1">
                <a:solidFill>
                  <a:srgbClr val="6B7C8A"/>
                </a:solidFill>
                <a:latin typeface="Calibri"/>
              </a:rPr>
              <a:t>Source: Snyk, 2026; JFrog Security Research, 2026; GitHub Changelog, 2026-07-08</a:t>
            </a:r>
          </a:p>
        </p:txBody>
      </p:sp>
      <p:sp>
        <p:nvSpPr>
          <p:cNvPr id="24" name="TextBox 23"/>
          <p:cNvSpPr txBox="1"/>
          <p:nvPr/>
        </p:nvSpPr>
        <p:spPr>
          <a:xfrm>
            <a:off x="457200" y="6519672"/>
            <a:ext cx="7315200" cy="274320"/>
          </a:xfrm>
          <a:prstGeom prst="rect">
            <a:avLst/>
          </a:prstGeom>
          <a:noFill/>
        </p:spPr>
        <p:txBody>
          <a:bodyPr wrap="none" tIns="0" bIns="0">
            <a:spAutoFit/>
          </a:bodyPr>
          <a:lstStyle/>
          <a:p>
            <a:r>
              <a:rPr sz="900">
                <a:solidFill>
                  <a:srgbClr val="6B7C8A"/>
                </a:solidFill>
                <a:latin typeface="Calibri"/>
              </a:rPr>
              <a:t>Created with AskAnything - askanything-app.com</a:t>
            </a:r>
          </a:p>
        </p:txBody>
      </p:sp>
      <p:sp>
        <p:nvSpPr>
          <p:cNvPr id="25" name="TextBox 2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10058400" cy="365760"/>
          </a:xfrm>
          <a:prstGeom prst="rect">
            <a:avLst/>
          </a:prstGeom>
          <a:noFill/>
        </p:spPr>
        <p:txBody>
          <a:bodyPr wrap="square">
            <a:spAutoFit/>
          </a:bodyPr>
          <a:lstStyle/>
          <a:p>
            <a:pPr algn="l">
              <a:lnSpc>
                <a:spcPct val="115000"/>
              </a:lnSpc>
            </a:pPr>
            <a:r>
              <a:rPr sz="1300" b="1" i="0">
                <a:solidFill>
                  <a:srgbClr val="1BA39C"/>
                </a:solidFill>
                <a:latin typeface="Calibri"/>
              </a:rPr>
              <a:t>NOVEL MECHANISM</a:t>
            </a:r>
          </a:p>
        </p:txBody>
      </p:sp>
      <p:sp>
        <p:nvSpPr>
          <p:cNvPr id="3" name="TextBox 2"/>
          <p:cNvSpPr txBox="1"/>
          <p:nvPr/>
        </p:nvSpPr>
        <p:spPr>
          <a:xfrm>
            <a:off x="640080" y="804672"/>
            <a:ext cx="10881360" cy="1188720"/>
          </a:xfrm>
          <a:prstGeom prst="rect">
            <a:avLst/>
          </a:prstGeom>
          <a:noFill/>
        </p:spPr>
        <p:txBody>
          <a:bodyPr wrap="square">
            <a:spAutoFit/>
          </a:bodyPr>
          <a:lstStyle/>
          <a:p>
            <a:pPr algn="l">
              <a:lnSpc>
                <a:spcPct val="105000"/>
              </a:lnSpc>
            </a:pPr>
            <a:r>
              <a:rPr sz="3200" b="1" i="0">
                <a:solidFill>
                  <a:srgbClr val="0F2233"/>
                </a:solidFill>
                <a:latin typeface="Calibri"/>
              </a:rPr>
              <a:t>A short remediation checklist is not a small blast radius</a:t>
            </a:r>
          </a:p>
        </p:txBody>
      </p:sp>
      <p:sp>
        <p:nvSpPr>
          <p:cNvPr id="4" name="TextBox 3"/>
          <p:cNvSpPr txBox="1"/>
          <p:nvPr/>
        </p:nvSpPr>
        <p:spPr>
          <a:xfrm>
            <a:off x="640080" y="1874519"/>
            <a:ext cx="5120640" cy="365760"/>
          </a:xfrm>
          <a:prstGeom prst="rect">
            <a:avLst/>
          </a:prstGeom>
          <a:noFill/>
        </p:spPr>
        <p:txBody>
          <a:bodyPr wrap="square">
            <a:spAutoFit/>
          </a:bodyPr>
          <a:lstStyle/>
          <a:p>
            <a:pPr algn="l">
              <a:lnSpc>
                <a:spcPct val="115000"/>
              </a:lnSpc>
            </a:pPr>
            <a:r>
              <a:rPr sz="1300" b="1" i="0">
                <a:solidFill>
                  <a:srgbClr val="6B7C8A"/>
                </a:solidFill>
                <a:latin typeface="Calibri"/>
              </a:rPr>
              <a:t>WHAT TEAMS ASSUME FIXES IT</a:t>
            </a:r>
          </a:p>
        </p:txBody>
      </p:sp>
      <p:sp>
        <p:nvSpPr>
          <p:cNvPr id="5" name="Rounded Rectangle 4"/>
          <p:cNvSpPr/>
          <p:nvPr/>
        </p:nvSpPr>
        <p:spPr>
          <a:xfrm>
            <a:off x="640080" y="2331720"/>
            <a:ext cx="5120640" cy="777240"/>
          </a:xfrm>
          <a:prstGeom prst="roundRect">
            <a:avLst>
              <a:gd name="adj" fmla="val 10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14400" y="2496312"/>
            <a:ext cx="4572000" cy="457200"/>
          </a:xfrm>
          <a:prstGeom prst="rect">
            <a:avLst/>
          </a:prstGeom>
          <a:noFill/>
        </p:spPr>
        <p:txBody>
          <a:bodyPr wrap="square">
            <a:spAutoFit/>
          </a:bodyPr>
          <a:lstStyle/>
          <a:p>
            <a:pPr algn="l">
              <a:lnSpc>
                <a:spcPct val="115000"/>
              </a:lnSpc>
            </a:pPr>
            <a:r>
              <a:rPr sz="1400" b="0" i="0">
                <a:solidFill>
                  <a:srgbClr val="1E2933"/>
                </a:solidFill>
                <a:latin typeface="Calibri"/>
              </a:rPr>
              <a:t>Rotate leaked credentials</a:t>
            </a:r>
          </a:p>
        </p:txBody>
      </p:sp>
      <p:cxnSp>
        <p:nvCxnSpPr>
          <p:cNvPr id="7" name="Connector 6"/>
          <p:cNvCxnSpPr/>
          <p:nvPr/>
        </p:nvCxnSpPr>
        <p:spPr>
          <a:xfrm>
            <a:off x="3200400" y="3108960"/>
            <a:ext cx="0" cy="182880"/>
          </a:xfrm>
          <a:prstGeom prst="line">
            <a:avLst/>
          </a:prstGeom>
          <a:ln w="19050">
            <a:solidFill>
              <a:srgbClr val="6B7C8A"/>
            </a:solidFill>
            <a:tailEnd type="triangle" w="med" len="med"/>
          </a:ln>
        </p:spPr>
        <p:style>
          <a:lnRef idx="2">
            <a:schemeClr val="accent1"/>
          </a:lnRef>
          <a:fillRef idx="0">
            <a:schemeClr val="accent1"/>
          </a:fillRef>
          <a:effectRef idx="1">
            <a:schemeClr val="accent1"/>
          </a:effectRef>
          <a:fontRef idx="minor">
            <a:schemeClr val="tx1"/>
          </a:fontRef>
        </p:style>
      </p:cxnSp>
      <p:sp>
        <p:nvSpPr>
          <p:cNvPr id="8" name="Rounded Rectangle 7"/>
          <p:cNvSpPr/>
          <p:nvPr/>
        </p:nvSpPr>
        <p:spPr>
          <a:xfrm>
            <a:off x="640080" y="3291840"/>
            <a:ext cx="5120640" cy="777240"/>
          </a:xfrm>
          <a:prstGeom prst="roundRect">
            <a:avLst>
              <a:gd name="adj" fmla="val 10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14400" y="3456432"/>
            <a:ext cx="4572000" cy="457200"/>
          </a:xfrm>
          <a:prstGeom prst="rect">
            <a:avLst/>
          </a:prstGeom>
          <a:noFill/>
        </p:spPr>
        <p:txBody>
          <a:bodyPr wrap="square">
            <a:spAutoFit/>
          </a:bodyPr>
          <a:lstStyle/>
          <a:p>
            <a:pPr algn="l">
              <a:lnSpc>
                <a:spcPct val="115000"/>
              </a:lnSpc>
            </a:pPr>
            <a:r>
              <a:rPr sz="1400" b="0" i="0">
                <a:solidFill>
                  <a:srgbClr val="1E2933"/>
                </a:solidFill>
                <a:latin typeface="Calibri"/>
              </a:rPr>
              <a:t>npm uninstall / reinstall clean version</a:t>
            </a:r>
          </a:p>
        </p:txBody>
      </p:sp>
      <p:cxnSp>
        <p:nvCxnSpPr>
          <p:cNvPr id="10" name="Connector 9"/>
          <p:cNvCxnSpPr/>
          <p:nvPr/>
        </p:nvCxnSpPr>
        <p:spPr>
          <a:xfrm>
            <a:off x="3200400" y="4069080"/>
            <a:ext cx="0" cy="182880"/>
          </a:xfrm>
          <a:prstGeom prst="line">
            <a:avLst/>
          </a:prstGeom>
          <a:ln w="19050">
            <a:solidFill>
              <a:srgbClr val="6B7C8A"/>
            </a:solidFill>
            <a:tailEnd type="triangle" w="med" len="med"/>
          </a:ln>
        </p:spPr>
        <p:style>
          <a:lnRef idx="2">
            <a:schemeClr val="accent1"/>
          </a:lnRef>
          <a:fillRef idx="0">
            <a:schemeClr val="accent1"/>
          </a:fillRef>
          <a:effectRef idx="1">
            <a:schemeClr val="accent1"/>
          </a:effectRef>
          <a:fontRef idx="minor">
            <a:schemeClr val="tx1"/>
          </a:fontRef>
        </p:style>
      </p:cxnSp>
      <p:sp>
        <p:nvSpPr>
          <p:cNvPr id="11" name="Rounded Rectangle 10"/>
          <p:cNvSpPr/>
          <p:nvPr/>
        </p:nvSpPr>
        <p:spPr>
          <a:xfrm>
            <a:off x="640080" y="4251960"/>
            <a:ext cx="5120640" cy="777240"/>
          </a:xfrm>
          <a:prstGeom prst="roundRect">
            <a:avLst>
              <a:gd name="adj" fmla="val 10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14400" y="4416552"/>
            <a:ext cx="4572000" cy="457200"/>
          </a:xfrm>
          <a:prstGeom prst="rect">
            <a:avLst/>
          </a:prstGeom>
          <a:noFill/>
        </p:spPr>
        <p:txBody>
          <a:bodyPr wrap="square">
            <a:spAutoFit/>
          </a:bodyPr>
          <a:lstStyle/>
          <a:p>
            <a:pPr algn="l">
              <a:lnSpc>
                <a:spcPct val="115000"/>
              </a:lnSpc>
            </a:pPr>
            <a:r>
              <a:rPr sz="1400" b="0" i="0">
                <a:solidFill>
                  <a:srgbClr val="1E2933"/>
                </a:solidFill>
                <a:latin typeface="Calibri"/>
              </a:rPr>
              <a:t>Wipe and rebuild the workstation</a:t>
            </a:r>
          </a:p>
        </p:txBody>
      </p:sp>
      <p:sp>
        <p:nvSpPr>
          <p:cNvPr id="13" name="Oval 12"/>
          <p:cNvSpPr/>
          <p:nvPr/>
        </p:nvSpPr>
        <p:spPr>
          <a:xfrm>
            <a:off x="5074920" y="5166360"/>
            <a:ext cx="502920" cy="502920"/>
          </a:xfrm>
          <a:prstGeom prst="ellipse">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lnSpc>
                <a:spcPct val="110000"/>
              </a:lnSpc>
            </a:pPr>
            <a:r>
              <a:rPr sz="2200" b="1">
                <a:solidFill>
                  <a:srgbClr val="FFFFFF"/>
                </a:solidFill>
                <a:latin typeface="Calibri"/>
              </a:rPr>
              <a:t>✗</a:t>
            </a:r>
          </a:p>
        </p:txBody>
      </p:sp>
      <p:sp>
        <p:nvSpPr>
          <p:cNvPr id="14" name="TextBox 13"/>
          <p:cNvSpPr txBox="1"/>
          <p:nvPr/>
        </p:nvSpPr>
        <p:spPr>
          <a:xfrm>
            <a:off x="640080" y="5760720"/>
            <a:ext cx="5120640" cy="365760"/>
          </a:xfrm>
          <a:prstGeom prst="rect">
            <a:avLst/>
          </a:prstGeom>
          <a:noFill/>
        </p:spPr>
        <p:txBody>
          <a:bodyPr wrap="square">
            <a:spAutoFit/>
          </a:bodyPr>
          <a:lstStyle/>
          <a:p>
            <a:pPr algn="l">
              <a:lnSpc>
                <a:spcPct val="115000"/>
              </a:lnSpc>
            </a:pPr>
            <a:r>
              <a:rPr sz="1200" b="0" i="1">
                <a:solidFill>
                  <a:srgbClr val="D64550"/>
                </a:solidFill>
                <a:latin typeface="Calibri"/>
              </a:rPr>
              <a:t>None of these remove a hook already committed to git history</a:t>
            </a:r>
          </a:p>
        </p:txBody>
      </p:sp>
      <p:sp>
        <p:nvSpPr>
          <p:cNvPr id="15" name="TextBox 14"/>
          <p:cNvSpPr txBox="1"/>
          <p:nvPr/>
        </p:nvSpPr>
        <p:spPr>
          <a:xfrm>
            <a:off x="6309360" y="1874519"/>
            <a:ext cx="5212080" cy="365760"/>
          </a:xfrm>
          <a:prstGeom prst="rect">
            <a:avLst/>
          </a:prstGeom>
          <a:noFill/>
        </p:spPr>
        <p:txBody>
          <a:bodyPr wrap="square">
            <a:spAutoFit/>
          </a:bodyPr>
          <a:lstStyle/>
          <a:p>
            <a:pPr algn="l">
              <a:lnSpc>
                <a:spcPct val="115000"/>
              </a:lnSpc>
            </a:pPr>
            <a:r>
              <a:rPr sz="1300" b="1" i="0">
                <a:solidFill>
                  <a:srgbClr val="1BA39C"/>
                </a:solidFill>
                <a:latin typeface="Calibri"/>
              </a:rPr>
              <a:t>WHAT ACTUALLY PERSISTS</a:t>
            </a:r>
          </a:p>
        </p:txBody>
      </p:sp>
      <p:sp>
        <p:nvSpPr>
          <p:cNvPr id="16" name="Rounded Rectangle 15"/>
          <p:cNvSpPr/>
          <p:nvPr/>
        </p:nvSpPr>
        <p:spPr>
          <a:xfrm>
            <a:off x="6309360" y="2331720"/>
            <a:ext cx="5212080" cy="3566160"/>
          </a:xfrm>
          <a:prstGeom prst="roundRect">
            <a:avLst>
              <a:gd name="adj" fmla="val 5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583680" y="2560320"/>
            <a:ext cx="4663440" cy="457200"/>
          </a:xfrm>
          <a:prstGeom prst="rect">
            <a:avLst/>
          </a:prstGeom>
          <a:noFill/>
        </p:spPr>
        <p:txBody>
          <a:bodyPr wrap="square">
            <a:spAutoFit/>
          </a:bodyPr>
          <a:lstStyle/>
          <a:p>
            <a:pPr algn="l">
              <a:lnSpc>
                <a:spcPct val="115000"/>
              </a:lnSpc>
            </a:pPr>
            <a:r>
              <a:rPr sz="1450" b="1" i="0">
                <a:solidFill>
                  <a:srgbClr val="FFFFFF"/>
                </a:solidFill>
                <a:latin typeface="Calibri"/>
              </a:rPr>
              <a:t>.claude/settings.json (SessionStart hook)</a:t>
            </a:r>
          </a:p>
        </p:txBody>
      </p:sp>
      <p:sp>
        <p:nvSpPr>
          <p:cNvPr id="18" name="TextBox 17"/>
          <p:cNvSpPr txBox="1"/>
          <p:nvPr/>
        </p:nvSpPr>
        <p:spPr>
          <a:xfrm>
            <a:off x="6583680" y="3017520"/>
            <a:ext cx="4663440" cy="457200"/>
          </a:xfrm>
          <a:prstGeom prst="rect">
            <a:avLst/>
          </a:prstGeom>
          <a:noFill/>
        </p:spPr>
        <p:txBody>
          <a:bodyPr wrap="square">
            <a:spAutoFit/>
          </a:bodyPr>
          <a:lstStyle/>
          <a:p>
            <a:pPr algn="l">
              <a:lnSpc>
                <a:spcPct val="115000"/>
              </a:lnSpc>
            </a:pPr>
            <a:r>
              <a:rPr sz="1450" b="1" i="0">
                <a:solidFill>
                  <a:srgbClr val="FFFFFF"/>
                </a:solidFill>
                <a:latin typeface="Calibri"/>
              </a:rPr>
              <a:t>.vscode/tasks.json (runOn: folderOpen)</a:t>
            </a:r>
          </a:p>
        </p:txBody>
      </p:sp>
      <p:sp>
        <p:nvSpPr>
          <p:cNvPr id="19" name="TextBox 18"/>
          <p:cNvSpPr txBox="1"/>
          <p:nvPr/>
        </p:nvSpPr>
        <p:spPr>
          <a:xfrm>
            <a:off x="6583680" y="3611880"/>
            <a:ext cx="4663440" cy="2103120"/>
          </a:xfrm>
          <a:prstGeom prst="rect">
            <a:avLst/>
          </a:prstGeom>
          <a:noFill/>
        </p:spPr>
        <p:txBody>
          <a:bodyPr wrap="square">
            <a:spAutoFit/>
          </a:bodyPr>
          <a:lstStyle/>
          <a:p>
            <a:pPr algn="l">
              <a:lnSpc>
                <a:spcPct val="135000"/>
              </a:lnSpc>
            </a:pPr>
            <a:r>
              <a:rPr sz="1300" b="0" i="0">
                <a:solidFill>
                  <a:srgbClr val="C7D8E0"/>
                </a:solidFill>
                <a:latin typeface="Calibri"/>
              </a:rPr>
              <a:t>Both are committed to the source tree, not installed by npm. They survive rm -rf node_modules, npm ci, credential rotation, and a full machine rebuild — the trigger simply reappears the next time anyone clones the repo and opens it in Claude Code or VS Code.</a:t>
            </a:r>
          </a:p>
        </p:txBody>
      </p:sp>
      <p:sp>
        <p:nvSpPr>
          <p:cNvPr id="20" name="TextBox 19"/>
          <p:cNvSpPr txBox="1"/>
          <p:nvPr/>
        </p:nvSpPr>
        <p:spPr>
          <a:xfrm>
            <a:off x="640080" y="6172200"/>
            <a:ext cx="10515600" cy="320040"/>
          </a:xfrm>
          <a:prstGeom prst="rect">
            <a:avLst/>
          </a:prstGeom>
          <a:noFill/>
        </p:spPr>
        <p:txBody>
          <a:bodyPr wrap="square">
            <a:spAutoFit/>
          </a:bodyPr>
          <a:lstStyle/>
          <a:p>
            <a:pPr algn="l">
              <a:lnSpc>
                <a:spcPct val="115000"/>
              </a:lnSpc>
            </a:pPr>
            <a:r>
              <a:rPr sz="1100" b="0" i="1">
                <a:solidFill>
                  <a:srgbClr val="6B7C8A"/>
                </a:solidFill>
                <a:latin typeface="Calibri"/>
              </a:rPr>
              <a:t>Source: hard2bit, 2026; Wiz, 2026; Datadog Security Labs — “Before the first prompt,” 2026</a:t>
            </a:r>
          </a:p>
        </p:txBody>
      </p:sp>
      <p:sp>
        <p:nvSpPr>
          <p:cNvPr id="21" name="TextBox 20"/>
          <p:cNvSpPr txBox="1"/>
          <p:nvPr/>
        </p:nvSpPr>
        <p:spPr>
          <a:xfrm>
            <a:off x="457200" y="6519672"/>
            <a:ext cx="7315200" cy="274320"/>
          </a:xfrm>
          <a:prstGeom prst="rect">
            <a:avLst/>
          </a:prstGeom>
          <a:noFill/>
        </p:spPr>
        <p:txBody>
          <a:bodyPr wrap="none" tIns="0" bIns="0">
            <a:spAutoFit/>
          </a:bodyPr>
          <a:lstStyle/>
          <a:p>
            <a:r>
              <a:rPr sz="900">
                <a:solidFill>
                  <a:srgbClr val="6B7C8A"/>
                </a:solidFill>
                <a:latin typeface="Calibri"/>
              </a:rPr>
              <a:t>Created with AskAnything - askanything-app.com</a:t>
            </a:r>
          </a:p>
        </p:txBody>
      </p:sp>
      <p:sp>
        <p:nvSpPr>
          <p:cNvPr id="22" name="TextBox 21"/>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10058400" cy="365760"/>
          </a:xfrm>
          <a:prstGeom prst="rect">
            <a:avLst/>
          </a:prstGeom>
          <a:noFill/>
        </p:spPr>
        <p:txBody>
          <a:bodyPr wrap="square">
            <a:spAutoFit/>
          </a:bodyPr>
          <a:lstStyle/>
          <a:p>
            <a:pPr algn="l">
              <a:lnSpc>
                <a:spcPct val="115000"/>
              </a:lnSpc>
            </a:pPr>
            <a:r>
              <a:rPr sz="1300" b="1" i="0">
                <a:solidFill>
                  <a:srgbClr val="1BA39C"/>
                </a:solidFill>
                <a:latin typeface="Calibri"/>
              </a:rPr>
              <a:t>MALWARE ARCHITECTURE</a:t>
            </a:r>
          </a:p>
        </p:txBody>
      </p:sp>
      <p:sp>
        <p:nvSpPr>
          <p:cNvPr id="3" name="TextBox 2"/>
          <p:cNvSpPr txBox="1"/>
          <p:nvPr/>
        </p:nvSpPr>
        <p:spPr>
          <a:xfrm>
            <a:off x="640080" y="804672"/>
            <a:ext cx="10881360" cy="1188720"/>
          </a:xfrm>
          <a:prstGeom prst="rect">
            <a:avLst/>
          </a:prstGeom>
          <a:noFill/>
        </p:spPr>
        <p:txBody>
          <a:bodyPr wrap="square">
            <a:spAutoFit/>
          </a:bodyPr>
          <a:lstStyle/>
          <a:p>
            <a:pPr algn="l">
              <a:lnSpc>
                <a:spcPct val="105000"/>
              </a:lnSpc>
            </a:pPr>
            <a:r>
              <a:rPr sz="3000" b="1" i="0">
                <a:solidFill>
                  <a:srgbClr val="0F2233"/>
                </a:solidFill>
                <a:latin typeface="Calibri"/>
              </a:rPr>
              <a:t>One preinstall hook triggers a six-stage kill chain</a:t>
            </a:r>
          </a:p>
        </p:txBody>
      </p:sp>
      <p:sp>
        <p:nvSpPr>
          <p:cNvPr id="4" name="Rounded Rectangle 3"/>
          <p:cNvSpPr/>
          <p:nvPr/>
        </p:nvSpPr>
        <p:spPr>
          <a:xfrm>
            <a:off x="518007" y="2468880"/>
            <a:ext cx="1691640" cy="1737360"/>
          </a:xfrm>
          <a:prstGeom prst="roundRect">
            <a:avLst>
              <a:gd name="adj" fmla="val 8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27735" y="2606040"/>
            <a:ext cx="1472184" cy="502920"/>
          </a:xfrm>
          <a:prstGeom prst="rect">
            <a:avLst/>
          </a:prstGeom>
          <a:noFill/>
        </p:spPr>
        <p:txBody>
          <a:bodyPr wrap="square">
            <a:spAutoFit/>
          </a:bodyPr>
          <a:lstStyle/>
          <a:p>
            <a:pPr algn="ctr">
              <a:lnSpc>
                <a:spcPct val="100000"/>
              </a:lnSpc>
            </a:pPr>
            <a:r>
              <a:rPr sz="1300" b="1" i="0">
                <a:solidFill>
                  <a:srgbClr val="FFFFFF"/>
                </a:solidFill>
                <a:latin typeface="Calibri"/>
              </a:rPr>
              <a:t>Delivery</a:t>
            </a:r>
          </a:p>
        </p:txBody>
      </p:sp>
      <p:sp>
        <p:nvSpPr>
          <p:cNvPr id="6" name="TextBox 5"/>
          <p:cNvSpPr txBox="1"/>
          <p:nvPr/>
        </p:nvSpPr>
        <p:spPr>
          <a:xfrm>
            <a:off x="627735" y="3154680"/>
            <a:ext cx="1472184" cy="1005840"/>
          </a:xfrm>
          <a:prstGeom prst="rect">
            <a:avLst/>
          </a:prstGeom>
          <a:noFill/>
        </p:spPr>
        <p:txBody>
          <a:bodyPr wrap="square">
            <a:spAutoFit/>
          </a:bodyPr>
          <a:lstStyle/>
          <a:p>
            <a:pPr algn="ctr">
              <a:lnSpc>
                <a:spcPct val="115000"/>
              </a:lnSpc>
            </a:pPr>
            <a:r>
              <a:rPr sz="950" b="0" i="0">
                <a:solidFill>
                  <a:srgbClr val="C7D8E0"/>
                </a:solidFill>
                <a:latin typeface="Calibri"/>
              </a:rPr>
              <a:t>preinstall runs setup.mjs, silently fetches Bun 1.3.13</a:t>
            </a:r>
          </a:p>
        </p:txBody>
      </p:sp>
      <p:sp>
        <p:nvSpPr>
          <p:cNvPr id="7" name="TextBox 6"/>
          <p:cNvSpPr txBox="1"/>
          <p:nvPr/>
        </p:nvSpPr>
        <p:spPr>
          <a:xfrm>
            <a:off x="518007" y="2103120"/>
            <a:ext cx="1691640" cy="320040"/>
          </a:xfrm>
          <a:prstGeom prst="rect">
            <a:avLst/>
          </a:prstGeom>
          <a:noFill/>
        </p:spPr>
        <p:txBody>
          <a:bodyPr wrap="square">
            <a:spAutoFit/>
          </a:bodyPr>
          <a:lstStyle/>
          <a:p>
            <a:pPr algn="ctr">
              <a:lnSpc>
                <a:spcPct val="115000"/>
              </a:lnSpc>
            </a:pPr>
            <a:r>
              <a:rPr sz="1500" b="1" i="0">
                <a:solidFill>
                  <a:srgbClr val="1BA39C"/>
                </a:solidFill>
                <a:latin typeface="Calibri"/>
              </a:rPr>
              <a:t>1</a:t>
            </a:r>
          </a:p>
        </p:txBody>
      </p:sp>
      <p:cxnSp>
        <p:nvCxnSpPr>
          <p:cNvPr id="8" name="Connector 7"/>
          <p:cNvCxnSpPr/>
          <p:nvPr/>
        </p:nvCxnSpPr>
        <p:spPr>
          <a:xfrm>
            <a:off x="2209647.5" y="3337560.0"/>
            <a:ext cx="201168.0" cy="0.0"/>
          </a:xfrm>
          <a:prstGeom prst="line">
            <a:avLst/>
          </a:prstGeom>
          <a:ln w="22225">
            <a:solidFill>
              <a:srgbClr val="6B7C8A"/>
            </a:solidFill>
            <a:tailEnd type="triangle" w="med" len="med"/>
          </a:ln>
        </p:spPr>
        <p:style>
          <a:lnRef idx="2">
            <a:schemeClr val="accent1"/>
          </a:lnRef>
          <a:fillRef idx="0">
            <a:schemeClr val="accent1"/>
          </a:fillRef>
          <a:effectRef idx="1">
            <a:schemeClr val="accent1"/>
          </a:effectRef>
          <a:fontRef idx="minor">
            <a:schemeClr val="tx1"/>
          </a:fontRef>
        </p:style>
      </p:cxnSp>
      <p:sp>
        <p:nvSpPr>
          <p:cNvPr id="9" name="Rounded Rectangle 8"/>
          <p:cNvSpPr/>
          <p:nvPr/>
        </p:nvSpPr>
        <p:spPr>
          <a:xfrm>
            <a:off x="2410815" y="2468880"/>
            <a:ext cx="1691640" cy="1737360"/>
          </a:xfrm>
          <a:prstGeom prst="roundRect">
            <a:avLst>
              <a:gd name="adj" fmla="val 8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2520543" y="2606040"/>
            <a:ext cx="1472184" cy="502920"/>
          </a:xfrm>
          <a:prstGeom prst="rect">
            <a:avLst/>
          </a:prstGeom>
          <a:noFill/>
        </p:spPr>
        <p:txBody>
          <a:bodyPr wrap="square">
            <a:spAutoFit/>
          </a:bodyPr>
          <a:lstStyle/>
          <a:p>
            <a:pPr algn="ctr">
              <a:lnSpc>
                <a:spcPct val="100000"/>
              </a:lnSpc>
            </a:pPr>
            <a:r>
              <a:rPr sz="1300" b="1" i="0">
                <a:solidFill>
                  <a:srgbClr val="FFFFFF"/>
                </a:solidFill>
                <a:latin typeface="Calibri"/>
              </a:rPr>
              <a:t>Main payload</a:t>
            </a:r>
          </a:p>
        </p:txBody>
      </p:sp>
      <p:sp>
        <p:nvSpPr>
          <p:cNvPr id="11" name="TextBox 10"/>
          <p:cNvSpPr txBox="1"/>
          <p:nvPr/>
        </p:nvSpPr>
        <p:spPr>
          <a:xfrm>
            <a:off x="2520543" y="3154680"/>
            <a:ext cx="1472184" cy="1005840"/>
          </a:xfrm>
          <a:prstGeom prst="rect">
            <a:avLst/>
          </a:prstGeom>
          <a:noFill/>
        </p:spPr>
        <p:txBody>
          <a:bodyPr wrap="square">
            <a:spAutoFit/>
          </a:bodyPr>
          <a:lstStyle/>
          <a:p>
            <a:pPr algn="ctr">
              <a:lnSpc>
                <a:spcPct val="115000"/>
              </a:lnSpc>
            </a:pPr>
            <a:r>
              <a:rPr sz="950" b="0" i="0">
                <a:solidFill>
                  <a:srgbClr val="C7D8E0"/>
                </a:solidFill>
                <a:latin typeface="Calibri"/>
              </a:rPr>
              <a:t>~720KB obfuscated 2nd stage, self-relaunches detached</a:t>
            </a:r>
          </a:p>
        </p:txBody>
      </p:sp>
      <p:sp>
        <p:nvSpPr>
          <p:cNvPr id="12" name="TextBox 11"/>
          <p:cNvSpPr txBox="1"/>
          <p:nvPr/>
        </p:nvSpPr>
        <p:spPr>
          <a:xfrm>
            <a:off x="2410815" y="2103120"/>
            <a:ext cx="1691640" cy="320040"/>
          </a:xfrm>
          <a:prstGeom prst="rect">
            <a:avLst/>
          </a:prstGeom>
          <a:noFill/>
        </p:spPr>
        <p:txBody>
          <a:bodyPr wrap="square">
            <a:spAutoFit/>
          </a:bodyPr>
          <a:lstStyle/>
          <a:p>
            <a:pPr algn="ctr">
              <a:lnSpc>
                <a:spcPct val="115000"/>
              </a:lnSpc>
            </a:pPr>
            <a:r>
              <a:rPr sz="1500" b="1" i="0">
                <a:solidFill>
                  <a:srgbClr val="1BA39C"/>
                </a:solidFill>
                <a:latin typeface="Calibri"/>
              </a:rPr>
              <a:t>2</a:t>
            </a:r>
          </a:p>
        </p:txBody>
      </p:sp>
      <p:cxnSp>
        <p:nvCxnSpPr>
          <p:cNvPr id="13" name="Connector 12"/>
          <p:cNvCxnSpPr/>
          <p:nvPr/>
        </p:nvCxnSpPr>
        <p:spPr>
          <a:xfrm>
            <a:off x="4102455.5" y="3337560.0"/>
            <a:ext cx="201168.0" cy="0.0"/>
          </a:xfrm>
          <a:prstGeom prst="line">
            <a:avLst/>
          </a:prstGeom>
          <a:ln w="22225">
            <a:solidFill>
              <a:srgbClr val="6B7C8A"/>
            </a:solidFill>
            <a:tailEnd type="triangle" w="med" len="med"/>
          </a:ln>
        </p:spPr>
        <p:style>
          <a:lnRef idx="2">
            <a:schemeClr val="accent1"/>
          </a:lnRef>
          <a:fillRef idx="0">
            <a:schemeClr val="accent1"/>
          </a:fillRef>
          <a:effectRef idx="1">
            <a:schemeClr val="accent1"/>
          </a:effectRef>
          <a:fontRef idx="minor">
            <a:schemeClr val="tx1"/>
          </a:fontRef>
        </p:style>
      </p:cxnSp>
      <p:sp>
        <p:nvSpPr>
          <p:cNvPr id="14" name="Rounded Rectangle 13"/>
          <p:cNvSpPr/>
          <p:nvPr/>
        </p:nvSpPr>
        <p:spPr>
          <a:xfrm>
            <a:off x="4303623" y="2468880"/>
            <a:ext cx="1691640" cy="1737360"/>
          </a:xfrm>
          <a:prstGeom prst="roundRect">
            <a:avLst>
              <a:gd name="adj" fmla="val 8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413351" y="2606040"/>
            <a:ext cx="1472184" cy="502920"/>
          </a:xfrm>
          <a:prstGeom prst="rect">
            <a:avLst/>
          </a:prstGeom>
          <a:noFill/>
        </p:spPr>
        <p:txBody>
          <a:bodyPr wrap="square">
            <a:spAutoFit/>
          </a:bodyPr>
          <a:lstStyle/>
          <a:p>
            <a:pPr algn="ctr">
              <a:lnSpc>
                <a:spcPct val="100000"/>
              </a:lnSpc>
            </a:pPr>
            <a:r>
              <a:rPr sz="1300" b="1" i="0">
                <a:solidFill>
                  <a:srgbClr val="FFFFFF"/>
                </a:solidFill>
                <a:latin typeface="Calibri"/>
              </a:rPr>
              <a:t>Credential
harvesting</a:t>
            </a:r>
          </a:p>
        </p:txBody>
      </p:sp>
      <p:sp>
        <p:nvSpPr>
          <p:cNvPr id="16" name="TextBox 15"/>
          <p:cNvSpPr txBox="1"/>
          <p:nvPr/>
        </p:nvSpPr>
        <p:spPr>
          <a:xfrm>
            <a:off x="4413351" y="3154680"/>
            <a:ext cx="1472184" cy="1005840"/>
          </a:xfrm>
          <a:prstGeom prst="rect">
            <a:avLst/>
          </a:prstGeom>
          <a:noFill/>
        </p:spPr>
        <p:txBody>
          <a:bodyPr wrap="square">
            <a:spAutoFit/>
          </a:bodyPr>
          <a:lstStyle/>
          <a:p>
            <a:pPr algn="ctr">
              <a:lnSpc>
                <a:spcPct val="115000"/>
              </a:lnSpc>
            </a:pPr>
            <a:r>
              <a:rPr sz="950" b="0" i="0">
                <a:solidFill>
                  <a:srgbClr val="C7D8E0"/>
                </a:solidFill>
                <a:latin typeface="Calibri"/>
              </a:rPr>
              <a:t>npm/cloud/SSH/Vault/AI-tool tokens, /etc/shadow</a:t>
            </a:r>
          </a:p>
        </p:txBody>
      </p:sp>
      <p:sp>
        <p:nvSpPr>
          <p:cNvPr id="17" name="TextBox 16"/>
          <p:cNvSpPr txBox="1"/>
          <p:nvPr/>
        </p:nvSpPr>
        <p:spPr>
          <a:xfrm>
            <a:off x="4303623" y="2103120"/>
            <a:ext cx="1691640" cy="320040"/>
          </a:xfrm>
          <a:prstGeom prst="rect">
            <a:avLst/>
          </a:prstGeom>
          <a:noFill/>
        </p:spPr>
        <p:txBody>
          <a:bodyPr wrap="square">
            <a:spAutoFit/>
          </a:bodyPr>
          <a:lstStyle/>
          <a:p>
            <a:pPr algn="ctr">
              <a:lnSpc>
                <a:spcPct val="115000"/>
              </a:lnSpc>
            </a:pPr>
            <a:r>
              <a:rPr sz="1500" b="1" i="0">
                <a:solidFill>
                  <a:srgbClr val="1BA39C"/>
                </a:solidFill>
                <a:latin typeface="Calibri"/>
              </a:rPr>
              <a:t>3</a:t>
            </a:r>
          </a:p>
        </p:txBody>
      </p:sp>
      <p:cxnSp>
        <p:nvCxnSpPr>
          <p:cNvPr id="18" name="Connector 17"/>
          <p:cNvCxnSpPr/>
          <p:nvPr/>
        </p:nvCxnSpPr>
        <p:spPr>
          <a:xfrm>
            <a:off x="5995263.5" y="3337560.0"/>
            <a:ext cx="201168.0" cy="0.0"/>
          </a:xfrm>
          <a:prstGeom prst="line">
            <a:avLst/>
          </a:prstGeom>
          <a:ln w="22225">
            <a:solidFill>
              <a:srgbClr val="6B7C8A"/>
            </a:solidFill>
            <a:tailEnd type="triangle" w="med" len="med"/>
          </a:ln>
        </p:spPr>
        <p:style>
          <a:lnRef idx="2">
            <a:schemeClr val="accent1"/>
          </a:lnRef>
          <a:fillRef idx="0">
            <a:schemeClr val="accent1"/>
          </a:fillRef>
          <a:effectRef idx="1">
            <a:schemeClr val="accent1"/>
          </a:effectRef>
          <a:fontRef idx="minor">
            <a:schemeClr val="tx1"/>
          </a:fontRef>
        </p:style>
      </p:cxnSp>
      <p:sp>
        <p:nvSpPr>
          <p:cNvPr id="19" name="Rounded Rectangle 18"/>
          <p:cNvSpPr/>
          <p:nvPr/>
        </p:nvSpPr>
        <p:spPr>
          <a:xfrm>
            <a:off x="6196431" y="2468880"/>
            <a:ext cx="1691640" cy="1737360"/>
          </a:xfrm>
          <a:prstGeom prst="roundRect">
            <a:avLst>
              <a:gd name="adj" fmla="val 8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06159" y="2606040"/>
            <a:ext cx="1472184" cy="502920"/>
          </a:xfrm>
          <a:prstGeom prst="rect">
            <a:avLst/>
          </a:prstGeom>
          <a:noFill/>
        </p:spPr>
        <p:txBody>
          <a:bodyPr wrap="square">
            <a:spAutoFit/>
          </a:bodyPr>
          <a:lstStyle/>
          <a:p>
            <a:pPr algn="ctr">
              <a:lnSpc>
                <a:spcPct val="100000"/>
              </a:lnSpc>
            </a:pPr>
            <a:r>
              <a:rPr sz="1300" b="1" i="0">
                <a:solidFill>
                  <a:srgbClr val="FFFFFF"/>
                </a:solidFill>
                <a:latin typeface="Calibri"/>
              </a:rPr>
              <a:t>Exfiltration</a:t>
            </a:r>
          </a:p>
        </p:txBody>
      </p:sp>
      <p:sp>
        <p:nvSpPr>
          <p:cNvPr id="21" name="TextBox 20"/>
          <p:cNvSpPr txBox="1"/>
          <p:nvPr/>
        </p:nvSpPr>
        <p:spPr>
          <a:xfrm>
            <a:off x="6306159" y="3154680"/>
            <a:ext cx="1472184" cy="1005840"/>
          </a:xfrm>
          <a:prstGeom prst="rect">
            <a:avLst/>
          </a:prstGeom>
          <a:noFill/>
        </p:spPr>
        <p:txBody>
          <a:bodyPr wrap="square">
            <a:spAutoFit/>
          </a:bodyPr>
          <a:lstStyle/>
          <a:p>
            <a:pPr algn="ctr">
              <a:lnSpc>
                <a:spcPct val="115000"/>
              </a:lnSpc>
            </a:pPr>
            <a:r>
              <a:rPr sz="950" b="0" i="0">
                <a:solidFill>
                  <a:srgbClr val="C7D8E0"/>
                </a:solidFill>
                <a:latin typeface="Calibri"/>
              </a:rPr>
              <a:t>AES-256-GCM + RSA wrap; public GitHub dead-drop fallback</a:t>
            </a:r>
          </a:p>
        </p:txBody>
      </p:sp>
      <p:sp>
        <p:nvSpPr>
          <p:cNvPr id="22" name="TextBox 21"/>
          <p:cNvSpPr txBox="1"/>
          <p:nvPr/>
        </p:nvSpPr>
        <p:spPr>
          <a:xfrm>
            <a:off x="6196431" y="2103120"/>
            <a:ext cx="1691640" cy="320040"/>
          </a:xfrm>
          <a:prstGeom prst="rect">
            <a:avLst/>
          </a:prstGeom>
          <a:noFill/>
        </p:spPr>
        <p:txBody>
          <a:bodyPr wrap="square">
            <a:spAutoFit/>
          </a:bodyPr>
          <a:lstStyle/>
          <a:p>
            <a:pPr algn="ctr">
              <a:lnSpc>
                <a:spcPct val="115000"/>
              </a:lnSpc>
            </a:pPr>
            <a:r>
              <a:rPr sz="1500" b="1" i="0">
                <a:solidFill>
                  <a:srgbClr val="1BA39C"/>
                </a:solidFill>
                <a:latin typeface="Calibri"/>
              </a:rPr>
              <a:t>4</a:t>
            </a:r>
          </a:p>
        </p:txBody>
      </p:sp>
      <p:cxnSp>
        <p:nvCxnSpPr>
          <p:cNvPr id="23" name="Connector 22"/>
          <p:cNvCxnSpPr/>
          <p:nvPr/>
        </p:nvCxnSpPr>
        <p:spPr>
          <a:xfrm>
            <a:off x="7888071.5" y="3337560.0"/>
            <a:ext cx="201168.0" cy="0.0"/>
          </a:xfrm>
          <a:prstGeom prst="line">
            <a:avLst/>
          </a:prstGeom>
          <a:ln w="22225">
            <a:solidFill>
              <a:srgbClr val="6B7C8A"/>
            </a:solidFill>
            <a:tailEnd type="triangle" w="med" len="med"/>
          </a:ln>
        </p:spPr>
        <p:style>
          <a:lnRef idx="2">
            <a:schemeClr val="accent1"/>
          </a:lnRef>
          <a:fillRef idx="0">
            <a:schemeClr val="accent1"/>
          </a:fillRef>
          <a:effectRef idx="1">
            <a:schemeClr val="accent1"/>
          </a:effectRef>
          <a:fontRef idx="minor">
            <a:schemeClr val="tx1"/>
          </a:fontRef>
        </p:style>
      </p:cxnSp>
      <p:sp>
        <p:nvSpPr>
          <p:cNvPr id="24" name="Rounded Rectangle 23"/>
          <p:cNvSpPr/>
          <p:nvPr/>
        </p:nvSpPr>
        <p:spPr>
          <a:xfrm>
            <a:off x="8089239" y="2468880"/>
            <a:ext cx="1691640" cy="1737360"/>
          </a:xfrm>
          <a:prstGeom prst="roundRect">
            <a:avLst>
              <a:gd name="adj" fmla="val 8000"/>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8198967" y="2606040"/>
            <a:ext cx="1472184" cy="502920"/>
          </a:xfrm>
          <a:prstGeom prst="rect">
            <a:avLst/>
          </a:prstGeom>
          <a:noFill/>
        </p:spPr>
        <p:txBody>
          <a:bodyPr wrap="square">
            <a:spAutoFit/>
          </a:bodyPr>
          <a:lstStyle/>
          <a:p>
            <a:pPr algn="ctr">
              <a:lnSpc>
                <a:spcPct val="100000"/>
              </a:lnSpc>
            </a:pPr>
            <a:r>
              <a:rPr sz="1300" b="1" i="0">
                <a:solidFill>
                  <a:srgbClr val="FFFFFF"/>
                </a:solidFill>
                <a:latin typeface="Calibri"/>
              </a:rPr>
              <a:t>C2</a:t>
            </a:r>
          </a:p>
        </p:txBody>
      </p:sp>
      <p:sp>
        <p:nvSpPr>
          <p:cNvPr id="26" name="TextBox 25"/>
          <p:cNvSpPr txBox="1"/>
          <p:nvPr/>
        </p:nvSpPr>
        <p:spPr>
          <a:xfrm>
            <a:off x="8198967" y="3154680"/>
            <a:ext cx="1472184" cy="1005840"/>
          </a:xfrm>
          <a:prstGeom prst="rect">
            <a:avLst/>
          </a:prstGeom>
          <a:noFill/>
        </p:spPr>
        <p:txBody>
          <a:bodyPr wrap="square">
            <a:spAutoFit/>
          </a:bodyPr>
          <a:lstStyle/>
          <a:p>
            <a:pPr algn="ctr">
              <a:lnSpc>
                <a:spcPct val="115000"/>
              </a:lnSpc>
            </a:pPr>
            <a:r>
              <a:rPr sz="950" b="0" i="0">
                <a:solidFill>
                  <a:srgbClr val="C7D8E0"/>
                </a:solidFill>
                <a:latin typeface="Calibri"/>
              </a:rPr>
              <a:t>Ethereum eth_call resolves current C2 domain, then eval</a:t>
            </a:r>
          </a:p>
        </p:txBody>
      </p:sp>
      <p:sp>
        <p:nvSpPr>
          <p:cNvPr id="27" name="TextBox 26"/>
          <p:cNvSpPr txBox="1"/>
          <p:nvPr/>
        </p:nvSpPr>
        <p:spPr>
          <a:xfrm>
            <a:off x="8089239" y="2103120"/>
            <a:ext cx="1691640" cy="320040"/>
          </a:xfrm>
          <a:prstGeom prst="rect">
            <a:avLst/>
          </a:prstGeom>
          <a:noFill/>
        </p:spPr>
        <p:txBody>
          <a:bodyPr wrap="square">
            <a:spAutoFit/>
          </a:bodyPr>
          <a:lstStyle/>
          <a:p>
            <a:pPr algn="ctr">
              <a:lnSpc>
                <a:spcPct val="115000"/>
              </a:lnSpc>
            </a:pPr>
            <a:r>
              <a:rPr sz="1500" b="1" i="0">
                <a:solidFill>
                  <a:srgbClr val="1BA39C"/>
                </a:solidFill>
                <a:latin typeface="Calibri"/>
              </a:rPr>
              <a:t>5</a:t>
            </a:r>
          </a:p>
        </p:txBody>
      </p:sp>
      <p:cxnSp>
        <p:nvCxnSpPr>
          <p:cNvPr id="28" name="Connector 27"/>
          <p:cNvCxnSpPr/>
          <p:nvPr/>
        </p:nvCxnSpPr>
        <p:spPr>
          <a:xfrm>
            <a:off x="9780879.5" y="3337560.0"/>
            <a:ext cx="201168.0" cy="0.0"/>
          </a:xfrm>
          <a:prstGeom prst="line">
            <a:avLst/>
          </a:prstGeom>
          <a:ln w="22225">
            <a:solidFill>
              <a:srgbClr val="6B7C8A"/>
            </a:solidFill>
            <a:tailEnd type="triangle" w="med" len="med"/>
          </a:ln>
        </p:spPr>
        <p:style>
          <a:lnRef idx="2">
            <a:schemeClr val="accent1"/>
          </a:lnRef>
          <a:fillRef idx="0">
            <a:schemeClr val="accent1"/>
          </a:fillRef>
          <a:effectRef idx="1">
            <a:schemeClr val="accent1"/>
          </a:effectRef>
          <a:fontRef idx="minor">
            <a:schemeClr val="tx1"/>
          </a:fontRef>
        </p:style>
      </p:cxnSp>
      <p:sp>
        <p:nvSpPr>
          <p:cNvPr id="29" name="Rounded Rectangle 28"/>
          <p:cNvSpPr/>
          <p:nvPr/>
        </p:nvSpPr>
        <p:spPr>
          <a:xfrm>
            <a:off x="9982047" y="2468880"/>
            <a:ext cx="1691640" cy="1737360"/>
          </a:xfrm>
          <a:prstGeom prst="roundRect">
            <a:avLst>
              <a:gd name="adj" fmla="val 8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10091775" y="2606040"/>
            <a:ext cx="1472184" cy="502920"/>
          </a:xfrm>
          <a:prstGeom prst="rect">
            <a:avLst/>
          </a:prstGeom>
          <a:noFill/>
        </p:spPr>
        <p:txBody>
          <a:bodyPr wrap="square">
            <a:spAutoFit/>
          </a:bodyPr>
          <a:lstStyle/>
          <a:p>
            <a:pPr algn="ctr">
              <a:lnSpc>
                <a:spcPct val="100000"/>
              </a:lnSpc>
            </a:pPr>
            <a:r>
              <a:rPr sz="1300" b="1" i="0">
                <a:solidFill>
                  <a:srgbClr val="FFFFFF"/>
                </a:solidFill>
                <a:latin typeface="Calibri"/>
              </a:rPr>
              <a:t>Propagation</a:t>
            </a:r>
          </a:p>
        </p:txBody>
      </p:sp>
      <p:sp>
        <p:nvSpPr>
          <p:cNvPr id="31" name="TextBox 30"/>
          <p:cNvSpPr txBox="1"/>
          <p:nvPr/>
        </p:nvSpPr>
        <p:spPr>
          <a:xfrm>
            <a:off x="10091775" y="3154680"/>
            <a:ext cx="1472184" cy="1005840"/>
          </a:xfrm>
          <a:prstGeom prst="rect">
            <a:avLst/>
          </a:prstGeom>
          <a:noFill/>
        </p:spPr>
        <p:txBody>
          <a:bodyPr wrap="square">
            <a:spAutoFit/>
          </a:bodyPr>
          <a:lstStyle/>
          <a:p>
            <a:pPr algn="ctr">
              <a:lnSpc>
                <a:spcPct val="115000"/>
              </a:lnSpc>
            </a:pPr>
            <a:r>
              <a:rPr sz="950" b="0" i="0">
                <a:solidFill>
                  <a:srgbClr val="C7D8E0"/>
                </a:solidFill>
                <a:latin typeface="Calibri"/>
              </a:rPr>
              <a:t>stolen tokens republish payload into every writable package</a:t>
            </a:r>
          </a:p>
        </p:txBody>
      </p:sp>
      <p:sp>
        <p:nvSpPr>
          <p:cNvPr id="32" name="TextBox 31"/>
          <p:cNvSpPr txBox="1"/>
          <p:nvPr/>
        </p:nvSpPr>
        <p:spPr>
          <a:xfrm>
            <a:off x="9982047" y="2103120"/>
            <a:ext cx="1691640" cy="320040"/>
          </a:xfrm>
          <a:prstGeom prst="rect">
            <a:avLst/>
          </a:prstGeom>
          <a:noFill/>
        </p:spPr>
        <p:txBody>
          <a:bodyPr wrap="square">
            <a:spAutoFit/>
          </a:bodyPr>
          <a:lstStyle/>
          <a:p>
            <a:pPr algn="ctr">
              <a:lnSpc>
                <a:spcPct val="115000"/>
              </a:lnSpc>
            </a:pPr>
            <a:r>
              <a:rPr sz="1500" b="1" i="0">
                <a:solidFill>
                  <a:srgbClr val="1BA39C"/>
                </a:solidFill>
                <a:latin typeface="Calibri"/>
              </a:rPr>
              <a:t>6</a:t>
            </a:r>
          </a:p>
        </p:txBody>
      </p:sp>
      <p:sp>
        <p:nvSpPr>
          <p:cNvPr id="33" name="TextBox 32"/>
          <p:cNvSpPr txBox="1"/>
          <p:nvPr/>
        </p:nvSpPr>
        <p:spPr>
          <a:xfrm>
            <a:off x="640080" y="4617720"/>
            <a:ext cx="10515600" cy="320040"/>
          </a:xfrm>
          <a:prstGeom prst="rect">
            <a:avLst/>
          </a:prstGeom>
          <a:noFill/>
        </p:spPr>
        <p:txBody>
          <a:bodyPr wrap="square">
            <a:spAutoFit/>
          </a:bodyPr>
          <a:lstStyle/>
          <a:p>
            <a:pPr algn="l">
              <a:lnSpc>
                <a:spcPct val="115000"/>
              </a:lnSpc>
            </a:pPr>
            <a:r>
              <a:rPr sz="1100" b="0" i="1">
                <a:solidFill>
                  <a:srgbClr val="6B7C8A"/>
                </a:solidFill>
                <a:latin typeface="Calibri"/>
              </a:rPr>
              <a:t>Source: JFrog Security Research, 2026; Upwind, 2026; Snyk, 2026</a:t>
            </a:r>
          </a:p>
        </p:txBody>
      </p:sp>
      <p:sp>
        <p:nvSpPr>
          <p:cNvPr id="34" name="TextBox 33"/>
          <p:cNvSpPr txBox="1"/>
          <p:nvPr/>
        </p:nvSpPr>
        <p:spPr>
          <a:xfrm>
            <a:off x="822960" y="5074920"/>
            <a:ext cx="10515600" cy="1188720"/>
          </a:xfrm>
          <a:prstGeom prst="rect">
            <a:avLst/>
          </a:prstGeom>
          <a:noFill/>
        </p:spPr>
        <p:txBody>
          <a:bodyPr wrap="square">
            <a:spAutoFit/>
          </a:bodyPr>
          <a:lstStyle/>
          <a:p>
            <a:pPr algn="l">
              <a:lnSpc>
                <a:spcPct val="130000"/>
              </a:lnSpc>
            </a:pPr>
            <a:r>
              <a:rPr sz="1350" b="0" i="0">
                <a:solidFill>
                  <a:srgbClr val="1E2933"/>
                </a:solidFill>
                <a:latin typeface="Calibri"/>
              </a:rPr>
              <a:t>Once a C2 response containing a code field is received, it is executed via eval — giving the operator full remote code execution inside the already-compromised process. The credential harvester alone checks several hundred filesystem glob patterns spanning cloud, CI, VPN, and AI-tool credentials.</a:t>
            </a:r>
          </a:p>
        </p:txBody>
      </p:sp>
      <p:sp>
        <p:nvSpPr>
          <p:cNvPr id="35" name="TextBox 34"/>
          <p:cNvSpPr txBox="1"/>
          <p:nvPr/>
        </p:nvSpPr>
        <p:spPr>
          <a:xfrm>
            <a:off x="457200" y="6519672"/>
            <a:ext cx="7315200" cy="274320"/>
          </a:xfrm>
          <a:prstGeom prst="rect">
            <a:avLst/>
          </a:prstGeom>
          <a:noFill/>
        </p:spPr>
        <p:txBody>
          <a:bodyPr wrap="none" tIns="0" bIns="0">
            <a:spAutoFit/>
          </a:bodyPr>
          <a:lstStyle/>
          <a:p>
            <a:r>
              <a:rPr sz="900">
                <a:solidFill>
                  <a:srgbClr val="6B7C8A"/>
                </a:solidFill>
                <a:latin typeface="Calibri"/>
              </a:rPr>
              <a:t>Created with AskAnything - askanything-app.com</a:t>
            </a:r>
          </a:p>
        </p:txBody>
      </p:sp>
      <p:sp>
        <p:nvSpPr>
          <p:cNvPr id="36" name="TextBox 35"/>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10058400" cy="365760"/>
          </a:xfrm>
          <a:prstGeom prst="rect">
            <a:avLst/>
          </a:prstGeom>
          <a:noFill/>
        </p:spPr>
        <p:txBody>
          <a:bodyPr wrap="square">
            <a:spAutoFit/>
          </a:bodyPr>
          <a:lstStyle/>
          <a:p>
            <a:pPr algn="l">
              <a:lnSpc>
                <a:spcPct val="115000"/>
              </a:lnSpc>
            </a:pPr>
            <a:r>
              <a:rPr sz="1300" b="1" i="0">
                <a:solidFill>
                  <a:srgbClr val="1BA39C"/>
                </a:solidFill>
                <a:latin typeface="Calibri"/>
              </a:rPr>
              <a:t>C2 RESILIENCE</a:t>
            </a:r>
          </a:p>
        </p:txBody>
      </p:sp>
      <p:sp>
        <p:nvSpPr>
          <p:cNvPr id="3" name="TextBox 2"/>
          <p:cNvSpPr txBox="1"/>
          <p:nvPr/>
        </p:nvSpPr>
        <p:spPr>
          <a:xfrm>
            <a:off x="640080" y="804672"/>
            <a:ext cx="10881360" cy="1188720"/>
          </a:xfrm>
          <a:prstGeom prst="rect">
            <a:avLst/>
          </a:prstGeom>
          <a:noFill/>
        </p:spPr>
        <p:txBody>
          <a:bodyPr wrap="square">
            <a:spAutoFit/>
          </a:bodyPr>
          <a:lstStyle/>
          <a:p>
            <a:pPr algn="l">
              <a:lnSpc>
                <a:spcPct val="105000"/>
              </a:lnSpc>
            </a:pPr>
            <a:r>
              <a:rPr sz="3200" b="1" i="0">
                <a:solidFill>
                  <a:srgbClr val="0F2233"/>
                </a:solidFill>
                <a:latin typeface="Calibri"/>
              </a:rPr>
              <a:t>An Ethereum smart contract makes domain takedown obsolete</a:t>
            </a:r>
          </a:p>
        </p:txBody>
      </p:sp>
      <p:sp>
        <p:nvSpPr>
          <p:cNvPr id="4" name="TextBox 3"/>
          <p:cNvSpPr txBox="1"/>
          <p:nvPr/>
        </p:nvSpPr>
        <p:spPr>
          <a:xfrm>
            <a:off x="640080" y="1874519"/>
            <a:ext cx="5120640" cy="365760"/>
          </a:xfrm>
          <a:prstGeom prst="rect">
            <a:avLst/>
          </a:prstGeom>
          <a:noFill/>
        </p:spPr>
        <p:txBody>
          <a:bodyPr wrap="square">
            <a:spAutoFit/>
          </a:bodyPr>
          <a:lstStyle/>
          <a:p>
            <a:pPr algn="l">
              <a:lnSpc>
                <a:spcPct val="115000"/>
              </a:lnSpc>
            </a:pPr>
            <a:r>
              <a:rPr sz="1300" b="1" i="0">
                <a:solidFill>
                  <a:srgbClr val="6B7C8A"/>
                </a:solidFill>
                <a:latin typeface="Calibri"/>
              </a:rPr>
              <a:t>TRADITIONAL C2</a:t>
            </a:r>
          </a:p>
        </p:txBody>
      </p:sp>
      <p:sp>
        <p:nvSpPr>
          <p:cNvPr id="5" name="Rounded Rectangle 4"/>
          <p:cNvSpPr/>
          <p:nvPr/>
        </p:nvSpPr>
        <p:spPr>
          <a:xfrm>
            <a:off x="640080" y="2331720"/>
            <a:ext cx="5120640" cy="329184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14400" y="2606040"/>
            <a:ext cx="4572000" cy="2743200"/>
          </a:xfrm>
          <a:prstGeom prst="rect">
            <a:avLst/>
          </a:prstGeom>
          <a:noFill/>
        </p:spPr>
        <p:txBody>
          <a:bodyPr wrap="square">
            <a:spAutoFit/>
          </a:bodyPr>
          <a:lstStyle/>
          <a:p>
            <a:pPr algn="l">
              <a:lnSpc>
                <a:spcPct val="130000"/>
              </a:lnSpc>
              <a:spcAft>
                <a:spcPts val="1400"/>
              </a:spcAft>
            </a:pPr>
            <a:r>
              <a:rPr sz="1400" b="0">
                <a:solidFill>
                  <a:srgbClr val="1E2933"/>
                </a:solidFill>
                <a:latin typeface="Calibri"/>
              </a:rPr>
              <a:t>Malware hardcodes a C2 domain or IP</a:t>
            </a:r>
          </a:p>
          <a:p>
            <a:pPr algn="l">
              <a:lnSpc>
                <a:spcPct val="130000"/>
              </a:lnSpc>
              <a:spcAft>
                <a:spcPts val="1400"/>
              </a:spcAft>
            </a:pPr>
            <a:r>
              <a:rPr sz="1400" b="0">
                <a:solidFill>
                  <a:srgbClr val="1E2933"/>
                </a:solidFill>
                <a:latin typeface="Calibri"/>
              </a:rPr>
              <a:t>Registrar or hosting provider seizes/suspends it</a:t>
            </a:r>
          </a:p>
          <a:p>
            <a:pPr algn="l">
              <a:lnSpc>
                <a:spcPct val="130000"/>
              </a:lnSpc>
              <a:spcAft>
                <a:spcPts val="1400"/>
              </a:spcAft>
            </a:pPr>
            <a:r>
              <a:rPr sz="1400" b="0">
                <a:solidFill>
                  <a:srgbClr val="1E2933"/>
                </a:solidFill>
                <a:latin typeface="Calibri"/>
              </a:rPr>
              <a:t>Campaign loses its command channel</a:t>
            </a:r>
          </a:p>
          <a:p>
            <a:pPr algn="l">
              <a:lnSpc>
                <a:spcPct val="130000"/>
              </a:lnSpc>
              <a:spcAft>
                <a:spcPts val="1400"/>
              </a:spcAft>
            </a:pPr>
            <a:r>
              <a:rPr sz="1400" b="0">
                <a:solidFill>
                  <a:srgbClr val="1E2933"/>
                </a:solidFill>
                <a:latin typeface="Calibri"/>
              </a:rPr>
              <a:t>Operator must re-infect hosts with new infrastructure pointer</a:t>
            </a:r>
          </a:p>
        </p:txBody>
      </p:sp>
      <p:sp>
        <p:nvSpPr>
          <p:cNvPr id="7" name="Oval 6"/>
          <p:cNvSpPr/>
          <p:nvPr/>
        </p:nvSpPr>
        <p:spPr>
          <a:xfrm>
            <a:off x="5074920" y="5257800"/>
            <a:ext cx="457200" cy="457200"/>
          </a:xfrm>
          <a:prstGeom prst="ellipse">
            <a:avLst/>
          </a:prstGeom>
          <a:solidFill>
            <a:srgbClr val="6B7C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lnSpc>
                <a:spcPct val="110000"/>
              </a:lnSpc>
            </a:pPr>
            <a:r>
              <a:rPr sz="2000" b="1">
                <a:solidFill>
                  <a:srgbClr val="FFFFFF"/>
                </a:solidFill>
                <a:latin typeface="Calibri"/>
              </a:rPr>
              <a:t>✗</a:t>
            </a:r>
          </a:p>
        </p:txBody>
      </p:sp>
      <p:sp>
        <p:nvSpPr>
          <p:cNvPr id="8" name="TextBox 7"/>
          <p:cNvSpPr txBox="1"/>
          <p:nvPr/>
        </p:nvSpPr>
        <p:spPr>
          <a:xfrm>
            <a:off x="6309360" y="1874519"/>
            <a:ext cx="5212080" cy="365760"/>
          </a:xfrm>
          <a:prstGeom prst="rect">
            <a:avLst/>
          </a:prstGeom>
          <a:noFill/>
        </p:spPr>
        <p:txBody>
          <a:bodyPr wrap="square">
            <a:spAutoFit/>
          </a:bodyPr>
          <a:lstStyle/>
          <a:p>
            <a:pPr algn="l">
              <a:lnSpc>
                <a:spcPct val="115000"/>
              </a:lnSpc>
            </a:pPr>
            <a:r>
              <a:rPr sz="1300" b="1" i="0">
                <a:solidFill>
                  <a:srgbClr val="1BA39C"/>
                </a:solidFill>
                <a:latin typeface="Calibri"/>
              </a:rPr>
              <a:t>THIS WORM'S C2</a:t>
            </a:r>
          </a:p>
        </p:txBody>
      </p:sp>
      <p:sp>
        <p:nvSpPr>
          <p:cNvPr id="9" name="Rounded Rectangle 8"/>
          <p:cNvSpPr/>
          <p:nvPr/>
        </p:nvSpPr>
        <p:spPr>
          <a:xfrm>
            <a:off x="6309360" y="2331720"/>
            <a:ext cx="5212080" cy="329184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83680" y="2606040"/>
            <a:ext cx="4663440" cy="2743200"/>
          </a:xfrm>
          <a:prstGeom prst="rect">
            <a:avLst/>
          </a:prstGeom>
          <a:noFill/>
        </p:spPr>
        <p:txBody>
          <a:bodyPr wrap="square">
            <a:spAutoFit/>
          </a:bodyPr>
          <a:lstStyle/>
          <a:p>
            <a:pPr algn="l">
              <a:lnSpc>
                <a:spcPct val="130000"/>
              </a:lnSpc>
              <a:spcAft>
                <a:spcPts val="1400"/>
              </a:spcAft>
            </a:pPr>
            <a:r>
              <a:rPr sz="1400" b="0">
                <a:solidFill>
                  <a:srgbClr val="C7D8E0"/>
                </a:solidFill>
                <a:latin typeface="Calibri"/>
              </a:rPr>
              <a:t>Malware calls eth_call on Ethereum mainnet contract 0xE1f2...93103</a:t>
            </a:r>
          </a:p>
          <a:p>
            <a:pPr algn="l">
              <a:lnSpc>
                <a:spcPct val="130000"/>
              </a:lnSpc>
              <a:spcAft>
                <a:spcPts val="1400"/>
              </a:spcAft>
            </a:pPr>
            <a:r>
              <a:rPr sz="1400" b="0">
                <a:solidFill>
                  <a:srgbClr val="C7D8E0"/>
                </a:solidFill>
                <a:latin typeface="Calibri"/>
              </a:rPr>
              <a:t>Contract's stored string decodes to the live C2 domain</a:t>
            </a:r>
          </a:p>
          <a:p>
            <a:pPr algn="l">
              <a:lnSpc>
                <a:spcPct val="130000"/>
              </a:lnSpc>
              <a:spcAft>
                <a:spcPts val="1400"/>
              </a:spcAft>
            </a:pPr>
            <a:r>
              <a:rPr sz="1400" b="0">
                <a:solidFill>
                  <a:srgbClr val="C7D8E0"/>
                </a:solidFill>
                <a:latin typeface="Calibri"/>
              </a:rPr>
              <a:t>Domain seizure doesn't touch the contract</a:t>
            </a:r>
          </a:p>
          <a:p>
            <a:pPr algn="l">
              <a:lnSpc>
                <a:spcPct val="130000"/>
              </a:lnSpc>
              <a:spcAft>
                <a:spcPts val="1400"/>
              </a:spcAft>
            </a:pPr>
            <a:r>
              <a:rPr sz="1400" b="0">
                <a:solidFill>
                  <a:srgbClr val="C7D8E0"/>
                </a:solidFill>
                <a:latin typeface="Calibri"/>
              </a:rPr>
              <a:t>Operator updates the contract's return value — campaign continues uninterrupted</a:t>
            </a:r>
          </a:p>
        </p:txBody>
      </p:sp>
      <p:sp>
        <p:nvSpPr>
          <p:cNvPr id="11" name="Oval 10"/>
          <p:cNvSpPr/>
          <p:nvPr/>
        </p:nvSpPr>
        <p:spPr>
          <a:xfrm>
            <a:off x="10744200" y="5257800"/>
            <a:ext cx="457200" cy="457200"/>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lnSpc>
                <a:spcPct val="110000"/>
              </a:lnSpc>
            </a:pPr>
            <a:r>
              <a:rPr sz="2000" b="1">
                <a:solidFill>
                  <a:srgbClr val="FFFFFF"/>
                </a:solidFill>
                <a:latin typeface="Calibri"/>
              </a:rPr>
              <a:t>✓</a:t>
            </a:r>
          </a:p>
        </p:txBody>
      </p:sp>
      <p:sp>
        <p:nvSpPr>
          <p:cNvPr id="12" name="TextBox 11"/>
          <p:cNvSpPr txBox="1"/>
          <p:nvPr/>
        </p:nvSpPr>
        <p:spPr>
          <a:xfrm>
            <a:off x="640080" y="6172200"/>
            <a:ext cx="10515600" cy="320040"/>
          </a:xfrm>
          <a:prstGeom prst="rect">
            <a:avLst/>
          </a:prstGeom>
          <a:noFill/>
        </p:spPr>
        <p:txBody>
          <a:bodyPr wrap="square">
            <a:spAutoFit/>
          </a:bodyPr>
          <a:lstStyle/>
          <a:p>
            <a:pPr algn="l">
              <a:lnSpc>
                <a:spcPct val="115000"/>
              </a:lnSpc>
            </a:pPr>
            <a:r>
              <a:rPr sz="1100" b="0" i="1">
                <a:solidFill>
                  <a:srgbClr val="6B7C8A"/>
                </a:solidFill>
                <a:latin typeface="Calibri"/>
              </a:rPr>
              <a:t>Source: Upwind, 2026; Wiz, 2026; JFrog Security Research, 2026</a:t>
            </a:r>
          </a:p>
        </p:txBody>
      </p:sp>
      <p:sp>
        <p:nvSpPr>
          <p:cNvPr id="13" name="TextBox 12"/>
          <p:cNvSpPr txBox="1"/>
          <p:nvPr/>
        </p:nvSpPr>
        <p:spPr>
          <a:xfrm>
            <a:off x="457200" y="6519672"/>
            <a:ext cx="7315200" cy="274320"/>
          </a:xfrm>
          <a:prstGeom prst="rect">
            <a:avLst/>
          </a:prstGeom>
          <a:noFill/>
        </p:spPr>
        <p:txBody>
          <a:bodyPr wrap="none" tIns="0" bIns="0">
            <a:spAutoFit/>
          </a:bodyPr>
          <a:lstStyle/>
          <a:p>
            <a:r>
              <a:rPr sz="900">
                <a:solidFill>
                  <a:srgbClr val="6B7C8A"/>
                </a:solidFill>
                <a:latin typeface="Calibri"/>
              </a:rPr>
              <a:t>Created with AskAnything - askanything-app.com</a:t>
            </a:r>
          </a:p>
        </p:txBody>
      </p:sp>
      <p:sp>
        <p:nvSpPr>
          <p:cNvPr id="14" name="TextBox 13"/>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10058400" cy="365760"/>
          </a:xfrm>
          <a:prstGeom prst="rect">
            <a:avLst/>
          </a:prstGeom>
          <a:noFill/>
        </p:spPr>
        <p:txBody>
          <a:bodyPr wrap="square">
            <a:spAutoFit/>
          </a:bodyPr>
          <a:lstStyle/>
          <a:p>
            <a:pPr algn="l">
              <a:lnSpc>
                <a:spcPct val="115000"/>
              </a:lnSpc>
            </a:pPr>
            <a:r>
              <a:rPr sz="1300" b="1" i="0">
                <a:solidFill>
                  <a:srgbClr val="1BA39C"/>
                </a:solidFill>
                <a:latin typeface="Calibri"/>
              </a:rPr>
              <a:t>SELF-PROPAGATION</a:t>
            </a:r>
          </a:p>
        </p:txBody>
      </p:sp>
      <p:sp>
        <p:nvSpPr>
          <p:cNvPr id="3" name="TextBox 2"/>
          <p:cNvSpPr txBox="1"/>
          <p:nvPr/>
        </p:nvSpPr>
        <p:spPr>
          <a:xfrm>
            <a:off x="640080" y="804672"/>
            <a:ext cx="10881360" cy="1188720"/>
          </a:xfrm>
          <a:prstGeom prst="rect">
            <a:avLst/>
          </a:prstGeom>
          <a:noFill/>
        </p:spPr>
        <p:txBody>
          <a:bodyPr wrap="square">
            <a:spAutoFit/>
          </a:bodyPr>
          <a:lstStyle/>
          <a:p>
            <a:pPr algn="l">
              <a:lnSpc>
                <a:spcPct val="105000"/>
              </a:lnSpc>
            </a:pPr>
            <a:r>
              <a:rPr sz="3200" b="1" i="0">
                <a:solidFill>
                  <a:srgbClr val="0F2233"/>
                </a:solidFill>
                <a:latin typeface="Calibri"/>
              </a:rPr>
              <a:t>One stolen token turns every package it can write to into the next wave</a:t>
            </a:r>
          </a:p>
        </p:txBody>
      </p:sp>
      <p:sp>
        <p:nvSpPr>
          <p:cNvPr id="4" name="Rounded Rectangle 3"/>
          <p:cNvSpPr/>
          <p:nvPr/>
        </p:nvSpPr>
        <p:spPr>
          <a:xfrm>
            <a:off x="860907" y="2057400"/>
            <a:ext cx="2377440" cy="1371600"/>
          </a:xfrm>
          <a:prstGeom prst="roundRect">
            <a:avLst>
              <a:gd name="adj" fmla="val 8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98067" y="2194560"/>
            <a:ext cx="2103120" cy="1097280"/>
          </a:xfrm>
          <a:prstGeom prst="rect">
            <a:avLst/>
          </a:prstGeom>
          <a:noFill/>
        </p:spPr>
        <p:txBody>
          <a:bodyPr wrap="square" anchor="ctr">
            <a:spAutoFit/>
          </a:bodyPr>
          <a:lstStyle/>
          <a:p>
            <a:pPr algn="ctr">
              <a:lnSpc>
                <a:spcPct val="115000"/>
              </a:lnSpc>
            </a:pPr>
            <a:r>
              <a:rPr sz="1350" b="1" i="0">
                <a:solidFill>
                  <a:srgbClr val="0F2233"/>
                </a:solidFill>
                <a:latin typeface="Calibri"/>
              </a:rPr>
              <a:t>Harvest npm token</a:t>
            </a:r>
          </a:p>
        </p:txBody>
      </p:sp>
      <p:cxnSp>
        <p:nvCxnSpPr>
          <p:cNvPr id="6" name="Connector 5"/>
          <p:cNvCxnSpPr/>
          <p:nvPr/>
        </p:nvCxnSpPr>
        <p:spPr>
          <a:xfrm>
            <a:off x="3238347.5" y="2743200.0"/>
            <a:ext cx="320040.0" cy="0.0"/>
          </a:xfrm>
          <a:prstGeom prst="line">
            <a:avLst/>
          </a:prstGeom>
          <a:ln w="25400">
            <a:solidFill>
              <a:srgbClr val="1BA39C"/>
            </a:solidFill>
            <a:tailEnd type="triangle" w="med" len="med"/>
          </a:ln>
        </p:spPr>
        <p:style>
          <a:lnRef idx="2">
            <a:schemeClr val="accent1"/>
          </a:lnRef>
          <a:fillRef idx="0">
            <a:schemeClr val="accent1"/>
          </a:fillRef>
          <a:effectRef idx="1">
            <a:schemeClr val="accent1"/>
          </a:effectRef>
          <a:fontRef idx="minor">
            <a:schemeClr val="tx1"/>
          </a:fontRef>
        </p:style>
      </p:cxnSp>
      <p:sp>
        <p:nvSpPr>
          <p:cNvPr id="7" name="Rounded Rectangle 6"/>
          <p:cNvSpPr/>
          <p:nvPr/>
        </p:nvSpPr>
        <p:spPr>
          <a:xfrm>
            <a:off x="3558387" y="2057400"/>
            <a:ext cx="2377440" cy="1371600"/>
          </a:xfrm>
          <a:prstGeom prst="roundRect">
            <a:avLst>
              <a:gd name="adj" fmla="val 8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3695547" y="2194560"/>
            <a:ext cx="2103120" cy="1097280"/>
          </a:xfrm>
          <a:prstGeom prst="rect">
            <a:avLst/>
          </a:prstGeom>
          <a:noFill/>
        </p:spPr>
        <p:txBody>
          <a:bodyPr wrap="square" anchor="ctr">
            <a:spAutoFit/>
          </a:bodyPr>
          <a:lstStyle/>
          <a:p>
            <a:pPr algn="ctr">
              <a:lnSpc>
                <a:spcPct val="115000"/>
              </a:lnSpc>
            </a:pPr>
            <a:r>
              <a:rPr sz="1350" b="1" i="0">
                <a:solidFill>
                  <a:srgbClr val="0F2233"/>
                </a:solidFill>
                <a:latin typeface="Calibri"/>
              </a:rPr>
              <a:t>Validate:
bypass_2fa + write access</a:t>
            </a:r>
          </a:p>
        </p:txBody>
      </p:sp>
      <p:cxnSp>
        <p:nvCxnSpPr>
          <p:cNvPr id="9" name="Connector 8"/>
          <p:cNvCxnSpPr/>
          <p:nvPr/>
        </p:nvCxnSpPr>
        <p:spPr>
          <a:xfrm>
            <a:off x="5935827.5" y="2743200.0"/>
            <a:ext cx="320040.0" cy="0.0"/>
          </a:xfrm>
          <a:prstGeom prst="line">
            <a:avLst/>
          </a:prstGeom>
          <a:ln w="25400">
            <a:solidFill>
              <a:srgbClr val="1BA39C"/>
            </a:solidFill>
            <a:tailEnd type="triangle" w="med" len="med"/>
          </a:ln>
        </p:spPr>
        <p:style>
          <a:lnRef idx="2">
            <a:schemeClr val="accent1"/>
          </a:lnRef>
          <a:fillRef idx="0">
            <a:schemeClr val="accent1"/>
          </a:fillRef>
          <a:effectRef idx="1">
            <a:schemeClr val="accent1"/>
          </a:effectRef>
          <a:fontRef idx="minor">
            <a:schemeClr val="tx1"/>
          </a:fontRef>
        </p:style>
      </p:cxnSp>
      <p:sp>
        <p:nvSpPr>
          <p:cNvPr id="10" name="Rounded Rectangle 9"/>
          <p:cNvSpPr/>
          <p:nvPr/>
        </p:nvSpPr>
        <p:spPr>
          <a:xfrm>
            <a:off x="6255867" y="2057400"/>
            <a:ext cx="2377440" cy="1371600"/>
          </a:xfrm>
          <a:prstGeom prst="roundRect">
            <a:avLst>
              <a:gd name="adj" fmla="val 8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393027" y="2194560"/>
            <a:ext cx="2103120" cy="1097280"/>
          </a:xfrm>
          <a:prstGeom prst="rect">
            <a:avLst/>
          </a:prstGeom>
          <a:noFill/>
        </p:spPr>
        <p:txBody>
          <a:bodyPr wrap="square" anchor="ctr">
            <a:spAutoFit/>
          </a:bodyPr>
          <a:lstStyle/>
          <a:p>
            <a:pPr algn="ctr">
              <a:lnSpc>
                <a:spcPct val="115000"/>
              </a:lnSpc>
            </a:pPr>
            <a:r>
              <a:rPr sz="1350" b="1" i="0">
                <a:solidFill>
                  <a:srgbClr val="0F2233"/>
                </a:solidFill>
                <a:latin typeface="Calibri"/>
              </a:rPr>
              <a:t>For each writable
package: inject payload</a:t>
            </a:r>
          </a:p>
        </p:txBody>
      </p:sp>
      <p:cxnSp>
        <p:nvCxnSpPr>
          <p:cNvPr id="12" name="Connector 11"/>
          <p:cNvCxnSpPr/>
          <p:nvPr/>
        </p:nvCxnSpPr>
        <p:spPr>
          <a:xfrm>
            <a:off x="8633307.5" y="2743200.0"/>
            <a:ext cx="320040.0" cy="0.0"/>
          </a:xfrm>
          <a:prstGeom prst="line">
            <a:avLst/>
          </a:prstGeom>
          <a:ln w="25400">
            <a:solidFill>
              <a:srgbClr val="1BA39C"/>
            </a:solidFill>
            <a:tailEnd type="triangle" w="med" len="med"/>
          </a:ln>
        </p:spPr>
        <p:style>
          <a:lnRef idx="2">
            <a:schemeClr val="accent1"/>
          </a:lnRef>
          <a:fillRef idx="0">
            <a:schemeClr val="accent1"/>
          </a:fillRef>
          <a:effectRef idx="1">
            <a:schemeClr val="accent1"/>
          </a:effectRef>
          <a:fontRef idx="minor">
            <a:schemeClr val="tx1"/>
          </a:fontRef>
        </p:style>
      </p:cxnSp>
      <p:sp>
        <p:nvSpPr>
          <p:cNvPr id="13" name="Rounded Rectangle 12"/>
          <p:cNvSpPr/>
          <p:nvPr/>
        </p:nvSpPr>
        <p:spPr>
          <a:xfrm>
            <a:off x="8953347" y="2057400"/>
            <a:ext cx="2377440" cy="1371600"/>
          </a:xfrm>
          <a:prstGeom prst="roundRect">
            <a:avLst>
              <a:gd name="adj" fmla="val 8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9090507" y="2194560"/>
            <a:ext cx="2103120" cy="1097280"/>
          </a:xfrm>
          <a:prstGeom prst="rect">
            <a:avLst/>
          </a:prstGeom>
          <a:noFill/>
        </p:spPr>
        <p:txBody>
          <a:bodyPr wrap="square" anchor="ctr">
            <a:spAutoFit/>
          </a:bodyPr>
          <a:lstStyle/>
          <a:p>
            <a:pPr algn="ctr">
              <a:lnSpc>
                <a:spcPct val="115000"/>
              </a:lnSpc>
            </a:pPr>
            <a:r>
              <a:rPr sz="1350" b="1" i="0">
                <a:solidFill>
                  <a:srgbClr val="0F2233"/>
                </a:solidFill>
                <a:latin typeface="Calibri"/>
              </a:rPr>
              <a:t>Bump patch version,
republish via PUT</a:t>
            </a:r>
          </a:p>
        </p:txBody>
      </p:sp>
      <p:sp>
        <p:nvSpPr>
          <p:cNvPr id="15" name="Rounded Rectangle 14"/>
          <p:cNvSpPr/>
          <p:nvPr/>
        </p:nvSpPr>
        <p:spPr>
          <a:xfrm>
            <a:off x="792327" y="3840480"/>
            <a:ext cx="3291840" cy="192024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1020927" y="4069080"/>
            <a:ext cx="2834640" cy="640080"/>
          </a:xfrm>
          <a:prstGeom prst="rect">
            <a:avLst/>
          </a:prstGeom>
          <a:noFill/>
        </p:spPr>
        <p:txBody>
          <a:bodyPr wrap="square">
            <a:spAutoFit/>
          </a:bodyPr>
          <a:lstStyle/>
          <a:p>
            <a:pPr algn="ctr">
              <a:lnSpc>
                <a:spcPct val="115000"/>
              </a:lnSpc>
            </a:pPr>
            <a:r>
              <a:rPr sz="2800" b="1" i="0">
                <a:solidFill>
                  <a:srgbClr val="1BA39C"/>
                </a:solidFill>
                <a:latin typeface="Calibri"/>
              </a:rPr>
              <a:t>2–7 min</a:t>
            </a:r>
          </a:p>
        </p:txBody>
      </p:sp>
      <p:sp>
        <p:nvSpPr>
          <p:cNvPr id="17" name="TextBox 16"/>
          <p:cNvSpPr txBox="1"/>
          <p:nvPr/>
        </p:nvSpPr>
        <p:spPr>
          <a:xfrm>
            <a:off x="1066647" y="4754880"/>
            <a:ext cx="2743200" cy="914400"/>
          </a:xfrm>
          <a:prstGeom prst="rect">
            <a:avLst/>
          </a:prstGeom>
          <a:noFill/>
        </p:spPr>
        <p:txBody>
          <a:bodyPr wrap="square">
            <a:spAutoFit/>
          </a:bodyPr>
          <a:lstStyle/>
          <a:p>
            <a:pPr algn="ctr">
              <a:lnSpc>
                <a:spcPct val="125000"/>
              </a:lnSpc>
            </a:pPr>
            <a:r>
              <a:rPr sz="1250" b="0" i="0">
                <a:solidFill>
                  <a:srgbClr val="C7D8E0"/>
                </a:solidFill>
                <a:latin typeface="Calibri"/>
              </a:rPr>
              <a:t>typical propagation time between organizations</a:t>
            </a:r>
          </a:p>
        </p:txBody>
      </p:sp>
      <p:sp>
        <p:nvSpPr>
          <p:cNvPr id="18" name="Rounded Rectangle 17"/>
          <p:cNvSpPr/>
          <p:nvPr/>
        </p:nvSpPr>
        <p:spPr>
          <a:xfrm>
            <a:off x="4449927" y="3840480"/>
            <a:ext cx="3291840" cy="192024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678527" y="4069080"/>
            <a:ext cx="2834640" cy="640080"/>
          </a:xfrm>
          <a:prstGeom prst="rect">
            <a:avLst/>
          </a:prstGeom>
          <a:noFill/>
        </p:spPr>
        <p:txBody>
          <a:bodyPr wrap="square">
            <a:spAutoFit/>
          </a:bodyPr>
          <a:lstStyle/>
          <a:p>
            <a:pPr algn="ctr">
              <a:lnSpc>
                <a:spcPct val="115000"/>
              </a:lnSpc>
            </a:pPr>
            <a:r>
              <a:rPr sz="2800" b="1" i="0">
                <a:solidFill>
                  <a:srgbClr val="1BA39C"/>
                </a:solidFill>
                <a:latin typeface="Calibri"/>
              </a:rPr>
              <a:t>~30 min</a:t>
            </a:r>
          </a:p>
        </p:txBody>
      </p:sp>
      <p:sp>
        <p:nvSpPr>
          <p:cNvPr id="20" name="TextBox 19"/>
          <p:cNvSpPr txBox="1"/>
          <p:nvPr/>
        </p:nvSpPr>
        <p:spPr>
          <a:xfrm>
            <a:off x="4724247" y="4754880"/>
            <a:ext cx="2743200" cy="914400"/>
          </a:xfrm>
          <a:prstGeom prst="rect">
            <a:avLst/>
          </a:prstGeom>
          <a:noFill/>
        </p:spPr>
        <p:txBody>
          <a:bodyPr wrap="square">
            <a:spAutoFit/>
          </a:bodyPr>
          <a:lstStyle/>
          <a:p>
            <a:pPr algn="ctr">
              <a:lnSpc>
                <a:spcPct val="125000"/>
              </a:lnSpc>
            </a:pPr>
            <a:r>
              <a:rPr sz="1250" b="0" i="0">
                <a:solidFill>
                  <a:srgbClr val="C7D8E0"/>
                </a:solidFill>
                <a:latin typeface="Calibri"/>
              </a:rPr>
              <a:t>for a full cross-organization publishing cycle to complete</a:t>
            </a:r>
          </a:p>
        </p:txBody>
      </p:sp>
      <p:sp>
        <p:nvSpPr>
          <p:cNvPr id="21" name="Rounded Rectangle 20"/>
          <p:cNvSpPr/>
          <p:nvPr/>
        </p:nvSpPr>
        <p:spPr>
          <a:xfrm>
            <a:off x="8107527" y="3840480"/>
            <a:ext cx="3291840" cy="192024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336127" y="4069080"/>
            <a:ext cx="2834640" cy="640080"/>
          </a:xfrm>
          <a:prstGeom prst="rect">
            <a:avLst/>
          </a:prstGeom>
          <a:noFill/>
        </p:spPr>
        <p:txBody>
          <a:bodyPr wrap="square">
            <a:spAutoFit/>
          </a:bodyPr>
          <a:lstStyle/>
          <a:p>
            <a:pPr algn="ctr">
              <a:lnSpc>
                <a:spcPct val="115000"/>
              </a:lnSpc>
            </a:pPr>
            <a:r>
              <a:rPr sz="2800" b="1" i="0">
                <a:solidFill>
                  <a:srgbClr val="1BA39C"/>
                </a:solidFill>
                <a:latin typeface="Calibri"/>
              </a:rPr>
              <a:t>50</a:t>
            </a:r>
          </a:p>
        </p:txBody>
      </p:sp>
      <p:sp>
        <p:nvSpPr>
          <p:cNvPr id="23" name="TextBox 22"/>
          <p:cNvSpPr txBox="1"/>
          <p:nvPr/>
        </p:nvSpPr>
        <p:spPr>
          <a:xfrm>
            <a:off x="8381847" y="4754880"/>
            <a:ext cx="2743200" cy="914400"/>
          </a:xfrm>
          <a:prstGeom prst="rect">
            <a:avLst/>
          </a:prstGeom>
          <a:noFill/>
        </p:spPr>
        <p:txBody>
          <a:bodyPr wrap="square">
            <a:spAutoFit/>
          </a:bodyPr>
          <a:lstStyle/>
          <a:p>
            <a:pPr algn="ctr">
              <a:lnSpc>
                <a:spcPct val="125000"/>
              </a:lnSpc>
            </a:pPr>
            <a:r>
              <a:rPr sz="1250" b="0" i="0">
                <a:solidFill>
                  <a:srgbClr val="C7D8E0"/>
                </a:solidFill>
                <a:latin typeface="Calibri"/>
              </a:rPr>
              <a:t>branches per repo the malware pushes to via stolen GitHub tokens</a:t>
            </a:r>
          </a:p>
        </p:txBody>
      </p:sp>
      <p:sp>
        <p:nvSpPr>
          <p:cNvPr id="24" name="TextBox 23"/>
          <p:cNvSpPr txBox="1"/>
          <p:nvPr/>
        </p:nvSpPr>
        <p:spPr>
          <a:xfrm>
            <a:off x="640080" y="5943600"/>
            <a:ext cx="10515600" cy="320040"/>
          </a:xfrm>
          <a:prstGeom prst="rect">
            <a:avLst/>
          </a:prstGeom>
          <a:noFill/>
        </p:spPr>
        <p:txBody>
          <a:bodyPr wrap="square">
            <a:spAutoFit/>
          </a:bodyPr>
          <a:lstStyle/>
          <a:p>
            <a:pPr algn="l">
              <a:lnSpc>
                <a:spcPct val="115000"/>
              </a:lnSpc>
            </a:pPr>
            <a:r>
              <a:rPr sz="1100" b="0" i="1">
                <a:solidFill>
                  <a:srgbClr val="6B7C8A"/>
                </a:solidFill>
                <a:latin typeface="Calibri"/>
              </a:rPr>
              <a:t>Source: JFrog Security Research, 2026; Aikido, 2026</a:t>
            </a:r>
          </a:p>
        </p:txBody>
      </p:sp>
      <p:sp>
        <p:nvSpPr>
          <p:cNvPr id="25" name="TextBox 24"/>
          <p:cNvSpPr txBox="1"/>
          <p:nvPr/>
        </p:nvSpPr>
        <p:spPr>
          <a:xfrm>
            <a:off x="457200" y="6519672"/>
            <a:ext cx="7315200" cy="274320"/>
          </a:xfrm>
          <a:prstGeom prst="rect">
            <a:avLst/>
          </a:prstGeom>
          <a:noFill/>
        </p:spPr>
        <p:txBody>
          <a:bodyPr wrap="none" tIns="0" bIns="0">
            <a:spAutoFit/>
          </a:bodyPr>
          <a:lstStyle/>
          <a:p>
            <a:r>
              <a:rPr sz="900">
                <a:solidFill>
                  <a:srgbClr val="6B7C8A"/>
                </a:solidFill>
                <a:latin typeface="Calibri"/>
              </a:rPr>
              <a:t>Created with AskAnything - askanything-app.com</a:t>
            </a:r>
          </a:p>
        </p:txBody>
      </p:sp>
      <p:sp>
        <p:nvSpPr>
          <p:cNvPr id="26" name="TextBox 25"/>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10058400" cy="365760"/>
          </a:xfrm>
          <a:prstGeom prst="rect">
            <a:avLst/>
          </a:prstGeom>
          <a:noFill/>
        </p:spPr>
        <p:txBody>
          <a:bodyPr wrap="square">
            <a:spAutoFit/>
          </a:bodyPr>
          <a:lstStyle/>
          <a:p>
            <a:pPr algn="l">
              <a:lnSpc>
                <a:spcPct val="115000"/>
              </a:lnSpc>
            </a:pPr>
            <a:r>
              <a:rPr sz="1300" b="1" i="0">
                <a:solidFill>
                  <a:srgbClr val="1BA39C"/>
                </a:solidFill>
                <a:latin typeface="Calibri"/>
              </a:rPr>
              <a:t>TRACKER DIVERGENCE</a:t>
            </a:r>
          </a:p>
        </p:txBody>
      </p:sp>
      <p:sp>
        <p:nvSpPr>
          <p:cNvPr id="3" name="TextBox 2"/>
          <p:cNvSpPr txBox="1"/>
          <p:nvPr/>
        </p:nvSpPr>
        <p:spPr>
          <a:xfrm>
            <a:off x="640080" y="804672"/>
            <a:ext cx="10881360" cy="1188720"/>
          </a:xfrm>
          <a:prstGeom prst="rect">
            <a:avLst/>
          </a:prstGeom>
          <a:noFill/>
        </p:spPr>
        <p:txBody>
          <a:bodyPr wrap="square">
            <a:spAutoFit/>
          </a:bodyPr>
          <a:lstStyle/>
          <a:p>
            <a:pPr algn="l">
              <a:lnSpc>
                <a:spcPct val="105000"/>
              </a:lnSpc>
            </a:pPr>
            <a:r>
              <a:rPr sz="3200" b="1" i="0">
                <a:solidFill>
                  <a:srgbClr val="0F2233"/>
                </a:solidFill>
                <a:latin typeface="Calibri"/>
              </a:rPr>
              <a:t>Nobody agrees on the final count — and that itself is the signal</a:t>
            </a:r>
          </a:p>
        </p:txBody>
      </p:sp>
      <p:pic>
        <p:nvPicPr>
          <p:cNvPr id="4" name="Picture 3" descr="figure_02.png"/>
          <p:cNvPicPr>
            <a:picLocks noChangeAspect="1"/>
          </p:cNvPicPr>
          <p:nvPr/>
        </p:nvPicPr>
        <p:blipFill>
          <a:blip r:embed="rId2"/>
          <a:stretch>
            <a:fillRect/>
          </a:stretch>
        </p:blipFill>
        <p:spPr>
          <a:xfrm>
            <a:off x="1188720" y="1783080"/>
            <a:ext cx="9784080" cy="4892040"/>
          </a:xfrm>
          <a:prstGeom prst="rect">
            <a:avLst/>
          </a:prstGeom>
        </p:spPr>
      </p:pic>
      <p:sp>
        <p:nvSpPr>
          <p:cNvPr id="5" name="TextBox 4"/>
          <p:cNvSpPr txBox="1"/>
          <p:nvPr/>
        </p:nvSpPr>
        <p:spPr>
          <a:xfrm>
            <a:off x="640080" y="6172200"/>
            <a:ext cx="10515600" cy="320040"/>
          </a:xfrm>
          <a:prstGeom prst="rect">
            <a:avLst/>
          </a:prstGeom>
          <a:noFill/>
        </p:spPr>
        <p:txBody>
          <a:bodyPr wrap="square">
            <a:spAutoFit/>
          </a:bodyPr>
          <a:lstStyle/>
          <a:p>
            <a:pPr algn="l">
              <a:lnSpc>
                <a:spcPct val="115000"/>
              </a:lnSpc>
            </a:pPr>
            <a:r>
              <a:rPr sz="1100" b="0" i="1">
                <a:solidFill>
                  <a:srgbClr val="6B7C8A"/>
                </a:solidFill>
                <a:latin typeface="Calibri"/>
              </a:rPr>
              <a:t>Source: SafeDep, 2026; Aikido, 2026; JFrog Security Research, 2026 — figures are snapshots at each tracker's publication time, not final tallies</a:t>
            </a:r>
          </a:p>
        </p:txBody>
      </p:sp>
      <p:sp>
        <p:nvSpPr>
          <p:cNvPr id="6" name="TextBox 5"/>
          <p:cNvSpPr txBox="1"/>
          <p:nvPr/>
        </p:nvSpPr>
        <p:spPr>
          <a:xfrm>
            <a:off x="457200" y="6519672"/>
            <a:ext cx="7315200" cy="274320"/>
          </a:xfrm>
          <a:prstGeom prst="rect">
            <a:avLst/>
          </a:prstGeom>
          <a:noFill/>
        </p:spPr>
        <p:txBody>
          <a:bodyPr wrap="none" tIns="0" bIns="0">
            <a:spAutoFit/>
          </a:bodyPr>
          <a:lstStyle/>
          <a:p>
            <a:r>
              <a:rPr sz="900">
                <a:solidFill>
                  <a:srgbClr val="6B7C8A"/>
                </a:solidFill>
                <a:latin typeface="Calibri"/>
              </a:rPr>
              <a:t>Created with AskAnything - askanything-app.com</a:t>
            </a:r>
          </a:p>
        </p:txBody>
      </p:sp>
      <p:sp>
        <p:nvSpPr>
          <p:cNvPr id="7" name="TextBox 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AskAnything</dc:creator>
  <cp:keywords/>
  <dc:description>askanything-app.com</dc:description>
  <cp:lastModifiedBy>AskAnything</cp:lastModifiedBy>
  <cp:revision>1</cp:revision>
  <dcterms:created xsi:type="dcterms:W3CDTF">2013-01-27T09:14:16Z</dcterms:created>
  <dcterms:modified xsi:type="dcterms:W3CDTF">2013-01-27T09:15:58Z</dcterms:modified>
  <cp:category/>
</cp:coreProperties>
</file>