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460+ figure is a target/attempt count, not a confirmed-victim count. Confirmed impact is the sum of 3 NetScaler + 11 Marimo + 9 Tomcat + 3 Windows IKE = 26, roughly 5-6% of the headline number. The Hacker News explicitly flagged an internal inconsistency in Unit 42's reporting on the exact total and sought clarification that was never published.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OPSEC failure is also a general lesson worth applying to your own authorized red-team infrastructure: an unexpected Python http.server instance on a non-standard working directory is exactly this kind of exposure.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Use this ladder to calibrate confidence per claim rather than treating the whole disclosure as uniformly certain. The vulnerability facts are rock-solid; the campaign narrative and scale figures rest on one vendor's disclosure.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No source reviewed claims these are the same operation — Unit 42's write-up does not mention SNOWLIGHT, VShell, or UNC5174. Two independent lines of evidence that the Tomcat CVE is being exploited is a stronger signal than either report alone, but it is not evidence of one unified campaign.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Once the gadget chain executes inside the JVM process, there is no additional servlet/access-log artifact. That makes host-based EDR the primary viable detection control for this specific CVE, not log analysis or network IDS alone.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Network-layer restriction of the Tribes port is the single highest-leverage compensating control — the vulnerability is entirely unreachable without network access to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mirrors the report's Practical Synthesis section: inventory, patch precisely, reprioritize by real severity, instrument for silent post-exploitation, and keep the AI framing out of triage decisions.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Close on the practical framing: the AI-orchestration angle is the newsworthy hook, but the defensive response is identical to standard vulnerability management discipline.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Full 52-source list is available in the underlying report (answer.md).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common misreading of the news cycle is to treat all three Aug 4 KEV additions as one story. They are not: only the Tomcat entry (CVE-2026-34486) is tied to the knaithe/KnYuan reporting. The Langflow KEV entry is a different bug than the one DeepSeek unsuccessfully probed, and N-able N-central is an entirely unrelated vendor.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Hermes Agent ran with human-in-the-loop approval gates removed. DeepSeek was the primary reasoning engine; secondary LLMs (Qwen, GLM, Kimi, MiniMax, Claude Code, OpenAI Codex) were configured but lightly used — Claude Code logged only 10 chat entries across three sessions, mostly for connectivity testing.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a regression, not a new independent bug. Apache's own fix for the padding-oracle flaw (CVE-2026-29146) needed to discard undecryptable messages; the shipped code only logged the exception, so the raw bytes still reached ObjectInputStream.readObject() — a textbook unauthenticated Java deserialization sink.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Teams that patched CVE-2026-29146 in April 2026 but landed on 9.0.116 / 10.1.53 / 11.0.20 are still vulnerable to CVE-2026-34486 and need the follow-on patch. Apache scopes each branch's 'affected' range narrowly to only the single release that shipped the broken fix.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CVSS and real-world severity diverge here. Defenders relying on CVSS alone to triage would significantly underrate CVE-2026-34486 relative to its demonstrated PoC impact — and would underrate the urgency of the other six, higher-scoring, unauthenticated CVEs in the same campaign.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All dates in 2026. The regression window between the CVE-2026-29146 fix and the CVE-2026-34486 disclosure was short (about two weeks), but the resulting flaw was more severe than the bug it replaced.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Langflow (CVE-2026-33017), two n8n bugs (CVE-2026-21858, CVE-2025-68613), Citrix NetScaler (CVE-2026-3055), Marimo (CVE-2026-39987), Apache Tomcat (CVE-2026-34486), and Windows IKE (CVE-2026-33824). The Langflow and n8n vectors ran in the largely autonomous phase; the rest were run manually by the operator.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These four figures sum to 26 confirmed compromises against a reported 460+ target count. The n8n webhook sampling was throttled deliberately — only ~100 of 25,209 China-hosted instances were sampled.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askanything-app.com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223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965960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400" b="1">
                <a:solidFill>
                  <a:srgbClr val="1BA39C"/>
                </a:solidFill>
                <a:latin typeface="Calibri"/>
              </a:rPr>
              <a:t>D E F E N D E R ' S   T E C H N I C A L   D E E P   D I V 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377440"/>
            <a:ext cx="10515600" cy="2103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</a:pPr>
            <a:r>
              <a:rPr sz="3600" b="1">
                <a:solidFill>
                  <a:srgbClr val="FFFFFF"/>
                </a:solidFill>
                <a:latin typeface="Calibri"/>
              </a:rPr>
              <a:t>The knaithe/KnYuan AI-Orchestrated Exploitation Campaign and the Apache Tomcat KEV Entry (CVE-2026-34486)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43434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</a:pPr>
            <a:r>
              <a:rPr sz="1600" b="0">
                <a:solidFill>
                  <a:srgbClr val="B9C9D1"/>
                </a:solidFill>
                <a:latin typeface="Calibri"/>
              </a:rPr>
              <a:t>Separating verified vulnerability facts from a single-source AI-attack narrative — and what it actually means for patch priority and detection.</a:t>
            </a:r>
          </a:p>
        </p:txBody>
      </p:sp>
      <p:sp>
        <p:nvSpPr>
          <p:cNvPr id="5" name="Oval 4"/>
          <p:cNvSpPr/>
          <p:nvPr/>
        </p:nvSpPr>
        <p:spPr>
          <a:xfrm>
            <a:off x="868680" y="5989320"/>
            <a:ext cx="82296" cy="82296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6858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B9C9D1"/>
                </a:solidFill>
                <a:latin typeface="Calibri"/>
              </a:rPr>
              <a:t>Created with AskAnything - askanything-app.com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BA39C"/>
                </a:solidFill>
                <a:latin typeface="Calibri"/>
              </a:rPr>
              <a:t>I M P A C T   B Y   P R O D U C 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sz="2800" b="1">
                <a:solidFill>
                  <a:srgbClr val="0F2233"/>
                </a:solidFill>
                <a:latin typeface="Calibri"/>
              </a:rPr>
              <a:t>Confirmed compromise: 26 across four manually-exploited CVEs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965960"/>
            <a:ext cx="2514600" cy="26517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4000" b="1">
                <a:solidFill>
                  <a:srgbClr val="D64550"/>
                </a:solidFill>
                <a:latin typeface="Calibri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703320"/>
            <a:ext cx="22402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1400" b="1">
                <a:solidFill>
                  <a:srgbClr val="0F2233"/>
                </a:solidFill>
                <a:latin typeface="Calibri"/>
              </a:rPr>
              <a:t>Citrix NetScaler</a:t>
            </a:r>
          </a:p>
          <a:p>
            <a:pPr algn="ctr">
              <a:lnSpc>
                <a:spcPct val="120000"/>
              </a:lnSpc>
              <a:spcBef>
                <a:spcPts val="300"/>
              </a:spcBef>
            </a:pPr>
            <a:r>
              <a:rPr sz="1150" b="0">
                <a:solidFill>
                  <a:srgbClr val="1E2933"/>
                </a:solidFill>
                <a:latin typeface="Calibri"/>
              </a:rPr>
              <a:t>data-exfiltration victims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429000" y="1965960"/>
            <a:ext cx="2514600" cy="26517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4000" b="1">
                <a:solidFill>
                  <a:srgbClr val="D64550"/>
                </a:solidFill>
                <a:latin typeface="Calibri"/>
              </a:rPr>
              <a:t>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66160" y="3703320"/>
            <a:ext cx="22402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1400" b="1">
                <a:solidFill>
                  <a:srgbClr val="0F2233"/>
                </a:solidFill>
                <a:latin typeface="Calibri"/>
              </a:rPr>
              <a:t>Marimo</a:t>
            </a:r>
          </a:p>
          <a:p>
            <a:pPr algn="ctr">
              <a:lnSpc>
                <a:spcPct val="120000"/>
              </a:lnSpc>
              <a:spcBef>
                <a:spcPts val="300"/>
              </a:spcBef>
            </a:pPr>
            <a:r>
              <a:rPr sz="1150" b="0">
                <a:solidFill>
                  <a:srgbClr val="1E2933"/>
                </a:solidFill>
                <a:latin typeface="Calibri"/>
              </a:rPr>
              <a:t>command-execution victims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72200" y="1965960"/>
            <a:ext cx="2514600" cy="26517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4000" b="1">
                <a:solidFill>
                  <a:srgbClr val="D64550"/>
                </a:solidFill>
                <a:latin typeface="Calibri"/>
              </a:rPr>
              <a:t>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09360" y="3703320"/>
            <a:ext cx="22402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1400" b="1">
                <a:solidFill>
                  <a:srgbClr val="0F2233"/>
                </a:solidFill>
                <a:latin typeface="Calibri"/>
              </a:rPr>
              <a:t>Apache Tomcat</a:t>
            </a:r>
          </a:p>
          <a:p>
            <a:pPr algn="ctr">
              <a:lnSpc>
                <a:spcPct val="120000"/>
              </a:lnSpc>
              <a:spcBef>
                <a:spcPts val="300"/>
              </a:spcBef>
            </a:pPr>
            <a:r>
              <a:rPr sz="1150" b="0">
                <a:solidFill>
                  <a:srgbClr val="1E2933"/>
                </a:solidFill>
                <a:latin typeface="Calibri"/>
              </a:rPr>
              <a:t>reverse-shell attempts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915400" y="1965960"/>
            <a:ext cx="2514600" cy="26517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4000" b="1">
                <a:solidFill>
                  <a:srgbClr val="D64550"/>
                </a:solidFill>
                <a:latin typeface="Calibri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52560" y="3703320"/>
            <a:ext cx="22402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1400" b="1">
                <a:solidFill>
                  <a:srgbClr val="0F2233"/>
                </a:solidFill>
                <a:latin typeface="Calibri"/>
              </a:rPr>
              <a:t>Windows IKE VPN</a:t>
            </a:r>
          </a:p>
          <a:p>
            <a:pPr algn="ctr">
              <a:lnSpc>
                <a:spcPct val="120000"/>
              </a:lnSpc>
              <a:spcBef>
                <a:spcPts val="300"/>
              </a:spcBef>
            </a:pPr>
            <a:r>
              <a:rPr sz="1150" b="0">
                <a:solidFill>
                  <a:srgbClr val="1E2933"/>
                </a:solidFill>
                <a:latin typeface="Calibri"/>
              </a:rPr>
              <a:t>endpoints probed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85800" y="5074920"/>
            <a:ext cx="10698480" cy="868680"/>
          </a:xfrm>
          <a:prstGeom prst="roundRect">
            <a:avLst>
              <a:gd name="adj" fmla="val 6000"/>
            </a:avLst>
          </a:prstGeom>
          <a:solidFill>
            <a:srgbClr val="DDE9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l">
              <a:lnSpc>
                <a:spcPct val="125000"/>
              </a:lnSpc>
              <a:spcBef>
                <a:spcPts val="0"/>
              </a:spcBef>
            </a:pPr>
            <a:r>
              <a:rPr sz="1250" b="0">
                <a:solidFill>
                  <a:srgbClr val="0F2233"/>
                </a:solidFill>
                <a:latin typeface="Calibri"/>
              </a:rPr>
              <a:t>Langflow and n8n exploitation ran in the autonomous phase. Unit 42 reports DeepSeek's Langflow attempts largely failed — assessed exploitability was ~0 across 84 enumerated instances due to restrictive auto_login configuration.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6144768"/>
            <a:ext cx="10698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i="1">
                <a:solidFill>
                  <a:srgbClr val="5A6B75"/>
                </a:solidFill>
                <a:latin typeface="Calibri"/>
              </a:rPr>
              <a:t>Source: Unit 42, 2026; BleepingComputer, 2026; GBHackers, 2026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528816"/>
            <a:ext cx="6858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5A6B75"/>
                </a:solidFill>
                <a:latin typeface="Calibri"/>
              </a:rPr>
              <a:t>Created with AskAnything - askanything-app.com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BA39C"/>
                </a:solidFill>
                <a:latin typeface="Calibri"/>
              </a:rPr>
              <a:t>H O W   T H E   O P E R A T I O N   W A S   E X P O S E 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sz="2600" b="1">
                <a:solidFill>
                  <a:srgbClr val="0F2233"/>
                </a:solidFill>
                <a:latin typeface="Calibri"/>
              </a:rPr>
              <a:t>A misconfigured file server on port 8888 handed researchers the toolchain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2103120"/>
            <a:ext cx="4206240" cy="1188720"/>
          </a:xfrm>
          <a:prstGeom prst="roundRect">
            <a:avLst>
              <a:gd name="adj" fmla="val 6000"/>
            </a:avLst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1500" b="1">
                <a:solidFill>
                  <a:srgbClr val="1BA39C"/>
                </a:solidFill>
                <a:latin typeface="Calibri"/>
              </a:rPr>
              <a:t>python3 -m http.server 8888</a:t>
            </a:r>
          </a:p>
          <a:p>
            <a:pPr algn="ctr">
              <a:lnSpc>
                <a:spcPct val="115000"/>
              </a:lnSpc>
              <a:spcBef>
                <a:spcPts val="600"/>
              </a:spcBef>
            </a:pPr>
            <a:r>
              <a:rPr sz="1100" b="0">
                <a:solidFill>
                  <a:srgbClr val="B9C9D1"/>
                </a:solidFill>
                <a:latin typeface="Calibri"/>
              </a:rPr>
              <a:t>run from the agent's own home directory</a:t>
            </a:r>
          </a:p>
        </p:txBody>
      </p:sp>
      <p:sp>
        <p:nvSpPr>
          <p:cNvPr id="5" name="Right Arrow 4"/>
          <p:cNvSpPr/>
          <p:nvPr/>
        </p:nvSpPr>
        <p:spPr>
          <a:xfrm>
            <a:off x="5166360" y="2468880"/>
            <a:ext cx="594360" cy="457200"/>
          </a:xfrm>
          <a:prstGeom prst="rightArrow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5943600" y="1874519"/>
            <a:ext cx="5486400" cy="17373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200" b="1">
                <a:solidFill>
                  <a:srgbClr val="1BA39C"/>
                </a:solidFill>
                <a:latin typeface="Calibri"/>
              </a:rPr>
              <a:t>EXPOSED TO THE OPEN INTERNET</a:t>
            </a:r>
          </a:p>
          <a:p>
            <a:pPr algn="l">
              <a:lnSpc>
                <a:spcPct val="130000"/>
              </a:lnSpc>
              <a:spcBef>
                <a:spcPts val="800"/>
              </a:spcBef>
            </a:pPr>
            <a:r>
              <a:rPr sz="1300" b="0">
                <a:solidFill>
                  <a:srgbClr val="1E2933"/>
                </a:solidFill>
                <a:latin typeface="Calibri"/>
              </a:rPr>
              <a:t>API keys · target lists · shell history · full agent session transcripts · tool configuration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4114800"/>
            <a:ext cx="10607040" cy="1554480"/>
          </a:xfrm>
          <a:prstGeom prst="roundRect">
            <a:avLst>
              <a:gd name="adj" fmla="val 6000"/>
            </a:avLst>
          </a:prstGeom>
          <a:solidFill>
            <a:srgbClr val="FBE9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300" b="1">
                <a:solidFill>
                  <a:srgbClr val="D64550"/>
                </a:solidFill>
                <a:latin typeface="Calibri"/>
              </a:rPr>
              <a:t>⚠  The caveat that matters for how much to trust this report</a:t>
            </a:r>
          </a:p>
          <a:p>
            <a:pPr algn="l">
              <a:lnSpc>
                <a:spcPct val="130000"/>
              </a:lnSpc>
              <a:spcBef>
                <a:spcPts val="800"/>
              </a:spcBef>
            </a:pPr>
            <a:r>
              <a:rPr sz="1250" b="0">
                <a:solidFill>
                  <a:srgbClr val="1E2933"/>
                </a:solidFill>
                <a:latin typeface="Calibri"/>
              </a:rPr>
              <a:t>Most of what's publicly known about this campaign comes from the attacker's own exposed logs — not independent, victim-side forensic confirmation. Researchers reconstructed the toolchain from a self-inflicted OPSEC failure, not from defender telemetry.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272784"/>
            <a:ext cx="10698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i="1">
                <a:solidFill>
                  <a:srgbClr val="5A6B75"/>
                </a:solidFill>
                <a:latin typeface="Calibri"/>
              </a:rPr>
              <a:t>Source: Unit 42, 2026; GBHackers,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528816"/>
            <a:ext cx="6858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5A6B75"/>
                </a:solidFill>
                <a:latin typeface="Calibri"/>
              </a:rPr>
              <a:t>Created with AskAnything - askanything-app.com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BA39C"/>
                </a:solidFill>
                <a:latin typeface="Calibri"/>
              </a:rPr>
              <a:t>E V I D E N C E   Q U A L I T 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sz="2600" b="1">
                <a:solidFill>
                  <a:srgbClr val="0F2233"/>
                </a:solidFill>
                <a:latin typeface="Calibri"/>
              </a:rPr>
              <a:t>Not all claims in this campaign rest on the same strength of evidence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74519"/>
            <a:ext cx="1828800" cy="1024128"/>
          </a:xfrm>
          <a:prstGeom prst="roundRect">
            <a:avLst>
              <a:gd name="adj" fmla="val 6000"/>
            </a:avLst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1300" b="1">
                <a:solidFill>
                  <a:srgbClr val="FFFFFF"/>
                </a:solidFill>
                <a:latin typeface="Calibri"/>
              </a:rPr>
              <a:t>STRONG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514600" y="1874519"/>
            <a:ext cx="9098280" cy="102412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l">
              <a:lnSpc>
                <a:spcPct val="125000"/>
              </a:lnSpc>
              <a:spcBef>
                <a:spcPts val="0"/>
              </a:spcBef>
            </a:pPr>
            <a:r>
              <a:rPr sz="1200" b="0">
                <a:solidFill>
                  <a:srgbClr val="1E2933"/>
                </a:solidFill>
                <a:latin typeface="Calibri"/>
              </a:rPr>
              <a:t>Vulnerability root cause, CVSS/CWE scores, KEV listing dates, and PoC existence — drawn from vendor advisories, NVD, and direct code review.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3026663"/>
            <a:ext cx="1828800" cy="1024128"/>
          </a:xfrm>
          <a:prstGeom prst="roundRect">
            <a:avLst>
              <a:gd name="adj" fmla="val 6000"/>
            </a:avLst>
          </a:prstGeom>
          <a:solidFill>
            <a:srgbClr val="E0A8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1300" b="1">
                <a:solidFill>
                  <a:srgbClr val="FFFFFF"/>
                </a:solidFill>
                <a:latin typeface="Calibri"/>
              </a:rPr>
              <a:t>MODERATE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3026663"/>
            <a:ext cx="9098280" cy="102412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l">
              <a:lnSpc>
                <a:spcPct val="125000"/>
              </a:lnSpc>
              <a:spcBef>
                <a:spcPts val="0"/>
              </a:spcBef>
            </a:pPr>
            <a:r>
              <a:rPr sz="1200" b="0">
                <a:solidFill>
                  <a:srgbClr val="1E2933"/>
                </a:solidFill>
                <a:latin typeface="Calibri"/>
              </a:rPr>
              <a:t>The knaithe/KnYuan toolchain, infrastructure, 460+ target figure, and per-CVE compromise counts — single primary source (Unit 42), echoed but not independently expanded by press.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178807"/>
            <a:ext cx="1828800" cy="1024128"/>
          </a:xfrm>
          <a:prstGeom prst="roundRect">
            <a:avLst>
              <a:gd name="adj" fmla="val 6000"/>
            </a:avLst>
          </a:prstGeom>
          <a:solidFill>
            <a:srgbClr val="D645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1300" b="1">
                <a:solidFill>
                  <a:srgbClr val="FFFFFF"/>
                </a:solidFill>
                <a:latin typeface="Calibri"/>
              </a:rPr>
              <a:t>DISPUTED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514600" y="4178807"/>
            <a:ext cx="9098280" cy="102412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l">
              <a:lnSpc>
                <a:spcPct val="125000"/>
              </a:lnSpc>
              <a:spcBef>
                <a:spcPts val="0"/>
              </a:spcBef>
            </a:pPr>
            <a:r>
              <a:rPr sz="1200" b="0">
                <a:solidFill>
                  <a:srgbClr val="1E2933"/>
                </a:solidFill>
                <a:latin typeface="Calibri"/>
              </a:rPr>
              <a:t>The exact "successfully exploited" total — Unit 42's own figure of three does not reconcile with the sum of individually cited compromises (26+); The Hacker News flagged this without a published resolution.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5330951"/>
            <a:ext cx="1828800" cy="1024128"/>
          </a:xfrm>
          <a:prstGeom prst="roundRect">
            <a:avLst>
              <a:gd name="adj" fmla="val 6000"/>
            </a:avLst>
          </a:prstGeom>
          <a:solidFill>
            <a:srgbClr val="5A6B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1300" b="1">
                <a:solidFill>
                  <a:srgbClr val="FFFFFF"/>
                </a:solidFill>
                <a:latin typeface="Calibri"/>
              </a:rPr>
              <a:t>PRELIMINARY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514600" y="5330951"/>
            <a:ext cx="9098280" cy="102412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l">
              <a:lnSpc>
                <a:spcPct val="125000"/>
              </a:lnSpc>
              <a:spcBef>
                <a:spcPts val="0"/>
              </a:spcBef>
            </a:pPr>
            <a:r>
              <a:rPr sz="1200" b="0">
                <a:solidFill>
                  <a:srgbClr val="1E2933"/>
                </a:solidFill>
                <a:latin typeface="Calibri"/>
              </a:rPr>
              <a:t>DeepSeek's genuine autonomy vs. operator-directed prompting; any link to SNOWLIGHT/VShell; state attribution — none of these are independently verified.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6291072"/>
            <a:ext cx="10698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i="1">
                <a:solidFill>
                  <a:srgbClr val="5A6B75"/>
                </a:solidFill>
                <a:latin typeface="Calibri"/>
              </a:rPr>
              <a:t>Source: Evidence &amp; caveats synthesis, this report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6528816"/>
            <a:ext cx="6858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5A6B75"/>
                </a:solidFill>
                <a:latin typeface="Calibri"/>
              </a:rPr>
              <a:t>Created with AskAnything - askanything-app.com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BA39C"/>
                </a:solidFill>
                <a:latin typeface="Calibri"/>
              </a:rPr>
              <a:t>P A R A L L E L   T H R E A 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sz="2500" b="1">
                <a:solidFill>
                  <a:srgbClr val="0F2233"/>
                </a:solidFill>
                <a:latin typeface="Calibri"/>
              </a:rPr>
              <a:t>A second, unrelated actor exploited the same Tomcat flaw at far greater scale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74519"/>
            <a:ext cx="5029200" cy="3291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600" b="1">
                <a:solidFill>
                  <a:srgbClr val="1BA39C"/>
                </a:solidFill>
                <a:latin typeface="Calibri"/>
              </a:rPr>
              <a:t>knaithe / KnYuan</a:t>
            </a:r>
          </a:p>
          <a:p>
            <a:pPr algn="l">
              <a:lnSpc>
                <a:spcPct val="115000"/>
              </a:lnSpc>
              <a:spcBef>
                <a:spcPts val="200"/>
              </a:spcBef>
            </a:pPr>
            <a:r>
              <a:rPr sz="1150" b="0">
                <a:solidFill>
                  <a:srgbClr val="5A6B75"/>
                </a:solidFill>
                <a:latin typeface="Calibri"/>
              </a:rPr>
              <a:t>AI-orchestrated (this report's focus)</a:t>
            </a:r>
          </a:p>
          <a:p>
            <a:pPr algn="l">
              <a:lnSpc>
                <a:spcPct val="130000"/>
              </a:lnSpc>
              <a:spcBef>
                <a:spcPts val="1200"/>
              </a:spcBef>
            </a:pPr>
            <a:r>
              <a:rPr sz="1200" b="0">
                <a:solidFill>
                  <a:srgbClr val="1E2933"/>
                </a:solidFill>
                <a:latin typeface="Calibri"/>
              </a:rPr>
              <a:t>• DeepSeek + Hermes Agent, human-directed via Telegram</a:t>
            </a:r>
          </a:p>
          <a:p>
            <a:pPr algn="l">
              <a:lnSpc>
                <a:spcPct val="130000"/>
              </a:lnSpc>
              <a:spcBef>
                <a:spcPts val="600"/>
              </a:spcBef>
            </a:pPr>
            <a:r>
              <a:rPr sz="1200" b="0">
                <a:solidFill>
                  <a:srgbClr val="1E2933"/>
                </a:solidFill>
                <a:latin typeface="Calibri"/>
              </a:rPr>
              <a:t>• 460+ targets across ≥3 countries</a:t>
            </a:r>
          </a:p>
          <a:p>
            <a:pPr algn="l">
              <a:lnSpc>
                <a:spcPct val="130000"/>
              </a:lnSpc>
              <a:spcBef>
                <a:spcPts val="600"/>
              </a:spcBef>
            </a:pPr>
            <a:r>
              <a:rPr sz="1200" b="0">
                <a:solidFill>
                  <a:srgbClr val="1E2933"/>
                </a:solidFill>
                <a:latin typeface="Calibri"/>
              </a:rPr>
              <a:t>• Active into July–August 2026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0" y="1874519"/>
            <a:ext cx="5029200" cy="3291840"/>
          </a:xfrm>
          <a:prstGeom prst="roundRect">
            <a:avLst>
              <a:gd name="adj" fmla="val 6000"/>
            </a:avLst>
          </a:prstGeom>
          <a:solidFill>
            <a:srgbClr val="163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600" b="1">
                <a:solidFill>
                  <a:srgbClr val="FFFFFF"/>
                </a:solidFill>
                <a:latin typeface="Calibri"/>
              </a:rPr>
              <a:t>SNOWLIGHT / VShell</a:t>
            </a:r>
          </a:p>
          <a:p>
            <a:pPr algn="l">
              <a:lnSpc>
                <a:spcPct val="115000"/>
              </a:lnSpc>
              <a:spcBef>
                <a:spcPts val="200"/>
              </a:spcBef>
            </a:pPr>
            <a:r>
              <a:rPr sz="1150" b="0">
                <a:solidFill>
                  <a:srgbClr val="B9C9D1"/>
                </a:solidFill>
                <a:latin typeface="Calibri"/>
              </a:rPr>
              <a:t>UNC5174-linked toolkit</a:t>
            </a:r>
          </a:p>
          <a:p>
            <a:pPr algn="l">
              <a:lnSpc>
                <a:spcPct val="130000"/>
              </a:lnSpc>
              <a:spcBef>
                <a:spcPts val="1200"/>
              </a:spcBef>
            </a:pPr>
            <a:r>
              <a:rPr sz="1200" b="0">
                <a:solidFill>
                  <a:srgbClr val="B9C9D1"/>
                </a:solidFill>
                <a:latin typeface="Calibri"/>
              </a:rPr>
              <a:t>• curl|sh dropper, cracked Cobalt Strike, Sliver C2</a:t>
            </a:r>
          </a:p>
          <a:p>
            <a:pPr algn="l">
              <a:lnSpc>
                <a:spcPct val="130000"/>
              </a:lnSpc>
              <a:spcBef>
                <a:spcPts val="600"/>
              </a:spcBef>
            </a:pPr>
            <a:r>
              <a:rPr sz="1200" b="0">
                <a:solidFill>
                  <a:srgbClr val="B9C9D1"/>
                </a:solidFill>
                <a:latin typeface="Calibri"/>
              </a:rPr>
              <a:t>• Government, healthcare, education — 100+ countries</a:t>
            </a:r>
          </a:p>
          <a:p>
            <a:pPr algn="l">
              <a:lnSpc>
                <a:spcPct val="130000"/>
              </a:lnSpc>
              <a:spcBef>
                <a:spcPts val="600"/>
              </a:spcBef>
            </a:pPr>
            <a:r>
              <a:rPr sz="1200" b="0">
                <a:solidFill>
                  <a:srgbClr val="B9C9D1"/>
                </a:solidFill>
                <a:latin typeface="Calibri"/>
              </a:rPr>
              <a:t>• Active late April–early June 2026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160520" y="3063240"/>
            <a:ext cx="3840480" cy="914400"/>
          </a:xfrm>
          <a:prstGeom prst="roundRect">
            <a:avLst>
              <a:gd name="adj" fmla="val 6000"/>
            </a:avLst>
          </a:prstGeom>
          <a:solidFill>
            <a:srgbClr val="D645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1200" b="1">
                <a:solidFill>
                  <a:srgbClr val="FFFFFF"/>
                </a:solidFill>
                <a:latin typeface="Calibri"/>
              </a:rPr>
              <a:t>SAME CVE-2026-34486</a:t>
            </a:r>
          </a:p>
          <a:p>
            <a:pPr algn="ctr">
              <a:lnSpc>
                <a:spcPct val="115000"/>
              </a:lnSpc>
              <a:spcBef>
                <a:spcPts val="300"/>
              </a:spcBef>
            </a:pPr>
            <a:r>
              <a:rPr sz="1100" b="0">
                <a:solidFill>
                  <a:srgbClr val="FFFFFF"/>
                </a:solidFill>
                <a:latin typeface="Calibri"/>
              </a:rPr>
              <a:t>No confirmed operational link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272784"/>
            <a:ext cx="10698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i="1">
                <a:solidFill>
                  <a:srgbClr val="5A6B75"/>
                </a:solidFill>
                <a:latin typeface="Calibri"/>
              </a:rPr>
              <a:t>Source: SoCRadar, 2026; The Hacker News, 2025; Sysdig, 2025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528816"/>
            <a:ext cx="6858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5A6B75"/>
                </a:solidFill>
                <a:latin typeface="Calibri"/>
              </a:rPr>
              <a:t>Created with AskAnything - askanything-app.com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BA39C"/>
                </a:solidFill>
                <a:latin typeface="Calibri"/>
              </a:rPr>
              <a:t>D E T E C T I O N   R E A L I T 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sz="2700" b="1">
                <a:solidFill>
                  <a:srgbClr val="0F2233"/>
                </a:solidFill>
                <a:latin typeface="Calibri"/>
              </a:rPr>
              <a:t>The exploit is loud at the network layer and silent everywhere else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02920" y="1965960"/>
            <a:ext cx="2514600" cy="12344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sz="1200" b="1">
                <a:solidFill>
                  <a:srgbClr val="0F2233"/>
                </a:solidFill>
                <a:latin typeface="Calibri"/>
              </a:rPr>
              <a:t>Exploit attempt hits Tribes port</a:t>
            </a:r>
          </a:p>
        </p:txBody>
      </p:sp>
      <p:sp>
        <p:nvSpPr>
          <p:cNvPr id="5" name="Right Arrow 4"/>
          <p:cNvSpPr/>
          <p:nvPr/>
        </p:nvSpPr>
        <p:spPr>
          <a:xfrm>
            <a:off x="3035808" y="2464308"/>
            <a:ext cx="219456" cy="237744"/>
          </a:xfrm>
          <a:prstGeom prst="rightArrow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3273552" y="1965960"/>
            <a:ext cx="2514600" cy="12344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sz="1200" b="1">
                <a:solidFill>
                  <a:srgbClr val="0F2233"/>
                </a:solidFill>
                <a:latin typeface="Calibri"/>
              </a:rPr>
              <a:t>AES decryption fails</a:t>
            </a:r>
          </a:p>
        </p:txBody>
      </p:sp>
      <p:sp>
        <p:nvSpPr>
          <p:cNvPr id="7" name="Right Arrow 6"/>
          <p:cNvSpPr/>
          <p:nvPr/>
        </p:nvSpPr>
        <p:spPr>
          <a:xfrm>
            <a:off x="5806440" y="2464308"/>
            <a:ext cx="219456" cy="237744"/>
          </a:xfrm>
          <a:prstGeom prst="rightArrow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6044184" y="1965960"/>
            <a:ext cx="2514600" cy="12344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sz="1200" b="1">
                <a:solidFill>
                  <a:srgbClr val="0F2233"/>
                </a:solidFill>
                <a:latin typeface="Calibri"/>
              </a:rPr>
              <a:t>IllegalBlockSizeException logged</a:t>
            </a:r>
          </a:p>
          <a:p>
            <a:pPr algn="ctr">
              <a:lnSpc>
                <a:spcPct val="120000"/>
              </a:lnSpc>
              <a:spcBef>
                <a:spcPts val="400"/>
              </a:spcBef>
            </a:pPr>
            <a:r>
              <a:rPr sz="1200" b="0">
                <a:solidFill>
                  <a:srgbClr val="1E2933"/>
                </a:solidFill>
                <a:latin typeface="Calibri"/>
              </a:rPr>
              <a:t>(noisy, low-precision)</a:t>
            </a:r>
          </a:p>
        </p:txBody>
      </p:sp>
      <p:sp>
        <p:nvSpPr>
          <p:cNvPr id="9" name="Right Arrow 8"/>
          <p:cNvSpPr/>
          <p:nvPr/>
        </p:nvSpPr>
        <p:spPr>
          <a:xfrm>
            <a:off x="8577072" y="2464308"/>
            <a:ext cx="219456" cy="237744"/>
          </a:xfrm>
          <a:prstGeom prst="rightArrow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8814816" y="1965960"/>
            <a:ext cx="2514600" cy="12344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sz="1200" b="1">
                <a:solidFill>
                  <a:srgbClr val="0F2233"/>
                </a:solidFill>
                <a:latin typeface="Calibri"/>
              </a:rPr>
              <a:t>Deserialization succeeds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1585448" y="1965960"/>
            <a:ext cx="2514600" cy="1234440"/>
          </a:xfrm>
          <a:prstGeom prst="roundRect">
            <a:avLst>
              <a:gd name="adj" fmla="val 6000"/>
            </a:avLst>
          </a:prstGeom>
          <a:solidFill>
            <a:srgbClr val="D645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1200" b="1">
                <a:solidFill>
                  <a:srgbClr val="FFFFFF"/>
                </a:solidFill>
                <a:latin typeface="Calibri"/>
              </a:rPr>
              <a:t>No further Tomcat log artifact</a:t>
            </a:r>
          </a:p>
          <a:p>
            <a:pPr algn="ctr">
              <a:lnSpc>
                <a:spcPct val="115000"/>
              </a:lnSpc>
              <a:spcBef>
                <a:spcPts val="400"/>
              </a:spcBef>
            </a:pPr>
            <a:r>
              <a:rPr sz="1050" b="0">
                <a:solidFill>
                  <a:srgbClr val="FFFFFF"/>
                </a:solidFill>
                <a:latin typeface="Calibri"/>
              </a:rPr>
              <a:t>Command execution is silent at the app layer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11347704" y="2464308"/>
            <a:ext cx="219456" cy="237744"/>
          </a:xfrm>
          <a:prstGeom prst="rightArrow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502920" y="3749039"/>
            <a:ext cx="10835640" cy="1417320"/>
          </a:xfrm>
          <a:prstGeom prst="roundRect">
            <a:avLst>
              <a:gd name="adj" fmla="val 6000"/>
            </a:avLst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300" b="1">
                <a:solidFill>
                  <a:srgbClr val="1BA39C"/>
                </a:solidFill>
                <a:latin typeface="Calibri"/>
              </a:rPr>
              <a:t>PRIMARY VIABLE CONTROL: HOST EDR / PROCESS-ANCESTRY TELEMETRY</a:t>
            </a:r>
          </a:p>
          <a:p>
            <a:pPr algn="l">
              <a:lnSpc>
                <a:spcPct val="130000"/>
              </a:lnSpc>
              <a:spcBef>
                <a:spcPts val="800"/>
              </a:spcBef>
            </a:pPr>
            <a:r>
              <a:rPr sz="1250" b="0">
                <a:solidFill>
                  <a:srgbClr val="FFFFFF"/>
                </a:solidFill>
                <a:latin typeface="Calibri"/>
              </a:rPr>
              <a:t>Alert on any child process spawned by java (e.g., Tomcat's catalina.sh / org.apache.catalina.startup.Bootstrap) that invokes a shell — and on outbound connections from the Tomcat process to unexpected destinations.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5349240"/>
            <a:ext cx="10835640" cy="685800"/>
          </a:xfrm>
          <a:prstGeom prst="roundRect">
            <a:avLst>
              <a:gd name="adj" fmla="val 6000"/>
            </a:avLst>
          </a:prstGeom>
          <a:solidFill>
            <a:srgbClr val="DDE9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sz="1150" b="0">
                <a:solidFill>
                  <a:srgbClr val="0F2233"/>
                </a:solidFill>
                <a:latin typeface="Calibri"/>
              </a:rPr>
              <a:t>Network indicator: any external/untrusted traffic to TCP 4000 is anomalous. Palo Alto's 8 NGFW signature IDs are proprietary and not portable to other IPS/IDS platforms.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6272784"/>
            <a:ext cx="10698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i="1">
                <a:solidFill>
                  <a:srgbClr val="5A6B75"/>
                </a:solidFill>
                <a:latin typeface="Calibri"/>
              </a:rPr>
              <a:t>Source: confirmed by independent technical write-ups of the PoC; Unit 42, 2026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528816"/>
            <a:ext cx="6858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5A6B75"/>
                </a:solidFill>
                <a:latin typeface="Calibri"/>
              </a:rPr>
              <a:t>Created with AskAnything - askanything-app.com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BA39C"/>
                </a:solidFill>
                <a:latin typeface="Calibri"/>
              </a:rPr>
              <a:t>I N T E R I M   M I T I G A T I O N 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sz="2700" b="1">
                <a:solidFill>
                  <a:srgbClr val="0F2233"/>
                </a:solidFill>
                <a:latin typeface="Calibri"/>
              </a:rPr>
              <a:t>If you cannot patch today, cut network reachability to the Tribes port</a:t>
            </a:r>
          </a:p>
        </p:txBody>
      </p:sp>
      <p:sp>
        <p:nvSpPr>
          <p:cNvPr id="4" name="Oval 3"/>
          <p:cNvSpPr/>
          <p:nvPr/>
        </p:nvSpPr>
        <p:spPr>
          <a:xfrm>
            <a:off x="640080" y="1874519"/>
            <a:ext cx="457200" cy="457200"/>
          </a:xfrm>
          <a:prstGeom prst="ellipse">
            <a:avLst/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1856231"/>
            <a:ext cx="101498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</a:pPr>
            <a:r>
              <a:rPr sz="1400" b="0">
                <a:solidFill>
                  <a:srgbClr val="1E2933"/>
                </a:solidFill>
                <a:latin typeface="Calibri"/>
              </a:rPr>
              <a:t>Best mitigation: patch to 9.0.117 / 10.1.54 / 11.0.21 — closes both CVE-2026-34486 and CVE-2026-29146.</a:t>
            </a:r>
          </a:p>
        </p:txBody>
      </p:sp>
      <p:sp>
        <p:nvSpPr>
          <p:cNvPr id="6" name="Oval 5"/>
          <p:cNvSpPr/>
          <p:nvPr/>
        </p:nvSpPr>
        <p:spPr>
          <a:xfrm>
            <a:off x="640080" y="2679191"/>
            <a:ext cx="457200" cy="45720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2660903"/>
            <a:ext cx="101498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</a:pPr>
            <a:r>
              <a:rPr sz="1400" b="0">
                <a:solidFill>
                  <a:srgbClr val="1E2933"/>
                </a:solidFill>
                <a:latin typeface="Calibri"/>
              </a:rPr>
              <a:t>Restrict TCP 4000 at the network layer to only the specific internal IPs of other cluster nodes.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3483863"/>
            <a:ext cx="457200" cy="45720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3465575"/>
            <a:ext cx="101498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</a:pPr>
            <a:r>
              <a:rPr sz="1400" b="0">
                <a:solidFill>
                  <a:srgbClr val="1E2933"/>
                </a:solidFill>
                <a:latin typeface="Calibri"/>
              </a:rPr>
              <a:t>Disable clustering entirely if it isn't actively in use — many deployments inherit it from a template.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4288535"/>
            <a:ext cx="457200" cy="45720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80160" y="4270247"/>
            <a:ext cx="101498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</a:pPr>
            <a:r>
              <a:rPr sz="1400" b="0">
                <a:solidFill>
                  <a:srgbClr val="1E2933"/>
                </a:solidFill>
                <a:latin typeface="Calibri"/>
              </a:rPr>
              <a:t>Do not rely on EncryptInterceptor as a mitigation — it is the very component this flaw bypasses.</a:t>
            </a:r>
          </a:p>
        </p:txBody>
      </p:sp>
      <p:sp>
        <p:nvSpPr>
          <p:cNvPr id="12" name="Oval 11"/>
          <p:cNvSpPr/>
          <p:nvPr/>
        </p:nvSpPr>
        <p:spPr>
          <a:xfrm>
            <a:off x="640080" y="5093207"/>
            <a:ext cx="457200" cy="45720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5074919"/>
            <a:ext cx="101498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</a:pPr>
            <a:r>
              <a:rPr sz="1400" b="0">
                <a:solidFill>
                  <a:srgbClr val="1E2933"/>
                </a:solidFill>
                <a:latin typeface="Calibri"/>
              </a:rPr>
              <a:t>Deploy a WAF/IPS rule blocking non-internal traffic to the Tribes port as a stopgap while patch testing completes.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272784"/>
            <a:ext cx="10698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i="1">
                <a:solidFill>
                  <a:srgbClr val="5A6B75"/>
                </a:solidFill>
                <a:latin typeface="Calibri"/>
              </a:rPr>
              <a:t>Source: Section 5.1, this report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6528816"/>
            <a:ext cx="6858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5A6B75"/>
                </a:solidFill>
                <a:latin typeface="Calibri"/>
              </a:rPr>
              <a:t>Created with AskAnything - askanything-app.com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BA39C"/>
                </a:solidFill>
                <a:latin typeface="Calibri"/>
              </a:rPr>
              <a:t>D E C I S I O N   F R A M E W O R 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sz="2800" b="1">
                <a:solidFill>
                  <a:srgbClr val="0F2233"/>
                </a:solidFill>
                <a:latin typeface="Calibri"/>
              </a:rPr>
              <a:t>A five-step blueprint for defenders, in priority order</a:t>
            </a:r>
          </a:p>
        </p:txBody>
      </p:sp>
      <p:sp>
        <p:nvSpPr>
          <p:cNvPr id="4" name="Oval 3"/>
          <p:cNvSpPr/>
          <p:nvPr/>
        </p:nvSpPr>
        <p:spPr>
          <a:xfrm>
            <a:off x="1307591" y="1874519"/>
            <a:ext cx="457200" cy="45720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2514600"/>
            <a:ext cx="2066543" cy="31089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sz="1300" b="1">
                <a:solidFill>
                  <a:srgbClr val="0F2233"/>
                </a:solidFill>
                <a:latin typeface="Calibri"/>
              </a:rPr>
              <a:t>Inventory first</a:t>
            </a:r>
          </a:p>
          <a:p>
            <a:pPr algn="l">
              <a:lnSpc>
                <a:spcPct val="125000"/>
              </a:lnSpc>
              <a:spcBef>
                <a:spcPts val="1000"/>
              </a:spcBef>
            </a:pPr>
            <a:r>
              <a:rPr sz="1100" b="0">
                <a:solidFill>
                  <a:srgbClr val="1E2933"/>
                </a:solidFill>
                <a:latin typeface="Calibri"/>
              </a:rPr>
              <a:t>Confirm whether Tomcat clustering is actually in use. If unused, disabling it removes the vulnerability entirely.</a:t>
            </a:r>
          </a:p>
        </p:txBody>
      </p:sp>
      <p:sp>
        <p:nvSpPr>
          <p:cNvPr id="6" name="Right Arrow 5"/>
          <p:cNvSpPr/>
          <p:nvPr/>
        </p:nvSpPr>
        <p:spPr>
          <a:xfrm>
            <a:off x="2574035" y="1783080"/>
            <a:ext cx="137160" cy="274320"/>
          </a:xfrm>
          <a:prstGeom prst="rightArrow">
            <a:avLst/>
          </a:prstGeom>
          <a:solidFill>
            <a:srgbClr val="B9C9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3520438" y="1874519"/>
            <a:ext cx="457200" cy="45720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15767" y="2514600"/>
            <a:ext cx="2066543" cy="31089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sz="1300" b="1">
                <a:solidFill>
                  <a:srgbClr val="0F2233"/>
                </a:solidFill>
                <a:latin typeface="Calibri"/>
              </a:rPr>
              <a:t>Patch the regression, specifically</a:t>
            </a:r>
          </a:p>
          <a:p>
            <a:pPr algn="l">
              <a:lnSpc>
                <a:spcPct val="125000"/>
              </a:lnSpc>
              <a:spcBef>
                <a:spcPts val="1000"/>
              </a:spcBef>
            </a:pPr>
            <a:r>
              <a:rPr sz="1100" b="0">
                <a:solidFill>
                  <a:srgbClr val="1E2933"/>
                </a:solidFill>
                <a:latin typeface="Calibri"/>
              </a:rPr>
              <a:t>Landing on 9.0.116 / 10.1.53 / 11.0.20 (the CVE-2026-29146 fix) still leaves you exposed to CVE-2026-34486.</a:t>
            </a:r>
          </a:p>
        </p:txBody>
      </p:sp>
      <p:sp>
        <p:nvSpPr>
          <p:cNvPr id="9" name="Right Arrow 8"/>
          <p:cNvSpPr/>
          <p:nvPr/>
        </p:nvSpPr>
        <p:spPr>
          <a:xfrm>
            <a:off x="4786882" y="1783080"/>
            <a:ext cx="137160" cy="274320"/>
          </a:xfrm>
          <a:prstGeom prst="rightArrow">
            <a:avLst/>
          </a:prstGeom>
          <a:solidFill>
            <a:srgbClr val="B9C9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5733285" y="1874519"/>
            <a:ext cx="457200" cy="45720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928614" y="2514600"/>
            <a:ext cx="2066543" cy="31089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sz="1300" b="1">
                <a:solidFill>
                  <a:srgbClr val="0F2233"/>
                </a:solidFill>
                <a:latin typeface="Calibri"/>
              </a:rPr>
              <a:t>Reprioritize the other six CVEs higher</a:t>
            </a:r>
          </a:p>
          <a:p>
            <a:pPr algn="l">
              <a:lnSpc>
                <a:spcPct val="125000"/>
              </a:lnSpc>
              <a:spcBef>
                <a:spcPts val="1000"/>
              </a:spcBef>
            </a:pPr>
            <a:r>
              <a:rPr sz="1100" b="0">
                <a:solidFill>
                  <a:srgbClr val="1E2933"/>
                </a:solidFill>
                <a:latin typeface="Calibri"/>
              </a:rPr>
              <a:t>Langflow, n8n ×2, NetScaler, Marimo, and Windows IKE score 9.3+ and need no authentication.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6999729" y="1783080"/>
            <a:ext cx="137160" cy="274320"/>
          </a:xfrm>
          <a:prstGeom prst="rightArrow">
            <a:avLst/>
          </a:prstGeom>
          <a:solidFill>
            <a:srgbClr val="B9C9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946132" y="1874519"/>
            <a:ext cx="457200" cy="45720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141461" y="2514600"/>
            <a:ext cx="2066543" cy="31089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sz="1300" b="1">
                <a:solidFill>
                  <a:srgbClr val="0F2233"/>
                </a:solidFill>
                <a:latin typeface="Calibri"/>
              </a:rPr>
              <a:t>Instrument host-level detection</a:t>
            </a:r>
          </a:p>
          <a:p>
            <a:pPr algn="l">
              <a:lnSpc>
                <a:spcPct val="125000"/>
              </a:lnSpc>
              <a:spcBef>
                <a:spcPts val="1000"/>
              </a:spcBef>
            </a:pPr>
            <a:r>
              <a:rPr sz="1100" b="0">
                <a:solidFill>
                  <a:srgbClr val="1E2933"/>
                </a:solidFill>
                <a:latin typeface="Calibri"/>
              </a:rPr>
              <a:t>Log signature is weak; post-exploitation is silent at the application layer.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9212576" y="1783080"/>
            <a:ext cx="137160" cy="274320"/>
          </a:xfrm>
          <a:prstGeom prst="rightArrow">
            <a:avLst/>
          </a:prstGeom>
          <a:solidFill>
            <a:srgbClr val="B9C9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0158979" y="1874519"/>
            <a:ext cx="457200" cy="457200"/>
          </a:xfrm>
          <a:prstGeom prst="ellipse">
            <a:avLst/>
          </a:prstGeom>
          <a:solidFill>
            <a:srgbClr val="1BA3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45720" rIns="45720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354308" y="2514600"/>
            <a:ext cx="2066543" cy="31089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sz="1300" b="1">
                <a:solidFill>
                  <a:srgbClr val="0F2233"/>
                </a:solidFill>
                <a:latin typeface="Calibri"/>
              </a:rPr>
              <a:t>Don't over-index on the “AI” framing</a:t>
            </a:r>
          </a:p>
          <a:p>
            <a:pPr algn="l">
              <a:lnSpc>
                <a:spcPct val="125000"/>
              </a:lnSpc>
              <a:spcBef>
                <a:spcPts val="1000"/>
              </a:spcBef>
            </a:pPr>
            <a:r>
              <a:rPr sz="1100" b="0">
                <a:solidFill>
                  <a:srgbClr val="1E2933"/>
                </a:solidFill>
                <a:latin typeface="Calibri"/>
              </a:rPr>
              <a:t>Every technique here is a known n-day with public PoC — the defensive playbook is unchanged.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6272784"/>
            <a:ext cx="10698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i="1">
                <a:solidFill>
                  <a:srgbClr val="5A6B75"/>
                </a:solidFill>
                <a:latin typeface="Calibri"/>
              </a:rPr>
              <a:t>Source: Practical synthesis, this report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6528816"/>
            <a:ext cx="6858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5A6B75"/>
                </a:solidFill>
                <a:latin typeface="Calibri"/>
              </a:rPr>
              <a:t>Created with AskAnything - askanything-app.com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223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BA39C"/>
                </a:solidFill>
                <a:latin typeface="Calibri"/>
              </a:rPr>
              <a:t>B O T T O M   L I N 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60120"/>
            <a:ext cx="110642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sz="3200" b="1">
                <a:solidFill>
                  <a:srgbClr val="FFFFFF"/>
                </a:solidFill>
                <a:latin typeface="Calibri"/>
              </a:rPr>
              <a:t>The technique isn't new. Neither is the defensive playbook.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331720"/>
            <a:ext cx="6675120" cy="1920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</a:pPr>
            <a:r>
              <a:rPr sz="1600" b="0">
                <a:solidFill>
                  <a:srgbClr val="B9C9D1"/>
                </a:solidFill>
                <a:latin typeface="Calibri"/>
              </a:rPr>
              <a:t>Every CVE in this chain is a known n-day with public PoC code. Patch, restrict network exposure, and monitor process ancestry — the same actions sound vulnerability management already requires, regardless of whether a human or an LLM agent is driving the keyboard on the attacker's side.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498079" y="2194560"/>
            <a:ext cx="4160520" cy="3749039"/>
          </a:xfrm>
          <a:prstGeom prst="roundRect">
            <a:avLst>
              <a:gd name="adj" fmla="val 6000"/>
            </a:avLst>
          </a:prstGeom>
          <a:solidFill>
            <a:srgbClr val="163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300" b="1">
                <a:solidFill>
                  <a:srgbClr val="1BA39C"/>
                </a:solidFill>
                <a:latin typeface="Calibri"/>
              </a:rPr>
              <a:t>WHAT TO MEASURE</a:t>
            </a:r>
          </a:p>
          <a:p>
            <a:pPr algn="l">
              <a:lnSpc>
                <a:spcPct val="130000"/>
              </a:lnSpc>
              <a:spcBef>
                <a:spcPts val="1200"/>
              </a:spcBef>
            </a:pPr>
            <a:r>
              <a:rPr sz="1200" b="0">
                <a:solidFill>
                  <a:srgbClr val="FFFFFF"/>
                </a:solidFill>
                <a:latin typeface="Calibri"/>
              </a:rPr>
              <a:t>• External exposure of Tribes/clustering ports across your Tomcat fleet</a:t>
            </a:r>
          </a:p>
          <a:p>
            <a:pPr algn="l">
              <a:lnSpc>
                <a:spcPct val="130000"/>
              </a:lnSpc>
              <a:spcBef>
                <a:spcPts val="800"/>
              </a:spcBef>
            </a:pPr>
            <a:r>
              <a:rPr sz="1200" b="0">
                <a:solidFill>
                  <a:srgbClr val="FFFFFF"/>
                </a:solidFill>
                <a:latin typeface="Calibri"/>
              </a:rPr>
              <a:t>• Patch compliance against exact fixed versions, not just “latest Tomcat”</a:t>
            </a:r>
          </a:p>
          <a:p>
            <a:pPr algn="l">
              <a:lnSpc>
                <a:spcPct val="130000"/>
              </a:lnSpc>
              <a:spcBef>
                <a:spcPts val="800"/>
              </a:spcBef>
            </a:pPr>
            <a:r>
              <a:rPr sz="1200" b="0">
                <a:solidFill>
                  <a:srgbClr val="FFFFFF"/>
                </a:solidFill>
                <a:latin typeface="Calibri"/>
              </a:rPr>
              <a:t>• EDR coverage and alert tuning for Java-process-spawns-shell patterns</a:t>
            </a:r>
          </a:p>
          <a:p>
            <a:pPr algn="l">
              <a:lnSpc>
                <a:spcPct val="130000"/>
              </a:lnSpc>
              <a:spcBef>
                <a:spcPts val="800"/>
              </a:spcBef>
            </a:pPr>
            <a:r>
              <a:rPr sz="1200" b="0">
                <a:solidFill>
                  <a:srgbClr val="FFFFFF"/>
                </a:solidFill>
                <a:latin typeface="Calibri"/>
              </a:rPr>
              <a:t>• Time-to-patch vs. the CISA KEV deadline of August 7,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6858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B9C9D1"/>
                </a:solidFill>
                <a:latin typeface="Calibri"/>
              </a:rPr>
              <a:t>Created with AskAnything - askanything-app.com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BA39C"/>
                </a:solidFill>
                <a:latin typeface="Calibri"/>
              </a:rPr>
              <a:t>S O U R C E 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sz="2800" b="1">
                <a:solidFill>
                  <a:srgbClr val="0F2233"/>
                </a:solidFill>
                <a:latin typeface="Calibri"/>
              </a:rPr>
              <a:t>Primary 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2024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sz="1300" b="0">
                <a:solidFill>
                  <a:srgbClr val="1E2933"/>
                </a:solidFill>
                <a:latin typeface="Calibri"/>
              </a:rPr>
              <a:t>• Unit 42, Palo Alto Networks (2026) — Chinese-Speaking Threat Actor Harnesses AI Models for Autonomous Cyberattacks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42316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sz="1300" b="0">
                <a:solidFill>
                  <a:srgbClr val="1E2933"/>
                </a:solidFill>
                <a:latin typeface="Calibri"/>
              </a:rPr>
              <a:t>• CISA (2026) — CISA Adds Three Known Exploited Vulnerabilities to Catalog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92608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sz="1300" b="0">
                <a:solidFill>
                  <a:srgbClr val="1E2933"/>
                </a:solidFill>
                <a:latin typeface="Calibri"/>
              </a:rPr>
              <a:t>• Apache Software Foundation (2026) — Tomcat 9/10/11 Security advisory pages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42900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sz="1300" b="0">
                <a:solidFill>
                  <a:srgbClr val="1E2933"/>
                </a:solidFill>
                <a:latin typeface="Calibri"/>
              </a:rPr>
              <a:t>• NVD (2026) — CVE-2026-34486 detail record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sz="1300" b="0">
                <a:solidFill>
                  <a:srgbClr val="1E2933"/>
                </a:solidFill>
                <a:latin typeface="Calibri"/>
              </a:rPr>
              <a:t>• SecurityWeek (2026) — CISA Warns of Exploited Langflow, N-central, and Tomcat Vulnerabilities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43484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sz="1300" b="0">
                <a:solidFill>
                  <a:srgbClr val="1E2933"/>
                </a:solidFill>
                <a:latin typeface="Calibri"/>
              </a:rPr>
              <a:t>• The Hacker News (2026) — Chinese Hacker Commands DeepSeek via Telegram to Launch Autonomous Attacks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493776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sz="1300" b="0">
                <a:solidFill>
                  <a:srgbClr val="1E2933"/>
                </a:solidFill>
                <a:latin typeface="Calibri"/>
              </a:rPr>
              <a:t>• BleepingComputer (2026) — Hacker Uses DeepSeek AI to Autonomously Attack Vulnerable Servers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544068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sz="1300" b="0">
                <a:solidFill>
                  <a:srgbClr val="1E2933"/>
                </a:solidFill>
                <a:latin typeface="Calibri"/>
              </a:rPr>
              <a:t>• SoCRadar (2026) — Tracing SNOWLIGHT: A Government-Targeted Chinese Campaign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6528816"/>
            <a:ext cx="6858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5A6B75"/>
                </a:solidFill>
                <a:latin typeface="Calibri"/>
              </a:rPr>
              <a:t>Created with AskAnything - askanything-app.com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" y="6345936"/>
            <a:ext cx="11825935" cy="23774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146658"/>
                </a:solidFill>
                <a:latin typeface="Arial"/>
                <a:hlinkClick r:id="rId3"/>
              </a:rPr>
              <a:t>Explore more questions at Ask Anything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BA39C"/>
                </a:solidFill>
                <a:latin typeface="Calibri"/>
              </a:rPr>
              <a:t>E X E C U T I V E   S U M M A R 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sz="2800" b="1">
                <a:solidFill>
                  <a:srgbClr val="0F2233"/>
                </a:solidFill>
                <a:latin typeface="Calibri"/>
              </a:rPr>
              <a:t>460+ targets made headlines — confirmed compromise is under 6% of that</a:t>
            </a:r>
          </a:p>
        </p:txBody>
      </p:sp>
      <p:pic>
        <p:nvPicPr>
          <p:cNvPr id="4" name="Picture 3" descr="figure_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2415540"/>
            <a:ext cx="6949440" cy="2895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2103120"/>
            <a:ext cx="38404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800" b="1">
                <a:solidFill>
                  <a:srgbClr val="0F2233"/>
                </a:solidFill>
                <a:latin typeface="Calibri"/>
              </a:rPr>
              <a:t>460+</a:t>
            </a:r>
          </a:p>
          <a:p>
            <a:pPr algn="ctr">
              <a:spcBef>
                <a:spcPts val="400"/>
              </a:spcBef>
            </a:pPr>
            <a:r>
              <a:rPr sz="1300" b="0">
                <a:solidFill>
                  <a:srgbClr val="1E2933"/>
                </a:solidFill>
                <a:latin typeface="Calibri"/>
              </a:rPr>
              <a:t>targets attempted, ≥3 countries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0" y="3611880"/>
            <a:ext cx="38404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800" b="1">
                <a:solidFill>
                  <a:srgbClr val="D64550"/>
                </a:solidFill>
                <a:latin typeface="Calibri"/>
              </a:rPr>
              <a:t>26</a:t>
            </a:r>
          </a:p>
          <a:p>
            <a:pPr algn="ctr">
              <a:spcBef>
                <a:spcPts val="400"/>
              </a:spcBef>
            </a:pPr>
            <a:r>
              <a:rPr sz="1300" b="0">
                <a:solidFill>
                  <a:srgbClr val="1E2933"/>
                </a:solidFill>
                <a:latin typeface="Calibri"/>
              </a:rPr>
              <a:t>confirmed compromises across four CVEs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0" y="5166360"/>
            <a:ext cx="3840480" cy="868680"/>
          </a:xfrm>
          <a:prstGeom prst="roundRect">
            <a:avLst>
              <a:gd name="adj" fmla="val 6000"/>
            </a:avLst>
          </a:prstGeom>
          <a:solidFill>
            <a:srgbClr val="DDE9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sz="1100" b="0">
                <a:solidFill>
                  <a:srgbClr val="1E2933"/>
                </a:solidFill>
                <a:latin typeface="Calibri"/>
              </a:rPr>
              <a:t>Unit 42's own reporting contains an unresolved gap between "three successfully exploited targets" and the sum of individually reported compromises (26+).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272784"/>
            <a:ext cx="10698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i="1">
                <a:solidFill>
                  <a:srgbClr val="5A6B75"/>
                </a:solidFill>
                <a:latin typeface="Calibri"/>
              </a:rPr>
              <a:t>Source: Unit 42, 2026; BleepingComputer, 2026; GBHackers, 2026; The Hacker News,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528816"/>
            <a:ext cx="6858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5A6B75"/>
                </a:solidFill>
                <a:latin typeface="Calibri"/>
              </a:rPr>
              <a:t>Created with AskAnything - askanything-app.com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BA39C"/>
                </a:solidFill>
                <a:latin typeface="Calibri"/>
              </a:rPr>
              <a:t>C L A R I F Y I N G   T H E   R E C O R 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sz="2700" b="1">
                <a:solidFill>
                  <a:srgbClr val="0F2233"/>
                </a:solidFill>
                <a:latin typeface="Calibri"/>
              </a:rPr>
              <a:t>CISA added three CVEs to KEV on the same day — only one ties to this campaign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74519"/>
            <a:ext cx="3520440" cy="3200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600" b="1">
                <a:solidFill>
                  <a:srgbClr val="1BA39C"/>
                </a:solidFill>
                <a:latin typeface="Calibri"/>
              </a:rPr>
              <a:t>CVE-2026-34486</a:t>
            </a:r>
          </a:p>
          <a:p>
            <a:pPr algn="l">
              <a:lnSpc>
                <a:spcPct val="115000"/>
              </a:lnSpc>
              <a:spcBef>
                <a:spcPts val="200"/>
              </a:spcBef>
            </a:pPr>
            <a:r>
              <a:rPr sz="1300" b="1">
                <a:solidFill>
                  <a:srgbClr val="0F2233"/>
                </a:solidFill>
                <a:latin typeface="Calibri"/>
              </a:rPr>
              <a:t>Apache Tomcat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</a:pPr>
            <a:r>
              <a:rPr sz="1200" b="0">
                <a:solidFill>
                  <a:srgbClr val="1E2933"/>
                </a:solidFill>
                <a:latin typeface="Calibri"/>
              </a:rPr>
              <a:t>Connected to the knaithe/KnYuan campaign — 9 reverse-shell attempts recorded against this CVE.</a:t>
            </a:r>
          </a:p>
          <a:p>
            <a:pPr algn="l">
              <a:lnSpc>
                <a:spcPct val="115000"/>
              </a:lnSpc>
              <a:spcBef>
                <a:spcPts val="1400"/>
              </a:spcBef>
            </a:pPr>
            <a:r>
              <a:rPr sz="1100" b="1">
                <a:solidFill>
                  <a:srgbClr val="1BA39C"/>
                </a:solidFill>
                <a:latin typeface="Calibri"/>
              </a:rPr>
              <a:t>✓ IN SCOPE OF THIS REPORT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89120" y="1874519"/>
            <a:ext cx="3520440" cy="3200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600" b="1">
                <a:solidFill>
                  <a:srgbClr val="5A6B75"/>
                </a:solidFill>
                <a:latin typeface="Calibri"/>
              </a:rPr>
              <a:t>CVE-2026-9198</a:t>
            </a:r>
          </a:p>
          <a:p>
            <a:pPr algn="l">
              <a:lnSpc>
                <a:spcPct val="115000"/>
              </a:lnSpc>
              <a:spcBef>
                <a:spcPts val="200"/>
              </a:spcBef>
            </a:pPr>
            <a:r>
              <a:rPr sz="1300" b="1">
                <a:solidFill>
                  <a:srgbClr val="0F2233"/>
                </a:solidFill>
                <a:latin typeface="Calibri"/>
              </a:rPr>
              <a:t>Langflow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</a:pPr>
            <a:r>
              <a:rPr sz="1200" b="0">
                <a:solidFill>
                  <a:srgbClr val="1E2933"/>
                </a:solidFill>
                <a:latin typeface="Calibri"/>
              </a:rPr>
              <a:t>A different Langflow bug than the one DeepSeek probed (fixed 1.10.1 vs. CVE-2026-33017's 1.9.0). Not evidence the campaign succeeded against Langflow.</a:t>
            </a:r>
          </a:p>
          <a:p>
            <a:pPr algn="l">
              <a:lnSpc>
                <a:spcPct val="115000"/>
              </a:lnSpc>
              <a:spcBef>
                <a:spcPts val="1400"/>
              </a:spcBef>
            </a:pPr>
            <a:r>
              <a:rPr sz="1100" b="1">
                <a:solidFill>
                  <a:srgbClr val="5A6B75"/>
                </a:solidFill>
                <a:latin typeface="Calibri"/>
              </a:rPr>
              <a:t>UNRELATED VULNERABILITY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29600" y="1874519"/>
            <a:ext cx="3520440" cy="3200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600" b="1">
                <a:solidFill>
                  <a:srgbClr val="5A6B75"/>
                </a:solidFill>
                <a:latin typeface="Calibri"/>
              </a:rPr>
              <a:t>CVE-2026-18556/18577</a:t>
            </a:r>
          </a:p>
          <a:p>
            <a:pPr algn="l">
              <a:lnSpc>
                <a:spcPct val="115000"/>
              </a:lnSpc>
              <a:spcBef>
                <a:spcPts val="200"/>
              </a:spcBef>
            </a:pPr>
            <a:r>
              <a:rPr sz="1300" b="1">
                <a:solidFill>
                  <a:srgbClr val="0F2233"/>
                </a:solidFill>
                <a:latin typeface="Calibri"/>
              </a:rPr>
              <a:t>N-able N-central</a:t>
            </a:r>
          </a:p>
          <a:p>
            <a:pPr algn="l">
              <a:lnSpc>
                <a:spcPct val="115000"/>
              </a:lnSpc>
              <a:spcBef>
                <a:spcPts val="1000"/>
              </a:spcBef>
            </a:pPr>
            <a:r>
              <a:rPr sz="1200" b="0">
                <a:solidFill>
                  <a:srgbClr val="1E2933"/>
                </a:solidFill>
                <a:latin typeface="Calibri"/>
              </a:rPr>
              <a:t>Authentication bypass in an unrelated vendor's remote monitoring platform — no link to knaithe/KnYuan or Tomcat.</a:t>
            </a:r>
          </a:p>
          <a:p>
            <a:pPr algn="l">
              <a:lnSpc>
                <a:spcPct val="115000"/>
              </a:lnSpc>
              <a:spcBef>
                <a:spcPts val="1400"/>
              </a:spcBef>
            </a:pPr>
            <a:r>
              <a:rPr sz="1100" b="1">
                <a:solidFill>
                  <a:srgbClr val="5A6B75"/>
                </a:solidFill>
                <a:latin typeface="Calibri"/>
              </a:rPr>
              <a:t>UNRELATED VENDOR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5257800"/>
            <a:ext cx="10698480" cy="777240"/>
          </a:xfrm>
          <a:prstGeom prst="roundRect">
            <a:avLst>
              <a:gd name="adj" fmla="val 6000"/>
            </a:avLst>
          </a:prstGeom>
          <a:solidFill>
            <a:srgbClr val="DDE9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l">
              <a:lnSpc>
                <a:spcPct val="125000"/>
              </a:lnSpc>
              <a:spcBef>
                <a:spcPts val="0"/>
              </a:spcBef>
            </a:pPr>
            <a:r>
              <a:rPr sz="1300" b="0">
                <a:solidFill>
                  <a:srgbClr val="0F2233"/>
                </a:solidFill>
                <a:latin typeface="Calibri"/>
              </a:rPr>
              <a:t>All three were added to the KEV catalog on August 4, 2026, in the same weekly batch — three independent vulnerabilities, three independent vendors, not one chain.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144768"/>
            <a:ext cx="10698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i="1">
                <a:solidFill>
                  <a:srgbClr val="5A6B75"/>
                </a:solidFill>
                <a:latin typeface="Calibri"/>
              </a:rPr>
              <a:t>Source: CISA, 2026; SecurityWeek,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528816"/>
            <a:ext cx="6858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5A6B75"/>
                </a:solidFill>
                <a:latin typeface="Calibri"/>
              </a:rPr>
              <a:t>Created with AskAnything - askanything-app.com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BA39C"/>
                </a:solidFill>
                <a:latin typeface="Calibri"/>
              </a:rPr>
              <a:t>A R C H I T E C T U R 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sz="2800" b="1">
                <a:solidFill>
                  <a:srgbClr val="0F2233"/>
                </a:solidFill>
                <a:latin typeface="Calibri"/>
              </a:rPr>
              <a:t>One human operator, one LLM, and an agent with no approval gate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120640" y="3794760"/>
            <a:ext cx="2286000" cy="1188720"/>
          </a:xfrm>
          <a:prstGeom prst="roundRect">
            <a:avLst>
              <a:gd name="adj" fmla="val 6000"/>
            </a:avLst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1700" b="1">
                <a:solidFill>
                  <a:srgbClr val="FFFFFF"/>
                </a:solidFill>
                <a:latin typeface="Calibri"/>
              </a:rPr>
              <a:t>DeepSeek</a:t>
            </a:r>
          </a:p>
          <a:p>
            <a:pPr algn="ctr">
              <a:lnSpc>
                <a:spcPct val="115000"/>
              </a:lnSpc>
              <a:spcBef>
                <a:spcPts val="300"/>
              </a:spcBef>
            </a:pPr>
            <a:r>
              <a:rPr sz="1100" b="0">
                <a:solidFill>
                  <a:srgbClr val="B9C9D1"/>
                </a:solidFill>
                <a:latin typeface="Calibri"/>
              </a:rPr>
              <a:t>via Hermes Agent (“yolo” mode)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1828800"/>
            <a:ext cx="2880360" cy="1143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300" b="1">
                <a:solidFill>
                  <a:srgbClr val="1BA39C"/>
                </a:solidFill>
                <a:latin typeface="Calibri"/>
              </a:rPr>
              <a:t>Telegram</a:t>
            </a:r>
          </a:p>
          <a:p>
            <a:pPr algn="l">
              <a:lnSpc>
                <a:spcPct val="120000"/>
              </a:lnSpc>
              <a:spcBef>
                <a:spcPts val="400"/>
              </a:spcBef>
            </a:pPr>
            <a:r>
              <a:rPr sz="1100" b="0">
                <a:solidFill>
                  <a:srgbClr val="1E2933"/>
                </a:solidFill>
                <a:latin typeface="Calibri"/>
              </a:rPr>
              <a:t>Operator issues high-level instructions (C2)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1943100" y="2400300"/>
            <a:ext cx="4320540" cy="1988820"/>
          </a:xfrm>
          <a:prstGeom prst="line">
            <a:avLst/>
          </a:prstGeom>
          <a:ln w="19050">
            <a:solidFill>
              <a:srgbClr val="B9C9D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8778240" y="1828800"/>
            <a:ext cx="2880360" cy="1143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300" b="1">
                <a:solidFill>
                  <a:srgbClr val="1BA39C"/>
                </a:solidFill>
                <a:latin typeface="Calibri"/>
              </a:rPr>
              <a:t>FOFA search</a:t>
            </a:r>
          </a:p>
          <a:p>
            <a:pPr algn="l">
              <a:lnSpc>
                <a:spcPct val="120000"/>
              </a:lnSpc>
              <a:spcBef>
                <a:spcPts val="400"/>
              </a:spcBef>
            </a:pPr>
            <a:r>
              <a:rPr sz="1100" b="0">
                <a:solidFill>
                  <a:srgbClr val="1E2933"/>
                </a:solidFill>
                <a:latin typeface="Calibri"/>
              </a:rPr>
              <a:t>MCP-integrated recon; natural language → asset queries</a:t>
            </a:r>
          </a:p>
        </p:txBody>
      </p:sp>
      <p:cxnSp>
        <p:nvCxnSpPr>
          <p:cNvPr id="8" name="Connector 7"/>
          <p:cNvCxnSpPr/>
          <p:nvPr/>
        </p:nvCxnSpPr>
        <p:spPr>
          <a:xfrm flipH="1">
            <a:off x="6263640" y="2400300"/>
            <a:ext cx="3954780" cy="1988820"/>
          </a:xfrm>
          <a:prstGeom prst="line">
            <a:avLst/>
          </a:prstGeom>
          <a:ln w="19050">
            <a:solidFill>
              <a:srgbClr val="B9C9D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502920" y="5074920"/>
            <a:ext cx="2880360" cy="1143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300" b="1">
                <a:solidFill>
                  <a:srgbClr val="1BA39C"/>
                </a:solidFill>
                <a:latin typeface="Calibri"/>
              </a:rPr>
              <a:t>Custom skills</a:t>
            </a:r>
          </a:p>
          <a:p>
            <a:pPr algn="l">
              <a:lnSpc>
                <a:spcPct val="120000"/>
              </a:lnSpc>
              <a:spcBef>
                <a:spcPts val="400"/>
              </a:spcBef>
            </a:pPr>
            <a:r>
              <a:rPr sz="1100" b="0">
                <a:solidFill>
                  <a:srgbClr val="1E2933"/>
                </a:solidFill>
                <a:latin typeface="Calibri"/>
              </a:rPr>
              <a:t>“godmode” jailbreak bypass; web-terminal-exploitation</a:t>
            </a:r>
          </a:p>
        </p:txBody>
      </p:sp>
      <p:cxnSp>
        <p:nvCxnSpPr>
          <p:cNvPr id="10" name="Connector 9"/>
          <p:cNvCxnSpPr/>
          <p:nvPr/>
        </p:nvCxnSpPr>
        <p:spPr>
          <a:xfrm flipV="1">
            <a:off x="1943100" y="4389120"/>
            <a:ext cx="4320540" cy="1257300"/>
          </a:xfrm>
          <a:prstGeom prst="line">
            <a:avLst/>
          </a:prstGeom>
          <a:ln w="19050">
            <a:solidFill>
              <a:srgbClr val="B9C9D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8778240" y="5074920"/>
            <a:ext cx="2880360" cy="1143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300" b="1">
                <a:solidFill>
                  <a:srgbClr val="1BA39C"/>
                </a:solidFill>
                <a:latin typeface="Calibri"/>
              </a:rPr>
              <a:t>Proxy infrastructure</a:t>
            </a:r>
          </a:p>
          <a:p>
            <a:pPr algn="l">
              <a:lnSpc>
                <a:spcPct val="120000"/>
              </a:lnSpc>
              <a:spcBef>
                <a:spcPts val="400"/>
              </a:spcBef>
            </a:pPr>
            <a:r>
              <a:rPr sz="1100" b="0">
                <a:solidFill>
                  <a:srgbClr val="1E2933"/>
                </a:solidFill>
                <a:latin typeface="Calibri"/>
              </a:rPr>
              <a:t>code.newcli.com masks Claude Code / Codex traffic</a:t>
            </a:r>
          </a:p>
        </p:txBody>
      </p:sp>
      <p:cxnSp>
        <p:nvCxnSpPr>
          <p:cNvPr id="12" name="Connector 11"/>
          <p:cNvCxnSpPr/>
          <p:nvPr/>
        </p:nvCxnSpPr>
        <p:spPr>
          <a:xfrm flipH="1" flipV="1">
            <a:off x="6263640" y="4389120"/>
            <a:ext cx="3954780" cy="1257300"/>
          </a:xfrm>
          <a:prstGeom prst="line">
            <a:avLst/>
          </a:prstGeom>
          <a:ln w="19050">
            <a:solidFill>
              <a:srgbClr val="B9C9D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5120640" y="3794760"/>
            <a:ext cx="2286000" cy="1188720"/>
          </a:xfrm>
          <a:prstGeom prst="roundRect">
            <a:avLst>
              <a:gd name="adj" fmla="val 6000"/>
            </a:avLst>
          </a:prstGeom>
          <a:solidFill>
            <a:srgbClr val="0F22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1700" b="1">
                <a:solidFill>
                  <a:srgbClr val="FFFFFF"/>
                </a:solidFill>
                <a:latin typeface="Calibri"/>
              </a:rPr>
              <a:t>DeepSeek</a:t>
            </a:r>
          </a:p>
          <a:p>
            <a:pPr algn="ctr">
              <a:lnSpc>
                <a:spcPct val="115000"/>
              </a:lnSpc>
              <a:spcBef>
                <a:spcPts val="300"/>
              </a:spcBef>
            </a:pPr>
            <a:r>
              <a:rPr sz="1100" b="0">
                <a:solidFill>
                  <a:srgbClr val="B9C9D1"/>
                </a:solidFill>
                <a:latin typeface="Calibri"/>
              </a:rPr>
              <a:t>via Hermes Agent (“yolo” mode)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327648"/>
            <a:ext cx="10698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i="1">
                <a:solidFill>
                  <a:srgbClr val="5A6B75"/>
                </a:solidFill>
                <a:latin typeface="Calibri"/>
              </a:rPr>
              <a:t>Autonomous phase: Langflow, n8n. Manual phase (operator-driven): NetScaler, Marimo, Tomcat, Windows IKE.  Source: Unit 42, 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6528816"/>
            <a:ext cx="6858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5A6B75"/>
                </a:solidFill>
                <a:latin typeface="Calibri"/>
              </a:rPr>
              <a:t>Created with AskAnything - askanything-app.com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BA39C"/>
                </a:solidFill>
                <a:latin typeface="Calibri"/>
              </a:rPr>
              <a:t>R O O T   C A U S 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sz="3000" b="1">
                <a:solidFill>
                  <a:srgbClr val="0F2233"/>
                </a:solidFill>
                <a:latin typeface="Calibri"/>
              </a:rPr>
              <a:t>The patch for one Tomcat flaw introduced a worse one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74519"/>
            <a:ext cx="5212080" cy="33832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300" b="1">
                <a:solidFill>
                  <a:srgbClr val="5A6B75"/>
                </a:solidFill>
                <a:latin typeface="Calibri"/>
              </a:rPr>
              <a:t>BEFORE — CVE-2026-29146</a:t>
            </a:r>
          </a:p>
          <a:p>
            <a:pPr algn="l">
              <a:lnSpc>
                <a:spcPct val="115000"/>
              </a:lnSpc>
              <a:spcBef>
                <a:spcPts val="400"/>
              </a:spcBef>
            </a:pPr>
            <a:r>
              <a:rPr sz="1600" b="1">
                <a:solidFill>
                  <a:srgbClr val="0F2233"/>
                </a:solidFill>
                <a:latin typeface="Calibri"/>
              </a:rPr>
              <a:t>Padding-oracle flaw</a:t>
            </a:r>
          </a:p>
          <a:p>
            <a:pPr algn="l">
              <a:lnSpc>
                <a:spcPct val="130000"/>
              </a:lnSpc>
              <a:spcBef>
                <a:spcPts val="1400"/>
              </a:spcBef>
            </a:pPr>
            <a:r>
              <a:rPr sz="1250" b="0">
                <a:solidFill>
                  <a:srgbClr val="1E2933"/>
                </a:solidFill>
                <a:latin typeface="Calibri"/>
              </a:rPr>
              <a:t>• EncryptInterceptor defaults to AES/CBC/PKCS5Padding</a:t>
            </a:r>
          </a:p>
          <a:p>
            <a:pPr algn="l">
              <a:lnSpc>
                <a:spcPct val="130000"/>
              </a:lnSpc>
              <a:spcBef>
                <a:spcPts val="800"/>
              </a:spcBef>
            </a:pPr>
            <a:r>
              <a:rPr sz="1250" b="0">
                <a:solidFill>
                  <a:srgbClr val="1E2933"/>
                </a:solidFill>
                <a:latin typeface="Calibri"/>
              </a:rPr>
              <a:t>• Attacker distinguishes valid vs. invalid padding responses</a:t>
            </a:r>
          </a:p>
          <a:p>
            <a:pPr algn="l">
              <a:lnSpc>
                <a:spcPct val="130000"/>
              </a:lnSpc>
              <a:spcBef>
                <a:spcPts val="800"/>
              </a:spcBef>
            </a:pPr>
            <a:r>
              <a:rPr sz="1250" b="0">
                <a:solidFill>
                  <a:srgbClr val="1E2933"/>
                </a:solidFill>
                <a:latin typeface="Calibri"/>
              </a:rPr>
              <a:t>• Iteratively decrypts ciphertext without ever holding the key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309360" y="1874519"/>
            <a:ext cx="5212080" cy="3383280"/>
          </a:xfrm>
          <a:prstGeom prst="roundRect">
            <a:avLst>
              <a:gd name="adj" fmla="val 6000"/>
            </a:avLst>
          </a:prstGeom>
          <a:solidFill>
            <a:srgbClr val="163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300" b="1">
                <a:solidFill>
                  <a:srgbClr val="F2A6AC"/>
                </a:solidFill>
                <a:latin typeface="Calibri"/>
              </a:rPr>
              <a:t>AFTER THE FIX — CVE-2026-34486</a:t>
            </a:r>
          </a:p>
          <a:p>
            <a:pPr algn="l">
              <a:lnSpc>
                <a:spcPct val="115000"/>
              </a:lnSpc>
              <a:spcBef>
                <a:spcPts val="400"/>
              </a:spcBef>
            </a:pPr>
            <a:r>
              <a:rPr sz="1600" b="1">
                <a:solidFill>
                  <a:srgbClr val="FFFFFF"/>
                </a:solidFill>
                <a:latin typeface="Calibri"/>
              </a:rPr>
              <a:t>Fail-open regression</a:t>
            </a:r>
          </a:p>
          <a:p>
            <a:pPr algn="l">
              <a:lnSpc>
                <a:spcPct val="130000"/>
              </a:lnSpc>
              <a:spcBef>
                <a:spcPts val="1400"/>
              </a:spcBef>
            </a:pPr>
            <a:r>
              <a:rPr sz="1250" b="0">
                <a:solidFill>
                  <a:srgbClr val="B9C9D1"/>
                </a:solidFill>
                <a:latin typeface="Calibri"/>
              </a:rPr>
              <a:t>• Decryption failure is only logged, never discarded</a:t>
            </a:r>
          </a:p>
          <a:p>
            <a:pPr algn="l">
              <a:lnSpc>
                <a:spcPct val="130000"/>
              </a:lnSpc>
              <a:spcBef>
                <a:spcPts val="800"/>
              </a:spcBef>
            </a:pPr>
            <a:r>
              <a:rPr sz="1250" b="0">
                <a:solidFill>
                  <a:srgbClr val="B9C9D1"/>
                </a:solidFill>
                <a:latin typeface="Calibri"/>
              </a:rPr>
              <a:t>• Raw, unencrypted attacker bytes forwarded to ObjectInputStream.readObject()</a:t>
            </a:r>
          </a:p>
          <a:p>
            <a:pPr algn="l">
              <a:lnSpc>
                <a:spcPct val="130000"/>
              </a:lnSpc>
              <a:spcBef>
                <a:spcPts val="800"/>
              </a:spcBef>
            </a:pPr>
            <a:r>
              <a:rPr sz="1250" b="1">
                <a:solidFill>
                  <a:srgbClr val="FFFFFF"/>
                </a:solidFill>
                <a:latin typeface="Calibri"/>
              </a:rPr>
              <a:t>• No key needed at all — direct unauthenticated deserialization RCE</a:t>
            </a:r>
          </a:p>
        </p:txBody>
      </p:sp>
      <p:sp>
        <p:nvSpPr>
          <p:cNvPr id="6" name="Right Arrow 5"/>
          <p:cNvSpPr/>
          <p:nvPr/>
        </p:nvSpPr>
        <p:spPr>
          <a:xfrm>
            <a:off x="5806440" y="3291840"/>
            <a:ext cx="502920" cy="457200"/>
          </a:xfrm>
          <a:prstGeom prst="rightArrow">
            <a:avLst/>
          </a:prstGeom>
          <a:solidFill>
            <a:srgbClr val="D645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6272784"/>
            <a:ext cx="10698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i="1">
                <a:solidFill>
                  <a:srgbClr val="5A6B75"/>
                </a:solidFill>
                <a:latin typeface="Calibri"/>
              </a:rPr>
              <a:t>“The catch block only logs the error … the raw unencrypted bytes are forwarded to XByteBuffer.deserialize() → ObjectInputStream.readObject().” — Source: Apache Tomcat Security advisories; Field Effect,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528816"/>
            <a:ext cx="6858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5A6B75"/>
                </a:solidFill>
                <a:latin typeface="Calibri"/>
              </a:rPr>
              <a:t>Created with AskAnything - askanything-app.com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BA39C"/>
                </a:solidFill>
                <a:latin typeface="Calibri"/>
              </a:rPr>
              <a:t>P A T C H   S T A T U 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sz="2700" b="1">
                <a:solidFill>
                  <a:srgbClr val="0F2233"/>
                </a:solidFill>
                <a:latin typeface="Calibri"/>
              </a:rPr>
              <a:t>Patching CVE-2026-29146 is not enough — a second patch is required</a:t>
            </a:r>
          </a:p>
        </p:txBody>
      </p:sp>
      <p:pic>
        <p:nvPicPr>
          <p:cNvPr id="4" name="Picture 3" descr="figure_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605" y="1783080"/>
            <a:ext cx="8880310" cy="3977639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548640" y="5742432"/>
            <a:ext cx="11064240" cy="502920"/>
          </a:xfrm>
          <a:prstGeom prst="roundRect">
            <a:avLst>
              <a:gd name="adj" fmla="val 6000"/>
            </a:avLst>
          </a:prstGeom>
          <a:solidFill>
            <a:srgbClr val="DDE9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250" b="0">
                <a:solidFill>
                  <a:srgbClr val="0F2233"/>
                </a:solidFill>
                <a:latin typeface="Calibri"/>
              </a:rPr>
              <a:t>Each branch's fix for the padding-oracle bug shipped exactly one regressed release. Fixed versions: 9.0.117 / 10.1.54 / 11.0.21.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327648"/>
            <a:ext cx="10698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i="1">
                <a:solidFill>
                  <a:srgbClr val="5A6B75"/>
                </a:solidFill>
                <a:latin typeface="Calibri"/>
              </a:rPr>
              <a:t>Ask Anything analysis, generated from the report's cited data. Source: Apache Tomcat Security 9/10/11,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528816"/>
            <a:ext cx="6858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5A6B75"/>
                </a:solidFill>
                <a:latin typeface="Calibri"/>
              </a:rPr>
              <a:t>Created with AskAnything - askanything-app.com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BA39C"/>
                </a:solidFill>
                <a:latin typeface="Calibri"/>
              </a:rPr>
              <a:t>S E V E R I T Y   R E A L I T Y   C H E C 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sz="2700" b="1">
                <a:solidFill>
                  <a:srgbClr val="0F2233"/>
                </a:solidFill>
                <a:latin typeface="Calibri"/>
              </a:rPr>
              <a:t>Tomcat scored lowest of the seven chained CVEs — and reached KEV anyway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1965960"/>
            <a:ext cx="4937760" cy="30175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300" b="1">
                <a:solidFill>
                  <a:srgbClr val="5A6B75"/>
                </a:solidFill>
                <a:latin typeface="Calibri"/>
              </a:rPr>
              <a:t>CVE-2026-34486 — Apache Tomcat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514600"/>
            <a:ext cx="4937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>
                <a:solidFill>
                  <a:srgbClr val="0F2233"/>
                </a:solidFill>
                <a:latin typeface="Calibri"/>
              </a:rPr>
              <a:t>7.5</a:t>
            </a:r>
          </a:p>
          <a:p>
            <a:pPr algn="ctr">
              <a:spcBef>
                <a:spcPts val="400"/>
              </a:spcBef>
            </a:pPr>
            <a:r>
              <a:rPr sz="1200" b="0">
                <a:solidFill>
                  <a:srgbClr val="1E2933"/>
                </a:solidFill>
                <a:latin typeface="Calibri"/>
              </a:rPr>
              <a:t>CVSS 3.1 (AV:N/AC:L/PR:N/UI:N/S:U/C:H/I:N/A:N)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023360"/>
            <a:ext cx="4206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</a:pPr>
            <a:r>
              <a:rPr sz="1150" b="0">
                <a:solidFill>
                  <a:srgbClr val="1E2933"/>
                </a:solidFill>
                <a:latin typeface="Calibri"/>
              </a:rPr>
              <a:t>Confidentiality-only score — the CVE is framed as an encryption bypass, not the RCE downstream PoCs demonstrate.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0" y="1965960"/>
            <a:ext cx="4937760" cy="3017520"/>
          </a:xfrm>
          <a:prstGeom prst="roundRect">
            <a:avLst>
              <a:gd name="adj" fmla="val 6000"/>
            </a:avLst>
          </a:prstGeom>
          <a:solidFill>
            <a:srgbClr val="163A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01168" rIns="201168" tIns="146304" bIns="146304"/>
          <a:lstStyle/>
          <a:p>
            <a:pPr algn="l">
              <a:lnSpc>
                <a:spcPct val="115000"/>
              </a:lnSpc>
              <a:spcBef>
                <a:spcPts val="0"/>
              </a:spcBef>
            </a:pPr>
            <a:r>
              <a:rPr sz="1300" b="1">
                <a:solidFill>
                  <a:srgbClr val="B9C9D1"/>
                </a:solidFill>
                <a:latin typeface="Calibri"/>
              </a:rPr>
              <a:t>THE OTHER SIX CVES IN THE CHAIN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2514600"/>
            <a:ext cx="49377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>
                <a:solidFill>
                  <a:srgbClr val="D64550"/>
                </a:solidFill>
                <a:latin typeface="Calibri"/>
              </a:rPr>
              <a:t>9.3–10.0</a:t>
            </a:r>
          </a:p>
          <a:p>
            <a:pPr algn="ctr">
              <a:spcBef>
                <a:spcPts val="400"/>
              </a:spcBef>
            </a:pPr>
            <a:r>
              <a:rPr sz="1200" b="0">
                <a:solidFill>
                  <a:srgbClr val="FFFFFF"/>
                </a:solidFill>
                <a:latin typeface="Calibri"/>
              </a:rPr>
              <a:t>CVSS across Langflow, n8n ×2, NetScaler, Marimo, Windows IKE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66560" y="4023360"/>
            <a:ext cx="42062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</a:pPr>
            <a:r>
              <a:rPr sz="1150" b="0">
                <a:solidFill>
                  <a:srgbClr val="B9C9D1"/>
                </a:solidFill>
                <a:latin typeface="Calibri"/>
              </a:rPr>
              <a:t>All six require no authentication — easier, more severe exploitation paths than the CVE that made headlines.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5349240"/>
            <a:ext cx="10698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i="1">
                <a:solidFill>
                  <a:srgbClr val="5A6B75"/>
                </a:solidFill>
                <a:latin typeface="Calibri"/>
              </a:rPr>
              <a:t>Source: NVD, CVE-2026-34486; Section 2 CVE table, this report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6528816"/>
            <a:ext cx="6858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5A6B75"/>
                </a:solidFill>
                <a:latin typeface="Calibri"/>
              </a:rPr>
              <a:t>Created with AskAnything - askanything-app.com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BA39C"/>
                </a:solidFill>
                <a:latin typeface="Calibri"/>
              </a:rPr>
              <a:t>T I M E L I N 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sz="2700" b="1">
                <a:solidFill>
                  <a:srgbClr val="0F2233"/>
                </a:solidFill>
                <a:latin typeface="Calibri"/>
              </a:rPr>
              <a:t>A two-week regression window, then four months to a federal deadline</a:t>
            </a:r>
          </a:p>
        </p:txBody>
      </p:sp>
      <p:pic>
        <p:nvPicPr>
          <p:cNvPr id="4" name="Picture 3" descr="figure_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13" y="1783080"/>
            <a:ext cx="9125494" cy="379476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777240" y="5623560"/>
            <a:ext cx="2606040" cy="594360"/>
          </a:xfrm>
          <a:prstGeom prst="roundRect">
            <a:avLst>
              <a:gd name="adj" fmla="val 6000"/>
            </a:avLst>
          </a:prstGeom>
          <a:solidFill>
            <a:srgbClr val="DDE9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1150" b="1">
                <a:solidFill>
                  <a:srgbClr val="0F2233"/>
                </a:solidFill>
                <a:latin typeface="Calibri"/>
              </a:rPr>
              <a:t>Mar 26  Reported to Apache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474720" y="5623560"/>
            <a:ext cx="2606040" cy="594360"/>
          </a:xfrm>
          <a:prstGeom prst="roundRect">
            <a:avLst>
              <a:gd name="adj" fmla="val 6000"/>
            </a:avLst>
          </a:prstGeom>
          <a:solidFill>
            <a:srgbClr val="DDE9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1150" b="1">
                <a:solidFill>
                  <a:srgbClr val="0F2233"/>
                </a:solidFill>
                <a:latin typeface="Calibri"/>
              </a:rPr>
              <a:t>Apr 9  Publicly disclosed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172200" y="5623560"/>
            <a:ext cx="2606040" cy="594360"/>
          </a:xfrm>
          <a:prstGeom prst="roundRect">
            <a:avLst>
              <a:gd name="adj" fmla="val 6000"/>
            </a:avLst>
          </a:prstGeom>
          <a:solidFill>
            <a:srgbClr val="DDE9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1150" b="1">
                <a:solidFill>
                  <a:srgbClr val="0F2233"/>
                </a:solidFill>
                <a:latin typeface="Calibri"/>
              </a:rPr>
              <a:t>Aug 4  Added to CISA KEV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869680" y="5623560"/>
            <a:ext cx="2606040" cy="594360"/>
          </a:xfrm>
          <a:prstGeom prst="roundRect">
            <a:avLst>
              <a:gd name="adj" fmla="val 6000"/>
            </a:avLst>
          </a:prstGeom>
          <a:solidFill>
            <a:srgbClr val="DDE9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201168" rIns="201168" tIns="146304" bIns="146304"/>
          <a:lstStyle/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sz="1150" b="1">
                <a:solidFill>
                  <a:srgbClr val="0F2233"/>
                </a:solidFill>
                <a:latin typeface="Calibri"/>
              </a:rPr>
              <a:t>Aug 7  Federal deadline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345936"/>
            <a:ext cx="10698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i="1">
                <a:solidFill>
                  <a:srgbClr val="5A6B75"/>
                </a:solidFill>
                <a:latin typeface="Calibri"/>
              </a:rPr>
              <a:t>Ask Anything analysis, generated from the report's cited data. Source: Apache Tomcat Security advisories; CISA,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528816"/>
            <a:ext cx="6858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5A6B75"/>
                </a:solidFill>
                <a:latin typeface="Calibri"/>
              </a:rPr>
              <a:t>Created with AskAnything - askanything-app.com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6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84048"/>
            <a:ext cx="10515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1BA39C"/>
                </a:solidFill>
                <a:latin typeface="Calibri"/>
              </a:rPr>
              <a:t>F U L L   C H A I 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49808"/>
            <a:ext cx="110642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sz="2500" b="1">
                <a:solidFill>
                  <a:srgbClr val="0F2233"/>
                </a:solidFill>
                <a:latin typeface="Calibri"/>
              </a:rPr>
              <a:t>Seven CVEs, five products — six of them worse than the one that made headlines</a:t>
            </a:r>
          </a:p>
        </p:txBody>
      </p:sp>
      <p:pic>
        <p:nvPicPr>
          <p:cNvPr id="4" name="Picture 3" descr="figure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6337" y="1737360"/>
            <a:ext cx="6548845" cy="42976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272784"/>
            <a:ext cx="10698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i="1">
                <a:solidFill>
                  <a:srgbClr val="5A6B75"/>
                </a:solidFill>
                <a:latin typeface="Calibri"/>
              </a:rPr>
              <a:t>Source: Unit 42, 2026; Apache/NVD/GitHub advisories (see Section 2 CVE table, this report)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6858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>
                <a:solidFill>
                  <a:srgbClr val="5A6B75"/>
                </a:solidFill>
                <a:latin typeface="Calibri"/>
              </a:rPr>
              <a:t>Created with AskAnything - askanything-app.com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AskAnything</dc:creator>
  <cp:keywords/>
  <dc:description>askanything-app.com</dc:description>
  <cp:lastModifiedBy>AskAnything</cp:lastModifiedBy>
  <cp:revision>1</cp:revision>
  <dcterms:created xsi:type="dcterms:W3CDTF">2013-01-27T09:14:16Z</dcterms:created>
  <dcterms:modified xsi:type="dcterms:W3CDTF">2013-01-27T09:15:58Z</dcterms:modified>
  <cp:category/>
</cp:coreProperties>
</file>