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VMSA-2026-0006 discloses five CVEs; two are critical, unauthenticated, network-exploitable vCenter flaws. Both share the identical worst-case CVSS vector. This is the frame for the whole deck: patch urgency without a disclosed exploitation mechanism.</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single most operationally important nuance in the report. Teams mid-migration to VCF 9.1 must sequence: finish the 9.1 upgrade FIRST from a pre-8.0-U3k baseline, then apply 9.1.0.0300 -- never patch to 8.0 U3k first if a 9.1 migration is in flight.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 of July 30-31, 2026, no confirmed exploitation and no public PoC exist for either CVE. But vCenter has hit CISA's KEV catalog ten separate times historically -- treat the current quiet window as time-boxed, not durable.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secondary aggregator's KEV-addition date predates the advisory itself, which is not possible under CISA's own inclusion criteria. NVD's own supplemental data shows exploitation status 'none' as of July 30. Flag this explicitly so defenders don't over-index on a bad data point.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Presence/version detection is mature and should be deployed immediately via existing VM tooling. Behavioral detection is the only option pending a disclosed exploitation mechanism, and it only works if the baseline was collected before an intrusion, not after.</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Broadcom's own FAQ stops short of endorsing any specific compensating control as sufficient. Frame these as dwell-time reduction for organizations with a legitimate, time-boxed reason not to patch within days -- not a durable alternative to patching.</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closing recommendation slide. The single most important branch point is step 2A vs 2B -- getting the migration sequencing wrong strands the estate on an unsupported upgrade path per Broadcom's own release notes.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four metrics operationalize the response: patch compliance and MTTP measure remediation progress, while the session and syslog drift metrics measure whether behavioral detection baselines are catching anomalies.</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Closing slide. The four recommendations are ordered by dependency: you cannot sequence step 2/3 correctly without step 1's inventory, and detection (step 4) should start in parallel with patching, not after.</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Compact source list covering the eight most load-bearing references. The full report cites 22 sources; defenders should consult Broadcom's advisory directly (source 1) as the authoritative reference.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Frame the blast radius before diving into the two CVEs. vCenter is the single pane of glass for an entire vSphere estate: RBAC, inventory, datastores, and every ESXi host it manages. Compromising vmdir compromises the identity and authorization plane, not a single VM.</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Anchor slide on the auth bypass. Emphasize the vendor description is verbatim and the CWE-303 classification is broad -- it does not narrow the actual mechanism. No exploitation path has been confirmed.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traversal-to-RCE path is analyst inference from the CWE classification, not vendor-confirmed mechanics. Emphasize the vendor description says 'execute arbitrary code,' implying a write primitive, not a read-only disclosure bug.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advisory bundles five CVEs, but the two vCenter flaws (9.8) dominate the risk picture relative to the VM-escape (9.3) and lower-severity information-disclosure and logging bugs. Patch prioritization should reflect this spread.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Distinguish vendor-confirmed facts from withheld technical detail. This split drives the detection guidance later in the deck: presence detection is mature, exploitation detection is not possible yet because the mechanism is unknown.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Defenders patching the two critical vCenter CVEs will almost always patch these three simultaneously since they ship in the same VMSA and overlapping fixed-version trains. The VM escape (47876) has a materially different threat model -- it requires an existing guest compromise.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Headline fix: vCenter Server 8.0 Update 3k (build 25600417), VCF/vSphere Foundation 9.0.2.0100, and 9.1.0.0300 all remediate both critical CVEs. Emphasize build-number precision -- 8.0 U3j vs U3k is the entire security boundary.</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July 29: advisory published. July 30: Rapid7 and Qualys ship version-detection. July 31 (today, per this report's research window): no confirmed exploitation or public PoC. Rapid7's 10x KEV history for vCenter argues this window will not last.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hyperlink" Target="https://askanything-app.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822960" y="1965960"/>
            <a:ext cx="3840480" cy="36576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SECURITY ADVISORY BRIEFING</a:t>
            </a:r>
          </a:p>
        </p:txBody>
      </p:sp>
      <p:sp>
        <p:nvSpPr>
          <p:cNvPr id="3" name="TextBox 2"/>
          <p:cNvSpPr txBox="1"/>
          <p:nvPr/>
        </p:nvSpPr>
        <p:spPr>
          <a:xfrm>
            <a:off x="822960" y="2377440"/>
            <a:ext cx="10515600" cy="2103120"/>
          </a:xfrm>
          <a:prstGeom prst="rect">
            <a:avLst/>
          </a:prstGeom>
          <a:noFill/>
        </p:spPr>
        <p:txBody>
          <a:bodyPr wrap="square" anchor="t" lIns="0" rIns="0" tIns="0" bIns="0">
            <a:spAutoFit/>
          </a:bodyPr>
          <a:lstStyle/>
          <a:p>
            <a:pPr algn="l">
              <a:lnSpc>
                <a:spcPct val="108000"/>
              </a:lnSpc>
            </a:pPr>
            <a:r>
              <a:rPr sz="3800" b="1" i="0">
                <a:solidFill>
                  <a:srgbClr val="FFFFFF"/>
                </a:solidFill>
                <a:latin typeface="Calibri"/>
              </a:rPr>
              <a:t>VMSA-2026-0006: The Defender's Guide to the</a:t>
            </a:r>
          </a:p>
          <a:p>
            <a:pPr algn="l">
              <a:lnSpc>
                <a:spcPct val="108000"/>
              </a:lnSpc>
            </a:pPr>
            <a:r>
              <a:rPr sz="3800" b="1" i="0">
                <a:solidFill>
                  <a:srgbClr val="FFFFFF"/>
                </a:solidFill>
                <a:latin typeface="Calibri"/>
              </a:rPr>
              <a:t>Critical vCenter Auth-Bypass and</a:t>
            </a:r>
          </a:p>
          <a:p>
            <a:pPr algn="l">
              <a:lnSpc>
                <a:spcPct val="108000"/>
              </a:lnSpc>
            </a:pPr>
            <a:r>
              <a:rPr sz="3800" b="1" i="0">
                <a:solidFill>
                  <a:srgbClr val="FFFFFF"/>
                </a:solidFill>
                <a:latin typeface="Calibri"/>
              </a:rPr>
              <a:t>Syslog Directory-Traversal RCE</a:t>
            </a:r>
          </a:p>
        </p:txBody>
      </p:sp>
      <p:sp>
        <p:nvSpPr>
          <p:cNvPr id="4" name="TextBox 3"/>
          <p:cNvSpPr txBox="1"/>
          <p:nvPr/>
        </p:nvSpPr>
        <p:spPr>
          <a:xfrm>
            <a:off x="822960" y="4434840"/>
            <a:ext cx="9875520" cy="822960"/>
          </a:xfrm>
          <a:prstGeom prst="rect">
            <a:avLst/>
          </a:prstGeom>
          <a:noFill/>
        </p:spPr>
        <p:txBody>
          <a:bodyPr wrap="square" anchor="t" lIns="0" rIns="0" tIns="0" bIns="0">
            <a:spAutoFit/>
          </a:bodyPr>
          <a:lstStyle/>
          <a:p>
            <a:pPr algn="l">
              <a:lnSpc>
                <a:spcPct val="125000"/>
              </a:lnSpc>
            </a:pPr>
            <a:r>
              <a:rPr sz="1700" b="0" i="0">
                <a:solidFill>
                  <a:srgbClr val="C9DAE1"/>
                </a:solidFill>
                <a:latin typeface="Calibri"/>
              </a:rPr>
              <a:t>CVE-2026-59309 and CVE-2026-59310 are unauthenticated, CVSS 9.8 vCenter flaws with no workaround — patch is the only remediation, and the exploit mechanism is still undisclosed.</a:t>
            </a:r>
          </a:p>
        </p:txBody>
      </p:sp>
      <p:sp>
        <p:nvSpPr>
          <p:cNvPr id="5" name="TextBox 4"/>
          <p:cNvSpPr txBox="1"/>
          <p:nvPr/>
        </p:nvSpPr>
        <p:spPr>
          <a:xfrm>
            <a:off x="822960" y="5440680"/>
            <a:ext cx="3291840" cy="594360"/>
          </a:xfrm>
          <a:prstGeom prst="rect">
            <a:avLst/>
          </a:prstGeom>
          <a:noFill/>
        </p:spPr>
        <p:txBody>
          <a:bodyPr wrap="square" anchor="t" lIns="0" rIns="0" tIns="0" bIns="0">
            <a:spAutoFit/>
          </a:bodyPr>
          <a:lstStyle/>
          <a:p>
            <a:pPr algn="l">
              <a:lnSpc>
                <a:spcPct val="100000"/>
              </a:lnSpc>
            </a:pPr>
            <a:r>
              <a:rPr sz="3000" b="1" i="0">
                <a:solidFill>
                  <a:srgbClr val="1BA39C"/>
                </a:solidFill>
                <a:latin typeface="Calibri"/>
              </a:rPr>
              <a:t>9.8</a:t>
            </a:r>
          </a:p>
        </p:txBody>
      </p:sp>
      <p:sp>
        <p:nvSpPr>
          <p:cNvPr id="6" name="TextBox 5"/>
          <p:cNvSpPr txBox="1"/>
          <p:nvPr/>
        </p:nvSpPr>
        <p:spPr>
          <a:xfrm>
            <a:off x="822960" y="5989320"/>
            <a:ext cx="3291840" cy="365760"/>
          </a:xfrm>
          <a:prstGeom prst="rect">
            <a:avLst/>
          </a:prstGeom>
          <a:noFill/>
        </p:spPr>
        <p:txBody>
          <a:bodyPr wrap="square" anchor="t" lIns="0" rIns="0" tIns="0" bIns="0">
            <a:spAutoFit/>
          </a:bodyPr>
          <a:lstStyle/>
          <a:p>
            <a:pPr algn="l">
              <a:lnSpc>
                <a:spcPct val="100000"/>
              </a:lnSpc>
            </a:pPr>
            <a:r>
              <a:rPr sz="1200" b="0" i="0">
                <a:solidFill>
                  <a:srgbClr val="B8C9D3"/>
                </a:solidFill>
                <a:latin typeface="Calibri"/>
              </a:rPr>
              <a:t>CVSS — both CVEs</a:t>
            </a:r>
          </a:p>
        </p:txBody>
      </p:sp>
      <p:sp>
        <p:nvSpPr>
          <p:cNvPr id="7" name="TextBox 6"/>
          <p:cNvSpPr txBox="1"/>
          <p:nvPr/>
        </p:nvSpPr>
        <p:spPr>
          <a:xfrm>
            <a:off x="4389120" y="5440680"/>
            <a:ext cx="3291840" cy="594360"/>
          </a:xfrm>
          <a:prstGeom prst="rect">
            <a:avLst/>
          </a:prstGeom>
          <a:noFill/>
        </p:spPr>
        <p:txBody>
          <a:bodyPr wrap="square" anchor="t" lIns="0" rIns="0" tIns="0" bIns="0">
            <a:spAutoFit/>
          </a:bodyPr>
          <a:lstStyle/>
          <a:p>
            <a:pPr algn="l">
              <a:lnSpc>
                <a:spcPct val="100000"/>
              </a:lnSpc>
            </a:pPr>
            <a:r>
              <a:rPr sz="3000" b="1" i="0">
                <a:solidFill>
                  <a:srgbClr val="1BA39C"/>
                </a:solidFill>
                <a:latin typeface="Calibri"/>
              </a:rPr>
              <a:t>0</a:t>
            </a:r>
          </a:p>
        </p:txBody>
      </p:sp>
      <p:sp>
        <p:nvSpPr>
          <p:cNvPr id="8" name="TextBox 7"/>
          <p:cNvSpPr txBox="1"/>
          <p:nvPr/>
        </p:nvSpPr>
        <p:spPr>
          <a:xfrm>
            <a:off x="4389120" y="5989320"/>
            <a:ext cx="3291840" cy="365760"/>
          </a:xfrm>
          <a:prstGeom prst="rect">
            <a:avLst/>
          </a:prstGeom>
          <a:noFill/>
        </p:spPr>
        <p:txBody>
          <a:bodyPr wrap="square" anchor="t" lIns="0" rIns="0" tIns="0" bIns="0">
            <a:spAutoFit/>
          </a:bodyPr>
          <a:lstStyle/>
          <a:p>
            <a:pPr algn="l">
              <a:lnSpc>
                <a:spcPct val="100000"/>
              </a:lnSpc>
            </a:pPr>
            <a:r>
              <a:rPr sz="1200" b="0" i="0">
                <a:solidFill>
                  <a:srgbClr val="B8C9D3"/>
                </a:solidFill>
                <a:latin typeface="Calibri"/>
              </a:rPr>
              <a:t>Vendor workarounds</a:t>
            </a:r>
          </a:p>
        </p:txBody>
      </p:sp>
      <p:sp>
        <p:nvSpPr>
          <p:cNvPr id="9" name="TextBox 8"/>
          <p:cNvSpPr txBox="1"/>
          <p:nvPr/>
        </p:nvSpPr>
        <p:spPr>
          <a:xfrm>
            <a:off x="7955280" y="5440680"/>
            <a:ext cx="3291840" cy="594360"/>
          </a:xfrm>
          <a:prstGeom prst="rect">
            <a:avLst/>
          </a:prstGeom>
          <a:noFill/>
        </p:spPr>
        <p:txBody>
          <a:bodyPr wrap="square" anchor="t" lIns="0" rIns="0" tIns="0" bIns="0">
            <a:spAutoFit/>
          </a:bodyPr>
          <a:lstStyle/>
          <a:p>
            <a:pPr algn="l">
              <a:lnSpc>
                <a:spcPct val="100000"/>
              </a:lnSpc>
            </a:pPr>
            <a:r>
              <a:rPr sz="3000" b="1" i="0">
                <a:solidFill>
                  <a:srgbClr val="1BA39C"/>
                </a:solidFill>
                <a:latin typeface="Calibri"/>
              </a:rPr>
              <a:t>48-72 hrs</a:t>
            </a:r>
          </a:p>
        </p:txBody>
      </p:sp>
      <p:sp>
        <p:nvSpPr>
          <p:cNvPr id="10" name="TextBox 9"/>
          <p:cNvSpPr txBox="1"/>
          <p:nvPr/>
        </p:nvSpPr>
        <p:spPr>
          <a:xfrm>
            <a:off x="7955280" y="5989320"/>
            <a:ext cx="3291840" cy="365760"/>
          </a:xfrm>
          <a:prstGeom prst="rect">
            <a:avLst/>
          </a:prstGeom>
          <a:noFill/>
        </p:spPr>
        <p:txBody>
          <a:bodyPr wrap="square" anchor="t" lIns="0" rIns="0" tIns="0" bIns="0">
            <a:spAutoFit/>
          </a:bodyPr>
          <a:lstStyle/>
          <a:p>
            <a:pPr algn="l">
              <a:lnSpc>
                <a:spcPct val="100000"/>
              </a:lnSpc>
            </a:pPr>
            <a:r>
              <a:rPr sz="1200" b="0" i="0">
                <a:solidFill>
                  <a:srgbClr val="B8C9D3"/>
                </a:solidFill>
                <a:latin typeface="Calibri"/>
              </a:rPr>
              <a:t>Since disclosure</a:t>
            </a:r>
          </a:p>
        </p:txBody>
      </p:sp>
      <p:sp>
        <p:nvSpPr>
          <p:cNvPr id="11" name="TextBox 10"/>
          <p:cNvSpPr txBox="1"/>
          <p:nvPr/>
        </p:nvSpPr>
        <p:spPr>
          <a:xfrm>
            <a:off x="822960" y="6446520"/>
            <a:ext cx="5486400" cy="320040"/>
          </a:xfrm>
          <a:prstGeom prst="rect">
            <a:avLst/>
          </a:prstGeom>
          <a:noFill/>
        </p:spPr>
        <p:txBody>
          <a:bodyPr wrap="square" anchor="t" lIns="0" rIns="0" tIns="0" bIns="0">
            <a:spAutoFit/>
          </a:bodyPr>
          <a:lstStyle/>
          <a:p>
            <a:pPr algn="l">
              <a:lnSpc>
                <a:spcPct val="100000"/>
              </a:lnSpc>
            </a:pPr>
            <a:r>
              <a:rPr sz="1000" b="0" i="0">
                <a:solidFill>
                  <a:srgbClr val="8AA3B0"/>
                </a:solidFill>
                <a:latin typeface="Calibri"/>
              </a:rPr>
              <a:t>Created with AskAnything - askanything-app.com</a:t>
            </a:r>
          </a:p>
        </p:txBody>
      </p:sp>
      <p:sp>
        <p:nvSpPr>
          <p:cNvPr id="12" name="TextBox 1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TIMELINE</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Two to three days post-disclosure, defenders</a:t>
            </a:r>
          </a:p>
          <a:p>
            <a:pPr algn="l">
              <a:lnSpc>
                <a:spcPct val="105000"/>
              </a:lnSpc>
            </a:pPr>
            <a:r>
              <a:rPr sz="3200" b="1" i="0">
                <a:solidFill>
                  <a:srgbClr val="0F2233"/>
                </a:solidFill>
                <a:latin typeface="Calibri"/>
              </a:rPr>
              <a:t>have detection tools but no exploit code -- yet</a:t>
            </a:r>
          </a:p>
        </p:txBody>
      </p:sp>
      <p:pic>
        <p:nvPicPr>
          <p:cNvPr id="4" name="Picture 3" descr="figure_02.png"/>
          <p:cNvPicPr>
            <a:picLocks noChangeAspect="1"/>
          </p:cNvPicPr>
          <p:nvPr/>
        </p:nvPicPr>
        <p:blipFill>
          <a:blip r:embed="rId2"/>
          <a:stretch>
            <a:fillRect/>
          </a:stretch>
        </p:blipFill>
        <p:spPr>
          <a:xfrm>
            <a:off x="1188720" y="1965960"/>
            <a:ext cx="9675223" cy="4023360"/>
          </a:xfrm>
          <a:prstGeom prst="rect">
            <a:avLst/>
          </a:prstGeom>
        </p:spPr>
      </p:pic>
      <p:sp>
        <p:nvSpPr>
          <p:cNvPr id="5" name="TextBox 4"/>
          <p:cNvSpPr txBox="1"/>
          <p:nvPr/>
        </p:nvSpPr>
        <p:spPr>
          <a:xfrm>
            <a:off x="1188720" y="6080760"/>
            <a:ext cx="9784080" cy="274320"/>
          </a:xfrm>
          <a:prstGeom prst="rect">
            <a:avLst/>
          </a:prstGeom>
          <a:noFill/>
        </p:spPr>
        <p:txBody>
          <a:bodyPr wrap="square" anchor="t" lIns="0" rIns="0" tIns="0" bIns="0">
            <a:spAutoFit/>
          </a:bodyPr>
          <a:lstStyle/>
          <a:p>
            <a:pPr algn="l">
              <a:lnSpc>
                <a:spcPct val="100000"/>
              </a:lnSpc>
            </a:pPr>
            <a:r>
              <a:rPr sz="1050" b="0" i="1">
                <a:solidFill>
                  <a:srgbClr val="637682"/>
                </a:solidFill>
                <a:latin typeface="Calibri"/>
              </a:rPr>
              <a:t>Credit: Ask Anything analysis, generated from VMSA-2026-0006 cited data.</a:t>
            </a:r>
          </a:p>
        </p:txBody>
      </p:sp>
      <p:sp>
        <p:nvSpPr>
          <p:cNvPr id="6" name="TextBox 5"/>
          <p:cNvSpPr txBox="1"/>
          <p:nvPr/>
        </p:nvSpPr>
        <p:spPr>
          <a:xfrm>
            <a:off x="640080" y="585216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Broadcom Support Portal (2026); Rapid7 (2026); Qualys ThreatPROTECT (2026).</a:t>
            </a:r>
          </a:p>
        </p:txBody>
      </p:sp>
      <p:sp>
        <p:nvSpPr>
          <p:cNvPr id="7" name="TextBox 6"/>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8" name="TextBox 7"/>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10</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D64550"/>
                </a:solidFill>
                <a:latin typeface="Calibri"/>
              </a:rPr>
              <a:t>OPERATIONAL TRAP</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Patching to 8.0 U3k first can strand a VCF 9.1</a:t>
            </a:r>
          </a:p>
          <a:p>
            <a:pPr algn="l">
              <a:lnSpc>
                <a:spcPct val="105000"/>
              </a:lnSpc>
            </a:pPr>
            <a:r>
              <a:rPr sz="3200" b="1" i="0">
                <a:solidFill>
                  <a:srgbClr val="0F2233"/>
                </a:solidFill>
                <a:latin typeface="Calibri"/>
              </a:rPr>
              <a:t>migration for months</a:t>
            </a:r>
          </a:p>
        </p:txBody>
      </p:sp>
      <p:pic>
        <p:nvPicPr>
          <p:cNvPr id="4" name="Picture 3" descr="figure_03.png"/>
          <p:cNvPicPr>
            <a:picLocks noChangeAspect="1"/>
          </p:cNvPicPr>
          <p:nvPr/>
        </p:nvPicPr>
        <p:blipFill>
          <a:blip r:embed="rId2"/>
          <a:stretch>
            <a:fillRect/>
          </a:stretch>
        </p:blipFill>
        <p:spPr>
          <a:xfrm>
            <a:off x="640080" y="1965960"/>
            <a:ext cx="4100362" cy="3246120"/>
          </a:xfrm>
          <a:prstGeom prst="rect">
            <a:avLst/>
          </a:prstGeom>
        </p:spPr>
      </p:pic>
      <p:sp>
        <p:nvSpPr>
          <p:cNvPr id="5" name="TextBox 4"/>
          <p:cNvSpPr txBox="1"/>
          <p:nvPr/>
        </p:nvSpPr>
        <p:spPr>
          <a:xfrm>
            <a:off x="640080" y="5285232"/>
            <a:ext cx="5852160" cy="274320"/>
          </a:xfrm>
          <a:prstGeom prst="rect">
            <a:avLst/>
          </a:prstGeom>
          <a:noFill/>
        </p:spPr>
        <p:txBody>
          <a:bodyPr wrap="square" anchor="t" lIns="0" rIns="0" tIns="0" bIns="0">
            <a:spAutoFit/>
          </a:bodyPr>
          <a:lstStyle/>
          <a:p>
            <a:pPr algn="l">
              <a:lnSpc>
                <a:spcPct val="100000"/>
              </a:lnSpc>
            </a:pPr>
            <a:r>
              <a:rPr sz="1050" b="0" i="1">
                <a:solidFill>
                  <a:srgbClr val="637682"/>
                </a:solidFill>
                <a:latin typeface="Calibri"/>
              </a:rPr>
              <a:t>Credit: Ask Anything analysis, generated from VMSA-2026-0006 cited data.</a:t>
            </a:r>
          </a:p>
        </p:txBody>
      </p:sp>
      <p:sp>
        <p:nvSpPr>
          <p:cNvPr id="6" name="Rounded Rectangle 5"/>
          <p:cNvSpPr/>
          <p:nvPr/>
        </p:nvSpPr>
        <p:spPr>
          <a:xfrm>
            <a:off x="7680960" y="1965960"/>
            <a:ext cx="3886200" cy="3566160"/>
          </a:xfrm>
          <a:prstGeom prst="roundRect">
            <a:avLst>
              <a:gd name="adj" fmla="val 6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001000" y="2194560"/>
            <a:ext cx="3200400" cy="365760"/>
          </a:xfrm>
          <a:prstGeom prst="rect">
            <a:avLst/>
          </a:prstGeom>
          <a:noFill/>
        </p:spPr>
        <p:txBody>
          <a:bodyPr wrap="square" anchor="t" lIns="0" rIns="0" tIns="0" bIns="0">
            <a:spAutoFit/>
          </a:bodyPr>
          <a:lstStyle/>
          <a:p>
            <a:pPr algn="l">
              <a:lnSpc>
                <a:spcPct val="100000"/>
              </a:lnSpc>
            </a:pPr>
            <a:r>
              <a:rPr sz="1100" b="1" i="0">
                <a:solidFill>
                  <a:srgbClr val="B8C9D3"/>
                </a:solidFill>
                <a:latin typeface="Calibri"/>
              </a:rPr>
              <a:t>VENDOR STATEMENT</a:t>
            </a:r>
          </a:p>
        </p:txBody>
      </p:sp>
      <p:sp>
        <p:nvSpPr>
          <p:cNvPr id="8" name="TextBox 7"/>
          <p:cNvSpPr txBox="1"/>
          <p:nvPr/>
        </p:nvSpPr>
        <p:spPr>
          <a:xfrm>
            <a:off x="8001000" y="2514600"/>
            <a:ext cx="3246120" cy="1280160"/>
          </a:xfrm>
          <a:prstGeom prst="rect">
            <a:avLst/>
          </a:prstGeom>
          <a:noFill/>
        </p:spPr>
        <p:txBody>
          <a:bodyPr wrap="square" anchor="t" lIns="0" rIns="0" tIns="0" bIns="0">
            <a:spAutoFit/>
          </a:bodyPr>
          <a:lstStyle/>
          <a:p>
            <a:pPr algn="l">
              <a:lnSpc>
                <a:spcPct val="125000"/>
              </a:lnSpc>
            </a:pPr>
            <a:r>
              <a:rPr sz="1400" b="0" i="1">
                <a:solidFill>
                  <a:srgbClr val="FFFFFF"/>
                </a:solidFill>
                <a:latin typeface="Calibri"/>
              </a:rPr>
              <a:t>“Upgrade from vCenter 8.0 Update 3k to vCenter 9.1.0 or any patch based on 9.1.0 is not supported.”</a:t>
            </a:r>
          </a:p>
        </p:txBody>
      </p:sp>
      <p:sp>
        <p:nvSpPr>
          <p:cNvPr id="9" name="TextBox 8"/>
          <p:cNvSpPr txBox="1"/>
          <p:nvPr/>
        </p:nvSpPr>
        <p:spPr>
          <a:xfrm>
            <a:off x="8001000" y="3977639"/>
            <a:ext cx="3246120" cy="1463040"/>
          </a:xfrm>
          <a:prstGeom prst="rect">
            <a:avLst/>
          </a:prstGeom>
          <a:noFill/>
        </p:spPr>
        <p:txBody>
          <a:bodyPr wrap="square" anchor="t" lIns="0" rIns="0" tIns="0" bIns="0">
            <a:spAutoFit/>
          </a:bodyPr>
          <a:lstStyle/>
          <a:p>
            <a:pPr algn="l">
              <a:lnSpc>
                <a:spcPct val="125000"/>
              </a:lnSpc>
            </a:pPr>
            <a:r>
              <a:rPr sz="1250" b="0" i="0">
                <a:solidFill>
                  <a:srgbClr val="C9DAE1"/>
                </a:solidFill>
                <a:latin typeface="Calibri"/>
              </a:rPr>
              <a:t>8.0 U3k contains security fixes not yet present in the shipping 9.1.0 baseline. Installing 9.1.0 over it would silently regress those fixes -- a downgrade Broadcom's policy disallows.</a:t>
            </a:r>
          </a:p>
        </p:txBody>
      </p:sp>
      <p:sp>
        <p:nvSpPr>
          <p:cNvPr id="10" name="TextBox 9"/>
          <p:cNvSpPr txBox="1"/>
          <p:nvPr/>
        </p:nvSpPr>
        <p:spPr>
          <a:xfrm>
            <a:off x="640080" y="598932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Broadcom TechDocs vCenter 8.0 U3k Release Notes (2026); AngrySysOps (2026).</a:t>
            </a:r>
          </a:p>
        </p:txBody>
      </p:sp>
      <p:sp>
        <p:nvSpPr>
          <p:cNvPr id="11" name="TextBox 10"/>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12" name="TextBox 11"/>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11</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EXPLOITATION STATUS</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FFFFFF"/>
                </a:solidFill>
                <a:latin typeface="Calibri"/>
              </a:rPr>
              <a:t>No known exploitation today is a snapshot,</a:t>
            </a:r>
          </a:p>
          <a:p>
            <a:pPr algn="l">
              <a:lnSpc>
                <a:spcPct val="105000"/>
              </a:lnSpc>
            </a:pPr>
            <a:r>
              <a:rPr sz="3200" b="1" i="0">
                <a:solidFill>
                  <a:srgbClr val="FFFFFF"/>
                </a:solidFill>
                <a:latin typeface="Calibri"/>
              </a:rPr>
              <a:t>not a forecast</a:t>
            </a:r>
          </a:p>
        </p:txBody>
      </p:sp>
      <p:sp>
        <p:nvSpPr>
          <p:cNvPr id="4" name="Rounded Rectangle 3"/>
          <p:cNvSpPr/>
          <p:nvPr/>
        </p:nvSpPr>
        <p:spPr>
          <a:xfrm>
            <a:off x="777240" y="2514600"/>
            <a:ext cx="3429000" cy="2834640"/>
          </a:xfrm>
          <a:prstGeom prst="roundRect">
            <a:avLst>
              <a:gd name="adj" fmla="val 6000"/>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2971800"/>
            <a:ext cx="3429000" cy="1005840"/>
          </a:xfrm>
          <a:prstGeom prst="rect">
            <a:avLst/>
          </a:prstGeom>
          <a:noFill/>
        </p:spPr>
        <p:txBody>
          <a:bodyPr wrap="square" anchor="t" lIns="0" rIns="0" tIns="0" bIns="0">
            <a:spAutoFit/>
          </a:bodyPr>
          <a:lstStyle/>
          <a:p>
            <a:pPr algn="ctr">
              <a:lnSpc>
                <a:spcPct val="100000"/>
              </a:lnSpc>
            </a:pPr>
            <a:r>
              <a:rPr sz="5200" b="1" i="0">
                <a:solidFill>
                  <a:srgbClr val="1BA39C"/>
                </a:solidFill>
                <a:latin typeface="Calibri"/>
              </a:rPr>
              <a:t>0</a:t>
            </a:r>
          </a:p>
        </p:txBody>
      </p:sp>
      <p:sp>
        <p:nvSpPr>
          <p:cNvPr id="6" name="TextBox 5"/>
          <p:cNvSpPr txBox="1"/>
          <p:nvPr/>
        </p:nvSpPr>
        <p:spPr>
          <a:xfrm>
            <a:off x="1051560" y="4114800"/>
            <a:ext cx="2880360" cy="1005840"/>
          </a:xfrm>
          <a:prstGeom prst="rect">
            <a:avLst/>
          </a:prstGeom>
          <a:noFill/>
        </p:spPr>
        <p:txBody>
          <a:bodyPr wrap="square" anchor="t" lIns="0" rIns="0" tIns="0" bIns="0">
            <a:spAutoFit/>
          </a:bodyPr>
          <a:lstStyle/>
          <a:p>
            <a:pPr algn="ctr">
              <a:lnSpc>
                <a:spcPct val="125000"/>
              </a:lnSpc>
            </a:pPr>
            <a:r>
              <a:rPr sz="1400" b="0" i="0">
                <a:solidFill>
                  <a:srgbClr val="FFFFFF"/>
                </a:solidFill>
                <a:latin typeface="Calibri"/>
              </a:rPr>
              <a:t>Confirmed in-the-wild</a:t>
            </a:r>
          </a:p>
          <a:p>
            <a:pPr algn="ctr">
              <a:lnSpc>
                <a:spcPct val="125000"/>
              </a:lnSpc>
            </a:pPr>
            <a:r>
              <a:rPr sz="1400" b="0" i="0">
                <a:solidFill>
                  <a:srgbClr val="FFFFFF"/>
                </a:solidFill>
                <a:latin typeface="Calibri"/>
              </a:rPr>
              <a:t>exploitation events</a:t>
            </a:r>
          </a:p>
        </p:txBody>
      </p:sp>
      <p:sp>
        <p:nvSpPr>
          <p:cNvPr id="7" name="Rounded Rectangle 6"/>
          <p:cNvSpPr/>
          <p:nvPr/>
        </p:nvSpPr>
        <p:spPr>
          <a:xfrm>
            <a:off x="4526280" y="2514600"/>
            <a:ext cx="3429000" cy="2834640"/>
          </a:xfrm>
          <a:prstGeom prst="roundRect">
            <a:avLst>
              <a:gd name="adj" fmla="val 6000"/>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26280" y="2971800"/>
            <a:ext cx="3429000" cy="1005840"/>
          </a:xfrm>
          <a:prstGeom prst="rect">
            <a:avLst/>
          </a:prstGeom>
          <a:noFill/>
        </p:spPr>
        <p:txBody>
          <a:bodyPr wrap="square" anchor="t" lIns="0" rIns="0" tIns="0" bIns="0">
            <a:spAutoFit/>
          </a:bodyPr>
          <a:lstStyle/>
          <a:p>
            <a:pPr algn="ctr">
              <a:lnSpc>
                <a:spcPct val="100000"/>
              </a:lnSpc>
            </a:pPr>
            <a:r>
              <a:rPr sz="5200" b="1" i="0">
                <a:solidFill>
                  <a:srgbClr val="1BA39C"/>
                </a:solidFill>
                <a:latin typeface="Calibri"/>
              </a:rPr>
              <a:t>0</a:t>
            </a:r>
          </a:p>
        </p:txBody>
      </p:sp>
      <p:sp>
        <p:nvSpPr>
          <p:cNvPr id="9" name="TextBox 8"/>
          <p:cNvSpPr txBox="1"/>
          <p:nvPr/>
        </p:nvSpPr>
        <p:spPr>
          <a:xfrm>
            <a:off x="4800600" y="4114800"/>
            <a:ext cx="2880360" cy="1005840"/>
          </a:xfrm>
          <a:prstGeom prst="rect">
            <a:avLst/>
          </a:prstGeom>
          <a:noFill/>
        </p:spPr>
        <p:txBody>
          <a:bodyPr wrap="square" anchor="t" lIns="0" rIns="0" tIns="0" bIns="0">
            <a:spAutoFit/>
          </a:bodyPr>
          <a:lstStyle/>
          <a:p>
            <a:pPr algn="ctr">
              <a:lnSpc>
                <a:spcPct val="125000"/>
              </a:lnSpc>
            </a:pPr>
            <a:r>
              <a:rPr sz="1400" b="0" i="0">
                <a:solidFill>
                  <a:srgbClr val="FFFFFF"/>
                </a:solidFill>
                <a:latin typeface="Calibri"/>
              </a:rPr>
              <a:t>Public proof-of-concept</a:t>
            </a:r>
          </a:p>
          <a:p>
            <a:pPr algn="ctr">
              <a:lnSpc>
                <a:spcPct val="125000"/>
              </a:lnSpc>
            </a:pPr>
            <a:r>
              <a:rPr sz="1400" b="0" i="0">
                <a:solidFill>
                  <a:srgbClr val="FFFFFF"/>
                </a:solidFill>
                <a:latin typeface="Calibri"/>
              </a:rPr>
              <a:t>exploits found</a:t>
            </a:r>
          </a:p>
        </p:txBody>
      </p:sp>
      <p:sp>
        <p:nvSpPr>
          <p:cNvPr id="10" name="Rounded Rectangle 9"/>
          <p:cNvSpPr/>
          <p:nvPr/>
        </p:nvSpPr>
        <p:spPr>
          <a:xfrm>
            <a:off x="8275320" y="2514600"/>
            <a:ext cx="3429000" cy="2834640"/>
          </a:xfrm>
          <a:prstGeom prst="roundRect">
            <a:avLst>
              <a:gd name="adj" fmla="val 6000"/>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75320" y="2971800"/>
            <a:ext cx="3429000" cy="1005840"/>
          </a:xfrm>
          <a:prstGeom prst="rect">
            <a:avLst/>
          </a:prstGeom>
          <a:noFill/>
        </p:spPr>
        <p:txBody>
          <a:bodyPr wrap="square" anchor="t" lIns="0" rIns="0" tIns="0" bIns="0">
            <a:spAutoFit/>
          </a:bodyPr>
          <a:lstStyle/>
          <a:p>
            <a:pPr algn="ctr">
              <a:lnSpc>
                <a:spcPct val="100000"/>
              </a:lnSpc>
            </a:pPr>
            <a:r>
              <a:rPr sz="5200" b="1" i="0">
                <a:solidFill>
                  <a:srgbClr val="D64550"/>
                </a:solidFill>
                <a:latin typeface="Calibri"/>
              </a:rPr>
              <a:t>10x</a:t>
            </a:r>
          </a:p>
        </p:txBody>
      </p:sp>
      <p:sp>
        <p:nvSpPr>
          <p:cNvPr id="12" name="TextBox 11"/>
          <p:cNvSpPr txBox="1"/>
          <p:nvPr/>
        </p:nvSpPr>
        <p:spPr>
          <a:xfrm>
            <a:off x="8549640" y="4114800"/>
            <a:ext cx="2880360" cy="1005840"/>
          </a:xfrm>
          <a:prstGeom prst="rect">
            <a:avLst/>
          </a:prstGeom>
          <a:noFill/>
        </p:spPr>
        <p:txBody>
          <a:bodyPr wrap="square" anchor="t" lIns="0" rIns="0" tIns="0" bIns="0">
            <a:spAutoFit/>
          </a:bodyPr>
          <a:lstStyle/>
          <a:p>
            <a:pPr algn="ctr">
              <a:lnSpc>
                <a:spcPct val="125000"/>
              </a:lnSpc>
            </a:pPr>
            <a:r>
              <a:rPr sz="1400" b="0" i="0">
                <a:solidFill>
                  <a:srgbClr val="FFFFFF"/>
                </a:solidFill>
                <a:latin typeface="Calibri"/>
              </a:rPr>
              <a:t>vCenter Server additions to</a:t>
            </a:r>
          </a:p>
          <a:p>
            <a:pPr algn="ctr">
              <a:lnSpc>
                <a:spcPct val="125000"/>
              </a:lnSpc>
            </a:pPr>
            <a:r>
              <a:rPr sz="1400" b="0" i="0">
                <a:solidFill>
                  <a:srgbClr val="FFFFFF"/>
                </a:solidFill>
                <a:latin typeface="Calibri"/>
              </a:rPr>
              <a:t>CISA's KEV catalog, historically</a:t>
            </a:r>
          </a:p>
        </p:txBody>
      </p:sp>
      <p:sp>
        <p:nvSpPr>
          <p:cNvPr id="13" name="TextBox 12"/>
          <p:cNvSpPr txBox="1"/>
          <p:nvPr/>
        </p:nvSpPr>
        <p:spPr>
          <a:xfrm>
            <a:off x="777240" y="5623560"/>
            <a:ext cx="10607040" cy="502920"/>
          </a:xfrm>
          <a:prstGeom prst="rect">
            <a:avLst/>
          </a:prstGeom>
          <a:noFill/>
        </p:spPr>
        <p:txBody>
          <a:bodyPr wrap="square" anchor="t" lIns="0" rIns="0" tIns="0" bIns="0">
            <a:spAutoFit/>
          </a:bodyPr>
          <a:lstStyle/>
          <a:p>
            <a:pPr algn="l">
              <a:lnSpc>
                <a:spcPct val="100000"/>
              </a:lnSpc>
            </a:pPr>
            <a:r>
              <a:rPr sz="1350" b="0" i="1">
                <a:solidFill>
                  <a:srgbClr val="C9DAE1"/>
                </a:solidFill>
                <a:latin typeface="Calibri"/>
              </a:rPr>
              <a:t>Absence of a PoC likely reflects patch-diff reverse-engineering still in progress -- not exploit difficulty.</a:t>
            </a:r>
          </a:p>
        </p:txBody>
      </p:sp>
      <p:sp>
        <p:nvSpPr>
          <p:cNvPr id="14" name="TextBox 13"/>
          <p:cNvSpPr txBox="1"/>
          <p:nvPr/>
        </p:nvSpPr>
        <p:spPr>
          <a:xfrm>
            <a:off x="640080" y="6053328"/>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Rapid7 (2026); Broadcom Support Portal (2026); BleepingComputer (2026).</a:t>
            </a:r>
          </a:p>
        </p:txBody>
      </p:sp>
      <p:sp>
        <p:nvSpPr>
          <p:cNvPr id="15" name="TextBox 14"/>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B8C9D3"/>
                </a:solidFill>
                <a:latin typeface="Calibri"/>
              </a:rPr>
              <a:t>Created with AskAnything - askanything-app.com</a:t>
            </a:r>
          </a:p>
        </p:txBody>
      </p:sp>
      <p:sp>
        <p:nvSpPr>
          <p:cNvPr id="16" name="TextBox 15"/>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B8C9D3"/>
                </a:solidFill>
                <a:latin typeface="Calibri"/>
              </a:rPr>
              <a:t>12</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D64550"/>
                </a:solidFill>
                <a:latin typeface="Calibri"/>
              </a:rPr>
              <a:t>FACT-CHECK</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A widely-cited KEV addition date does not</a:t>
            </a:r>
          </a:p>
          <a:p>
            <a:pPr algn="l">
              <a:lnSpc>
                <a:spcPct val="105000"/>
              </a:lnSpc>
            </a:pPr>
            <a:r>
              <a:rPr sz="3200" b="1" i="0">
                <a:solidFill>
                  <a:srgbClr val="0F2233"/>
                </a:solidFill>
                <a:latin typeface="Calibri"/>
              </a:rPr>
              <a:t>survive a basic timeline check</a:t>
            </a:r>
          </a:p>
        </p:txBody>
      </p:sp>
      <p:sp>
        <p:nvSpPr>
          <p:cNvPr id="4" name="Rounded Rectangle 3"/>
          <p:cNvSpPr/>
          <p:nvPr/>
        </p:nvSpPr>
        <p:spPr>
          <a:xfrm>
            <a:off x="640080" y="2286000"/>
            <a:ext cx="10881360" cy="1280160"/>
          </a:xfrm>
          <a:prstGeom prst="roundRect">
            <a:avLst>
              <a:gd name="adj" fmla="val 6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2487168"/>
            <a:ext cx="10241280" cy="411480"/>
          </a:xfrm>
          <a:prstGeom prst="rect">
            <a:avLst/>
          </a:prstGeom>
          <a:noFill/>
        </p:spPr>
        <p:txBody>
          <a:bodyPr wrap="square" anchor="t" lIns="0" rIns="0" tIns="0" bIns="0">
            <a:spAutoFit/>
          </a:bodyPr>
          <a:lstStyle/>
          <a:p>
            <a:pPr algn="l">
              <a:lnSpc>
                <a:spcPct val="100000"/>
              </a:lnSpc>
            </a:pPr>
            <a:r>
              <a:rPr sz="1600" b="1" i="0">
                <a:solidFill>
                  <a:srgbClr val="FFFFFF"/>
                </a:solidFill>
                <a:latin typeface="Calibri"/>
              </a:rPr>
              <a:t>CLAIM: CVE-2026-59309 was added to CISA's KEV catalog on July 27, 2026</a:t>
            </a:r>
          </a:p>
        </p:txBody>
      </p:sp>
      <p:sp>
        <p:nvSpPr>
          <p:cNvPr id="6" name="TextBox 5"/>
          <p:cNvSpPr txBox="1"/>
          <p:nvPr/>
        </p:nvSpPr>
        <p:spPr>
          <a:xfrm>
            <a:off x="960120" y="2926080"/>
            <a:ext cx="10241280" cy="502920"/>
          </a:xfrm>
          <a:prstGeom prst="rect">
            <a:avLst/>
          </a:prstGeom>
          <a:noFill/>
        </p:spPr>
        <p:txBody>
          <a:bodyPr wrap="square" anchor="t" lIns="0" rIns="0" tIns="0" bIns="0">
            <a:spAutoFit/>
          </a:bodyPr>
          <a:lstStyle/>
          <a:p>
            <a:pPr algn="l">
              <a:lnSpc>
                <a:spcPct val="100000"/>
              </a:lnSpc>
            </a:pPr>
            <a:r>
              <a:rPr sz="1300" b="0" i="0">
                <a:solidFill>
                  <a:srgbClr val="F5D9DB"/>
                </a:solidFill>
                <a:latin typeface="Calibri"/>
              </a:rPr>
              <a:t>That date is two days BEFORE Broadcom's own July 29, 2026 advisory publication -- an implausible sequence.</a:t>
            </a:r>
          </a:p>
        </p:txBody>
      </p:sp>
      <p:cxnSp>
        <p:nvCxnSpPr>
          <p:cNvPr id="7" name="Connector 6"/>
          <p:cNvCxnSpPr/>
          <p:nvPr/>
        </p:nvCxnSpPr>
        <p:spPr>
          <a:xfrm>
            <a:off x="1371600" y="4114800"/>
            <a:ext cx="7315200" cy="0"/>
          </a:xfrm>
          <a:prstGeom prst="line">
            <a:avLst/>
          </a:prstGeom>
          <a:ln w="25400">
            <a:solidFill>
              <a:srgbClr val="637682"/>
            </a:solidFill>
          </a:ln>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1243584" y="3986784"/>
            <a:ext cx="256032" cy="256032"/>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3520440"/>
            <a:ext cx="1645920" cy="320040"/>
          </a:xfrm>
          <a:prstGeom prst="rect">
            <a:avLst/>
          </a:prstGeom>
          <a:noFill/>
        </p:spPr>
        <p:txBody>
          <a:bodyPr wrap="square" anchor="t" lIns="0" rIns="0" tIns="0" bIns="0">
            <a:spAutoFit/>
          </a:bodyPr>
          <a:lstStyle/>
          <a:p>
            <a:pPr algn="ctr">
              <a:lnSpc>
                <a:spcPct val="100000"/>
              </a:lnSpc>
            </a:pPr>
            <a:r>
              <a:rPr sz="1500" b="1" i="0">
                <a:solidFill>
                  <a:srgbClr val="0F2233"/>
                </a:solidFill>
                <a:latin typeface="Calibri"/>
              </a:rPr>
              <a:t>Jul 27</a:t>
            </a:r>
          </a:p>
        </p:txBody>
      </p:sp>
      <p:sp>
        <p:nvSpPr>
          <p:cNvPr id="10" name="TextBox 9"/>
          <p:cNvSpPr txBox="1"/>
          <p:nvPr/>
        </p:nvSpPr>
        <p:spPr>
          <a:xfrm>
            <a:off x="548640" y="4343400"/>
            <a:ext cx="1645920" cy="640080"/>
          </a:xfrm>
          <a:prstGeom prst="rect">
            <a:avLst/>
          </a:prstGeom>
          <a:noFill/>
        </p:spPr>
        <p:txBody>
          <a:bodyPr wrap="square" anchor="t" lIns="0" rIns="0" tIns="0" bIns="0">
            <a:spAutoFit/>
          </a:bodyPr>
          <a:lstStyle/>
          <a:p>
            <a:pPr algn="ctr">
              <a:lnSpc>
                <a:spcPct val="115000"/>
              </a:lnSpc>
            </a:pPr>
            <a:r>
              <a:rPr sz="1150" b="0" i="0">
                <a:solidFill>
                  <a:srgbClr val="1E2933"/>
                </a:solidFill>
                <a:latin typeface="Calibri"/>
              </a:rPr>
              <a:t>Claimed KEV</a:t>
            </a:r>
          </a:p>
          <a:p>
            <a:pPr algn="ctr">
              <a:lnSpc>
                <a:spcPct val="115000"/>
              </a:lnSpc>
            </a:pPr>
            <a:r>
              <a:rPr sz="1150" b="0" i="0">
                <a:solidFill>
                  <a:srgbClr val="1E2933"/>
                </a:solidFill>
                <a:latin typeface="Calibri"/>
              </a:rPr>
              <a:t>addition date</a:t>
            </a:r>
          </a:p>
        </p:txBody>
      </p:sp>
      <p:sp>
        <p:nvSpPr>
          <p:cNvPr id="11" name="Oval 10"/>
          <p:cNvSpPr/>
          <p:nvPr/>
        </p:nvSpPr>
        <p:spPr>
          <a:xfrm>
            <a:off x="4901184" y="3986784"/>
            <a:ext cx="256032" cy="256032"/>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206240" y="3520440"/>
            <a:ext cx="1645920" cy="320040"/>
          </a:xfrm>
          <a:prstGeom prst="rect">
            <a:avLst/>
          </a:prstGeom>
          <a:noFill/>
        </p:spPr>
        <p:txBody>
          <a:bodyPr wrap="square" anchor="t" lIns="0" rIns="0" tIns="0" bIns="0">
            <a:spAutoFit/>
          </a:bodyPr>
          <a:lstStyle/>
          <a:p>
            <a:pPr algn="ctr">
              <a:lnSpc>
                <a:spcPct val="100000"/>
              </a:lnSpc>
            </a:pPr>
            <a:r>
              <a:rPr sz="1500" b="1" i="0">
                <a:solidFill>
                  <a:srgbClr val="0F2233"/>
                </a:solidFill>
                <a:latin typeface="Calibri"/>
              </a:rPr>
              <a:t>Jul 29</a:t>
            </a:r>
          </a:p>
        </p:txBody>
      </p:sp>
      <p:sp>
        <p:nvSpPr>
          <p:cNvPr id="13" name="TextBox 12"/>
          <p:cNvSpPr txBox="1"/>
          <p:nvPr/>
        </p:nvSpPr>
        <p:spPr>
          <a:xfrm>
            <a:off x="4206240" y="4343400"/>
            <a:ext cx="1645920" cy="640080"/>
          </a:xfrm>
          <a:prstGeom prst="rect">
            <a:avLst/>
          </a:prstGeom>
          <a:noFill/>
        </p:spPr>
        <p:txBody>
          <a:bodyPr wrap="square" anchor="t" lIns="0" rIns="0" tIns="0" bIns="0">
            <a:spAutoFit/>
          </a:bodyPr>
          <a:lstStyle/>
          <a:p>
            <a:pPr algn="ctr">
              <a:lnSpc>
                <a:spcPct val="115000"/>
              </a:lnSpc>
            </a:pPr>
            <a:r>
              <a:rPr sz="1150" b="0" i="0">
                <a:solidFill>
                  <a:srgbClr val="1E2933"/>
                </a:solidFill>
                <a:latin typeface="Calibri"/>
              </a:rPr>
              <a:t>VMSA-2026-0006</a:t>
            </a:r>
          </a:p>
          <a:p>
            <a:pPr algn="ctr">
              <a:lnSpc>
                <a:spcPct val="115000"/>
              </a:lnSpc>
            </a:pPr>
            <a:r>
              <a:rPr sz="1150" b="0" i="0">
                <a:solidFill>
                  <a:srgbClr val="1E2933"/>
                </a:solidFill>
                <a:latin typeface="Calibri"/>
              </a:rPr>
              <a:t>published</a:t>
            </a:r>
          </a:p>
        </p:txBody>
      </p:sp>
      <p:sp>
        <p:nvSpPr>
          <p:cNvPr id="14" name="Oval 13"/>
          <p:cNvSpPr/>
          <p:nvPr/>
        </p:nvSpPr>
        <p:spPr>
          <a:xfrm>
            <a:off x="8558784" y="3986784"/>
            <a:ext cx="256032" cy="25603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863840" y="3520440"/>
            <a:ext cx="1645920" cy="320040"/>
          </a:xfrm>
          <a:prstGeom prst="rect">
            <a:avLst/>
          </a:prstGeom>
          <a:noFill/>
        </p:spPr>
        <p:txBody>
          <a:bodyPr wrap="square" anchor="t" lIns="0" rIns="0" tIns="0" bIns="0">
            <a:spAutoFit/>
          </a:bodyPr>
          <a:lstStyle/>
          <a:p>
            <a:pPr algn="ctr">
              <a:lnSpc>
                <a:spcPct val="100000"/>
              </a:lnSpc>
            </a:pPr>
            <a:r>
              <a:rPr sz="1500" b="1" i="0">
                <a:solidFill>
                  <a:srgbClr val="0F2233"/>
                </a:solidFill>
                <a:latin typeface="Calibri"/>
              </a:rPr>
              <a:t>Jul 30</a:t>
            </a:r>
          </a:p>
        </p:txBody>
      </p:sp>
      <p:sp>
        <p:nvSpPr>
          <p:cNvPr id="16" name="TextBox 15"/>
          <p:cNvSpPr txBox="1"/>
          <p:nvPr/>
        </p:nvSpPr>
        <p:spPr>
          <a:xfrm>
            <a:off x="7863840" y="4343400"/>
            <a:ext cx="1645920" cy="640080"/>
          </a:xfrm>
          <a:prstGeom prst="rect">
            <a:avLst/>
          </a:prstGeom>
          <a:noFill/>
        </p:spPr>
        <p:txBody>
          <a:bodyPr wrap="square" anchor="t" lIns="0" rIns="0" tIns="0" bIns="0">
            <a:spAutoFit/>
          </a:bodyPr>
          <a:lstStyle/>
          <a:p>
            <a:pPr algn="ctr">
              <a:lnSpc>
                <a:spcPct val="115000"/>
              </a:lnSpc>
            </a:pPr>
            <a:r>
              <a:rPr sz="1150" b="0" i="0">
                <a:solidFill>
                  <a:srgbClr val="1E2933"/>
                </a:solidFill>
                <a:latin typeface="Calibri"/>
              </a:rPr>
              <a:t>NVD CISA-ADP:</a:t>
            </a:r>
          </a:p>
          <a:p>
            <a:pPr algn="ctr">
              <a:lnSpc>
                <a:spcPct val="115000"/>
              </a:lnSpc>
            </a:pPr>
            <a:r>
              <a:rPr sz="1150" b="0" i="0">
                <a:solidFill>
                  <a:srgbClr val="1E2933"/>
                </a:solidFill>
                <a:latin typeface="Calibri"/>
              </a:rPr>
              <a:t>exploitation = “none”</a:t>
            </a:r>
          </a:p>
        </p:txBody>
      </p:sp>
      <p:sp>
        <p:nvSpPr>
          <p:cNvPr id="17" name="TextBox 16"/>
          <p:cNvSpPr txBox="1"/>
          <p:nvPr/>
        </p:nvSpPr>
        <p:spPr>
          <a:xfrm>
            <a:off x="640080" y="5486400"/>
            <a:ext cx="10881360" cy="548640"/>
          </a:xfrm>
          <a:prstGeom prst="rect">
            <a:avLst/>
          </a:prstGeom>
          <a:noFill/>
        </p:spPr>
        <p:txBody>
          <a:bodyPr wrap="square" anchor="t" lIns="0" rIns="0" tIns="0" bIns="0">
            <a:spAutoFit/>
          </a:bodyPr>
          <a:lstStyle/>
          <a:p>
            <a:pPr algn="l">
              <a:lnSpc>
                <a:spcPct val="125000"/>
              </a:lnSpc>
            </a:pPr>
            <a:r>
              <a:rPr sz="1350" b="1" i="0">
                <a:solidFill>
                  <a:srgbClr val="0F2233"/>
                </a:solidFill>
                <a:latin typeface="Calibri"/>
              </a:rPr>
              <a:t>Verdict: treat the July 27 KEV claim as unverified / likely erroneous. Check CISA's catalog directly -- KEV status is one of the fastest-changing facts in this dossier.</a:t>
            </a:r>
          </a:p>
        </p:txBody>
      </p:sp>
      <p:sp>
        <p:nvSpPr>
          <p:cNvPr id="18" name="TextBox 17"/>
          <p:cNvSpPr txBox="1"/>
          <p:nvPr/>
        </p:nvSpPr>
        <p:spPr>
          <a:xfrm>
            <a:off x="640080" y="612648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answer.md Evidence &amp; caveats; NVD CVE-2026-59309 CISA-ADP SSVC supplement (2026).</a:t>
            </a:r>
          </a:p>
        </p:txBody>
      </p:sp>
      <p:sp>
        <p:nvSpPr>
          <p:cNvPr id="19" name="TextBox 18"/>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20" name="TextBox 19"/>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13</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DETECTION GUIDANCE</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Two detection tiers -- one mature today,</a:t>
            </a:r>
          </a:p>
          <a:p>
            <a:pPr algn="l">
              <a:lnSpc>
                <a:spcPct val="105000"/>
              </a:lnSpc>
            </a:pPr>
            <a:r>
              <a:rPr sz="3200" b="1" i="0">
                <a:solidFill>
                  <a:srgbClr val="0F2233"/>
                </a:solidFill>
                <a:latin typeface="Calibri"/>
              </a:rPr>
              <a:t>one only as good as your baseline</a:t>
            </a:r>
          </a:p>
        </p:txBody>
      </p:sp>
      <p:sp>
        <p:nvSpPr>
          <p:cNvPr id="4" name="Rounded Rectangle 3"/>
          <p:cNvSpPr/>
          <p:nvPr/>
        </p:nvSpPr>
        <p:spPr>
          <a:xfrm>
            <a:off x="640080" y="2286000"/>
            <a:ext cx="5212080" cy="3794760"/>
          </a:xfrm>
          <a:prstGeom prst="roundRect">
            <a:avLst>
              <a:gd name="adj" fmla="val 5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891540" y="2537460"/>
            <a:ext cx="502920" cy="50292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91540" y="2537460"/>
            <a:ext cx="502920" cy="502920"/>
          </a:xfrm>
          <a:prstGeom prst="rect">
            <a:avLst/>
          </a:prstGeom>
          <a:noFill/>
        </p:spPr>
        <p:txBody>
          <a:bodyPr wrap="none" anchor="ctr" lIns="0" rIns="0" tIns="0" bIns="0">
            <a:spAutoFit/>
          </a:bodyPr>
          <a:lstStyle/>
          <a:p>
            <a:pPr algn="ctr"/>
            <a:r>
              <a:rPr sz="2000" b="1">
                <a:solidFill>
                  <a:srgbClr val="FFFFFF"/>
                </a:solidFill>
                <a:latin typeface="Calibri"/>
              </a:rPr>
              <a:t>1</a:t>
            </a:r>
          </a:p>
        </p:txBody>
      </p:sp>
      <p:sp>
        <p:nvSpPr>
          <p:cNvPr id="7" name="TextBox 6"/>
          <p:cNvSpPr txBox="1"/>
          <p:nvPr/>
        </p:nvSpPr>
        <p:spPr>
          <a:xfrm>
            <a:off x="1554480" y="2560320"/>
            <a:ext cx="4023360" cy="365760"/>
          </a:xfrm>
          <a:prstGeom prst="rect">
            <a:avLst/>
          </a:prstGeom>
          <a:noFill/>
        </p:spPr>
        <p:txBody>
          <a:bodyPr wrap="square" anchor="t" lIns="0" rIns="0" tIns="0" bIns="0">
            <a:spAutoFit/>
          </a:bodyPr>
          <a:lstStyle/>
          <a:p>
            <a:pPr algn="l">
              <a:lnSpc>
                <a:spcPct val="100000"/>
              </a:lnSpc>
            </a:pPr>
            <a:r>
              <a:rPr sz="1300" b="1" i="0">
                <a:solidFill>
                  <a:srgbClr val="1BA39C"/>
                </a:solidFill>
                <a:latin typeface="Calibri"/>
              </a:rPr>
              <a:t>TIER 1 -- PRESENCE DETECTION</a:t>
            </a:r>
          </a:p>
        </p:txBody>
      </p:sp>
      <p:sp>
        <p:nvSpPr>
          <p:cNvPr id="8" name="TextBox 7"/>
          <p:cNvSpPr txBox="1"/>
          <p:nvPr/>
        </p:nvSpPr>
        <p:spPr>
          <a:xfrm>
            <a:off x="1554480" y="2907792"/>
            <a:ext cx="4023360" cy="320040"/>
          </a:xfrm>
          <a:prstGeom prst="rect">
            <a:avLst/>
          </a:prstGeom>
          <a:noFill/>
        </p:spPr>
        <p:txBody>
          <a:bodyPr wrap="square" anchor="t" lIns="0" rIns="0" tIns="0" bIns="0">
            <a:spAutoFit/>
          </a:bodyPr>
          <a:lstStyle/>
          <a:p>
            <a:pPr algn="l">
              <a:lnSpc>
                <a:spcPct val="100000"/>
              </a:lnSpc>
            </a:pPr>
            <a:r>
              <a:rPr sz="1200" b="0" i="1">
                <a:solidFill>
                  <a:srgbClr val="637682"/>
                </a:solidFill>
                <a:latin typeface="Calibri"/>
              </a:rPr>
              <a:t>Version fingerprinting -- available now</a:t>
            </a:r>
          </a:p>
        </p:txBody>
      </p:sp>
      <p:sp>
        <p:nvSpPr>
          <p:cNvPr id="9" name="TextBox 8"/>
          <p:cNvSpPr txBox="1"/>
          <p:nvPr/>
        </p:nvSpPr>
        <p:spPr>
          <a:xfrm>
            <a:off x="1005840" y="3474720"/>
            <a:ext cx="4480560" cy="548640"/>
          </a:xfrm>
          <a:prstGeom prst="rect">
            <a:avLst/>
          </a:prstGeom>
          <a:noFill/>
        </p:spPr>
        <p:txBody>
          <a:bodyPr wrap="square" anchor="t" lIns="0" rIns="0" tIns="0" bIns="0">
            <a:spAutoFit/>
          </a:bodyPr>
          <a:lstStyle/>
          <a:p>
            <a:pPr algn="l">
              <a:lnSpc>
                <a:spcPct val="120000"/>
              </a:lnSpc>
            </a:pPr>
            <a:r>
              <a:rPr sz="1250" b="0" i="0">
                <a:solidFill>
                  <a:srgbClr val="1E2933"/>
                </a:solidFill>
                <a:latin typeface="Calibri"/>
              </a:rPr>
              <a:t>•  Rapid7 InsightVM / Nexpose / Exposure Command (Jul 30)</a:t>
            </a:r>
          </a:p>
        </p:txBody>
      </p:sp>
      <p:sp>
        <p:nvSpPr>
          <p:cNvPr id="10" name="TextBox 9"/>
          <p:cNvSpPr txBox="1"/>
          <p:nvPr/>
        </p:nvSpPr>
        <p:spPr>
          <a:xfrm>
            <a:off x="1005840" y="4078224"/>
            <a:ext cx="4480560" cy="548640"/>
          </a:xfrm>
          <a:prstGeom prst="rect">
            <a:avLst/>
          </a:prstGeom>
          <a:noFill/>
        </p:spPr>
        <p:txBody>
          <a:bodyPr wrap="square" anchor="t" lIns="0" rIns="0" tIns="0" bIns="0">
            <a:spAutoFit/>
          </a:bodyPr>
          <a:lstStyle/>
          <a:p>
            <a:pPr algn="l">
              <a:lnSpc>
                <a:spcPct val="120000"/>
              </a:lnSpc>
            </a:pPr>
            <a:r>
              <a:rPr sz="1250" b="0" i="0">
                <a:solidFill>
                  <a:srgbClr val="1E2933"/>
                </a:solidFill>
                <a:latin typeface="Calibri"/>
              </a:rPr>
              <a:t>•  Qualys QIDs 388184, 216356, 216358 (Jul 30)</a:t>
            </a:r>
          </a:p>
        </p:txBody>
      </p:sp>
      <p:sp>
        <p:nvSpPr>
          <p:cNvPr id="11" name="TextBox 10"/>
          <p:cNvSpPr txBox="1"/>
          <p:nvPr/>
        </p:nvSpPr>
        <p:spPr>
          <a:xfrm>
            <a:off x="1005840" y="4681728"/>
            <a:ext cx="4480560" cy="548640"/>
          </a:xfrm>
          <a:prstGeom prst="rect">
            <a:avLst/>
          </a:prstGeom>
          <a:noFill/>
        </p:spPr>
        <p:txBody>
          <a:bodyPr wrap="square" anchor="t" lIns="0" rIns="0" tIns="0" bIns="0">
            <a:spAutoFit/>
          </a:bodyPr>
          <a:lstStyle/>
          <a:p>
            <a:pPr algn="l">
              <a:lnSpc>
                <a:spcPct val="120000"/>
              </a:lnSpc>
            </a:pPr>
            <a:r>
              <a:rPr sz="1250" b="0" i="0">
                <a:solidFill>
                  <a:srgbClr val="1E2933"/>
                </a:solidFill>
                <a:latin typeface="Calibri"/>
              </a:rPr>
              <a:t>•  Detects vulnerable version strings, not exploit attempts</a:t>
            </a:r>
          </a:p>
        </p:txBody>
      </p:sp>
      <p:sp>
        <p:nvSpPr>
          <p:cNvPr id="12" name="TextBox 11"/>
          <p:cNvSpPr txBox="1"/>
          <p:nvPr/>
        </p:nvSpPr>
        <p:spPr>
          <a:xfrm>
            <a:off x="1005840" y="5285232"/>
            <a:ext cx="4480560" cy="548640"/>
          </a:xfrm>
          <a:prstGeom prst="rect">
            <a:avLst/>
          </a:prstGeom>
          <a:noFill/>
        </p:spPr>
        <p:txBody>
          <a:bodyPr wrap="square" anchor="t" lIns="0" rIns="0" tIns="0" bIns="0">
            <a:spAutoFit/>
          </a:bodyPr>
          <a:lstStyle/>
          <a:p>
            <a:pPr algn="l">
              <a:lnSpc>
                <a:spcPct val="120000"/>
              </a:lnSpc>
            </a:pPr>
            <a:r>
              <a:rPr sz="1250" b="0" i="0">
                <a:solidFill>
                  <a:srgbClr val="1E2933"/>
                </a:solidFill>
                <a:latin typeface="Calibri"/>
              </a:rPr>
              <a:t>•  Baseline action: enumerate every vCenter instance's exact build number</a:t>
            </a:r>
          </a:p>
        </p:txBody>
      </p:sp>
      <p:sp>
        <p:nvSpPr>
          <p:cNvPr id="13" name="Rounded Rectangle 12"/>
          <p:cNvSpPr/>
          <p:nvPr/>
        </p:nvSpPr>
        <p:spPr>
          <a:xfrm>
            <a:off x="6309360" y="2286000"/>
            <a:ext cx="5212080" cy="3794760"/>
          </a:xfrm>
          <a:prstGeom prst="roundRect">
            <a:avLst>
              <a:gd name="adj" fmla="val 5000"/>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6560820" y="2537460"/>
            <a:ext cx="502920" cy="50292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60820" y="2537460"/>
            <a:ext cx="502920" cy="502920"/>
          </a:xfrm>
          <a:prstGeom prst="rect">
            <a:avLst/>
          </a:prstGeom>
          <a:noFill/>
        </p:spPr>
        <p:txBody>
          <a:bodyPr wrap="none" anchor="ctr" lIns="0" rIns="0" tIns="0" bIns="0">
            <a:spAutoFit/>
          </a:bodyPr>
          <a:lstStyle/>
          <a:p>
            <a:pPr algn="ctr"/>
            <a:r>
              <a:rPr sz="2000" b="1">
                <a:solidFill>
                  <a:srgbClr val="FFFFFF"/>
                </a:solidFill>
                <a:latin typeface="Calibri"/>
              </a:rPr>
              <a:t>2</a:t>
            </a:r>
          </a:p>
        </p:txBody>
      </p:sp>
      <p:sp>
        <p:nvSpPr>
          <p:cNvPr id="16" name="TextBox 15"/>
          <p:cNvSpPr txBox="1"/>
          <p:nvPr/>
        </p:nvSpPr>
        <p:spPr>
          <a:xfrm>
            <a:off x="7223760" y="2560320"/>
            <a:ext cx="4023360" cy="365760"/>
          </a:xfrm>
          <a:prstGeom prst="rect">
            <a:avLst/>
          </a:prstGeom>
          <a:noFill/>
        </p:spPr>
        <p:txBody>
          <a:bodyPr wrap="square" anchor="t" lIns="0" rIns="0" tIns="0" bIns="0">
            <a:spAutoFit/>
          </a:bodyPr>
          <a:lstStyle/>
          <a:p>
            <a:pPr algn="l">
              <a:lnSpc>
                <a:spcPct val="100000"/>
              </a:lnSpc>
            </a:pPr>
            <a:r>
              <a:rPr sz="1300" b="1" i="0">
                <a:solidFill>
                  <a:srgbClr val="0F2233"/>
                </a:solidFill>
                <a:latin typeface="Calibri"/>
              </a:rPr>
              <a:t>TIER 2 -- BEHAVIORAL DETECTION</a:t>
            </a:r>
          </a:p>
        </p:txBody>
      </p:sp>
      <p:sp>
        <p:nvSpPr>
          <p:cNvPr id="17" name="TextBox 16"/>
          <p:cNvSpPr txBox="1"/>
          <p:nvPr/>
        </p:nvSpPr>
        <p:spPr>
          <a:xfrm>
            <a:off x="7223760" y="2907792"/>
            <a:ext cx="4023360" cy="320040"/>
          </a:xfrm>
          <a:prstGeom prst="rect">
            <a:avLst/>
          </a:prstGeom>
          <a:noFill/>
        </p:spPr>
        <p:txBody>
          <a:bodyPr wrap="square" anchor="t" lIns="0" rIns="0" tIns="0" bIns="0">
            <a:spAutoFit/>
          </a:bodyPr>
          <a:lstStyle/>
          <a:p>
            <a:pPr algn="l">
              <a:lnSpc>
                <a:spcPct val="100000"/>
              </a:lnSpc>
            </a:pPr>
            <a:r>
              <a:rPr sz="1200" b="0" i="1">
                <a:solidFill>
                  <a:srgbClr val="637682"/>
                </a:solidFill>
                <a:latin typeface="Calibri"/>
              </a:rPr>
              <a:t>Pending disclosed IOCs -- start now</a:t>
            </a:r>
          </a:p>
        </p:txBody>
      </p:sp>
      <p:sp>
        <p:nvSpPr>
          <p:cNvPr id="18" name="TextBox 17"/>
          <p:cNvSpPr txBox="1"/>
          <p:nvPr/>
        </p:nvSpPr>
        <p:spPr>
          <a:xfrm>
            <a:off x="6675120" y="3474720"/>
            <a:ext cx="4480560" cy="548640"/>
          </a:xfrm>
          <a:prstGeom prst="rect">
            <a:avLst/>
          </a:prstGeom>
          <a:noFill/>
        </p:spPr>
        <p:txBody>
          <a:bodyPr wrap="square" anchor="t" lIns="0" rIns="0" tIns="0" bIns="0">
            <a:spAutoFit/>
          </a:bodyPr>
          <a:lstStyle/>
          <a:p>
            <a:pPr algn="l">
              <a:lnSpc>
                <a:spcPct val="120000"/>
              </a:lnSpc>
            </a:pPr>
            <a:r>
              <a:rPr sz="1250" b="0" i="0">
                <a:solidFill>
                  <a:srgbClr val="1E2933"/>
                </a:solidFill>
                <a:latin typeface="Calibri"/>
              </a:rPr>
              <a:t>•  Admin vCenter sessions lacking a matching IdP auth event</a:t>
            </a:r>
          </a:p>
        </p:txBody>
      </p:sp>
      <p:sp>
        <p:nvSpPr>
          <p:cNvPr id="19" name="TextBox 18"/>
          <p:cNvSpPr txBox="1"/>
          <p:nvPr/>
        </p:nvSpPr>
        <p:spPr>
          <a:xfrm>
            <a:off x="6675120" y="4078224"/>
            <a:ext cx="4480560" cy="548640"/>
          </a:xfrm>
          <a:prstGeom prst="rect">
            <a:avLst/>
          </a:prstGeom>
          <a:noFill/>
        </p:spPr>
        <p:txBody>
          <a:bodyPr wrap="square" anchor="t" lIns="0" rIns="0" tIns="0" bIns="0">
            <a:spAutoFit/>
          </a:bodyPr>
          <a:lstStyle/>
          <a:p>
            <a:pPr algn="l">
              <a:lnSpc>
                <a:spcPct val="120000"/>
              </a:lnSpc>
            </a:pPr>
            <a:r>
              <a:rPr sz="1250" b="0" i="0">
                <a:solidFill>
                  <a:srgbClr val="1E2933"/>
                </a:solidFill>
                <a:latin typeface="Calibri"/>
              </a:rPr>
              <a:t>•  vmdir log anomalies: unusual binds, TLS/SSL errors</a:t>
            </a:r>
          </a:p>
        </p:txBody>
      </p:sp>
      <p:sp>
        <p:nvSpPr>
          <p:cNvPr id="20" name="TextBox 19"/>
          <p:cNvSpPr txBox="1"/>
          <p:nvPr/>
        </p:nvSpPr>
        <p:spPr>
          <a:xfrm>
            <a:off x="6675120" y="4681728"/>
            <a:ext cx="4480560" cy="548640"/>
          </a:xfrm>
          <a:prstGeom prst="rect">
            <a:avLst/>
          </a:prstGeom>
          <a:noFill/>
        </p:spPr>
        <p:txBody>
          <a:bodyPr wrap="square" anchor="t" lIns="0" rIns="0" tIns="0" bIns="0">
            <a:spAutoFit/>
          </a:bodyPr>
          <a:lstStyle/>
          <a:p>
            <a:pPr algn="l">
              <a:lnSpc>
                <a:spcPct val="120000"/>
              </a:lnSpc>
            </a:pPr>
            <a:r>
              <a:rPr sz="1250" b="0" i="0">
                <a:solidFill>
                  <a:srgbClr val="1E2933"/>
                </a:solidFill>
                <a:latin typeface="Calibri"/>
              </a:rPr>
              <a:t>•  SSO principal/group diffs against a known-good baseline</a:t>
            </a:r>
          </a:p>
        </p:txBody>
      </p:sp>
      <p:sp>
        <p:nvSpPr>
          <p:cNvPr id="21" name="TextBox 20"/>
          <p:cNvSpPr txBox="1"/>
          <p:nvPr/>
        </p:nvSpPr>
        <p:spPr>
          <a:xfrm>
            <a:off x="6675120" y="5285232"/>
            <a:ext cx="4480560" cy="548640"/>
          </a:xfrm>
          <a:prstGeom prst="rect">
            <a:avLst/>
          </a:prstGeom>
          <a:noFill/>
        </p:spPr>
        <p:txBody>
          <a:bodyPr wrap="square" anchor="t" lIns="0" rIns="0" tIns="0" bIns="0">
            <a:spAutoFit/>
          </a:bodyPr>
          <a:lstStyle/>
          <a:p>
            <a:pPr algn="l">
              <a:lnSpc>
                <a:spcPct val="120000"/>
              </a:lnSpc>
            </a:pPr>
            <a:r>
              <a:rPr sz="1250" b="0" i="0">
                <a:solidFill>
                  <a:srgbClr val="1E2933"/>
                </a:solidFill>
                <a:latin typeface="Calibri"/>
              </a:rPr>
              <a:t>•  Syslog traffic arriving from outside the expected source set</a:t>
            </a:r>
          </a:p>
        </p:txBody>
      </p:sp>
      <p:sp>
        <p:nvSpPr>
          <p:cNvPr id="22" name="TextBox 21"/>
          <p:cNvSpPr txBox="1"/>
          <p:nvPr/>
        </p:nvSpPr>
        <p:spPr>
          <a:xfrm>
            <a:off x="640080" y="617220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Rapid7 (2026); Qualys ThreatPROTECT (2026); Penligent Hacking Labs (2026).</a:t>
            </a:r>
          </a:p>
        </p:txBody>
      </p:sp>
      <p:sp>
        <p:nvSpPr>
          <p:cNvPr id="23" name="TextBox 22"/>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24" name="TextBox 23"/>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14</a:t>
            </a:r>
          </a:p>
        </p:txBody>
      </p:sp>
      <p:sp>
        <p:nvSpPr>
          <p:cNvPr id="25" name="TextBox 2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D64550"/>
                </a:solidFill>
                <a:latin typeface="Calibri"/>
              </a:rPr>
              <a:t>RISK REDUCTION, NOT RISK ELIMINATION</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Seven compensating controls buy time --</a:t>
            </a:r>
          </a:p>
          <a:p>
            <a:pPr algn="l">
              <a:lnSpc>
                <a:spcPct val="105000"/>
              </a:lnSpc>
            </a:pPr>
            <a:r>
              <a:rPr sz="3200" b="1" i="0">
                <a:solidFill>
                  <a:srgbClr val="0F2233"/>
                </a:solidFill>
                <a:latin typeface="Calibri"/>
              </a:rPr>
              <a:t>none of them close the vulnerability</a:t>
            </a:r>
          </a:p>
        </p:txBody>
      </p:sp>
      <p:sp>
        <p:nvSpPr>
          <p:cNvPr id="4" name="Rounded Rectangle 3"/>
          <p:cNvSpPr/>
          <p:nvPr/>
        </p:nvSpPr>
        <p:spPr>
          <a:xfrm>
            <a:off x="640080" y="2286000"/>
            <a:ext cx="5257800" cy="105156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868680" y="2583180"/>
            <a:ext cx="457200" cy="45720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2583180"/>
            <a:ext cx="457200" cy="457200"/>
          </a:xfrm>
          <a:prstGeom prst="rect">
            <a:avLst/>
          </a:prstGeom>
          <a:noFill/>
        </p:spPr>
        <p:txBody>
          <a:bodyPr wrap="none" anchor="ctr" lIns="0" rIns="0" tIns="0" bIns="0">
            <a:spAutoFit/>
          </a:bodyPr>
          <a:lstStyle/>
          <a:p>
            <a:pPr algn="ctr"/>
            <a:r>
              <a:rPr sz="1600" b="1">
                <a:solidFill>
                  <a:srgbClr val="FFFFFF"/>
                </a:solidFill>
                <a:latin typeface="Calibri"/>
              </a:rPr>
              <a:t>1</a:t>
            </a:r>
          </a:p>
        </p:txBody>
      </p:sp>
      <p:sp>
        <p:nvSpPr>
          <p:cNvPr id="7" name="TextBox 6"/>
          <p:cNvSpPr txBox="1"/>
          <p:nvPr/>
        </p:nvSpPr>
        <p:spPr>
          <a:xfrm>
            <a:off x="1508760" y="2423160"/>
            <a:ext cx="4160520" cy="777240"/>
          </a:xfrm>
          <a:prstGeom prst="rect">
            <a:avLst/>
          </a:prstGeom>
          <a:noFill/>
        </p:spPr>
        <p:txBody>
          <a:bodyPr wrap="square" anchor="ctr" lIns="0" rIns="0" tIns="0" bIns="0">
            <a:spAutoFit/>
          </a:bodyPr>
          <a:lstStyle/>
          <a:p>
            <a:pPr algn="l">
              <a:lnSpc>
                <a:spcPct val="115000"/>
              </a:lnSpc>
            </a:pPr>
            <a:r>
              <a:rPr sz="1250" b="0" i="0">
                <a:solidFill>
                  <a:srgbClr val="1E2933"/>
                </a:solidFill>
                <a:latin typeface="Calibri"/>
              </a:rPr>
              <a:t>Network-isolate the vCenter management interface to a tightly controlled subnet</a:t>
            </a:r>
          </a:p>
        </p:txBody>
      </p:sp>
      <p:sp>
        <p:nvSpPr>
          <p:cNvPr id="8" name="Rounded Rectangle 7"/>
          <p:cNvSpPr/>
          <p:nvPr/>
        </p:nvSpPr>
        <p:spPr>
          <a:xfrm>
            <a:off x="6263640" y="2286000"/>
            <a:ext cx="5257800" cy="105156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6492240" y="2583180"/>
            <a:ext cx="457200" cy="45720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92240" y="2583180"/>
            <a:ext cx="457200" cy="457200"/>
          </a:xfrm>
          <a:prstGeom prst="rect">
            <a:avLst/>
          </a:prstGeom>
          <a:noFill/>
        </p:spPr>
        <p:txBody>
          <a:bodyPr wrap="none" anchor="ctr" lIns="0" rIns="0" tIns="0" bIns="0">
            <a:spAutoFit/>
          </a:bodyPr>
          <a:lstStyle/>
          <a:p>
            <a:pPr algn="ctr"/>
            <a:r>
              <a:rPr sz="1600" b="1">
                <a:solidFill>
                  <a:srgbClr val="FFFFFF"/>
                </a:solidFill>
                <a:latin typeface="Calibri"/>
              </a:rPr>
              <a:t>2</a:t>
            </a:r>
          </a:p>
        </p:txBody>
      </p:sp>
      <p:sp>
        <p:nvSpPr>
          <p:cNvPr id="11" name="TextBox 10"/>
          <p:cNvSpPr txBox="1"/>
          <p:nvPr/>
        </p:nvSpPr>
        <p:spPr>
          <a:xfrm>
            <a:off x="7132320" y="2423160"/>
            <a:ext cx="4160520" cy="777240"/>
          </a:xfrm>
          <a:prstGeom prst="rect">
            <a:avLst/>
          </a:prstGeom>
          <a:noFill/>
        </p:spPr>
        <p:txBody>
          <a:bodyPr wrap="square" anchor="ctr" lIns="0" rIns="0" tIns="0" bIns="0">
            <a:spAutoFit/>
          </a:bodyPr>
          <a:lstStyle/>
          <a:p>
            <a:pPr algn="l">
              <a:lnSpc>
                <a:spcPct val="115000"/>
              </a:lnSpc>
            </a:pPr>
            <a:r>
              <a:rPr sz="1250" b="0" i="0">
                <a:solidFill>
                  <a:srgbClr val="1E2933"/>
                </a:solidFill>
                <a:latin typeface="Calibri"/>
              </a:rPr>
              <a:t>Require jump-host / bastion access for all administrative vCenter access</a:t>
            </a:r>
          </a:p>
        </p:txBody>
      </p:sp>
      <p:sp>
        <p:nvSpPr>
          <p:cNvPr id="12" name="Rounded Rectangle 11"/>
          <p:cNvSpPr/>
          <p:nvPr/>
        </p:nvSpPr>
        <p:spPr>
          <a:xfrm>
            <a:off x="640080" y="3520440"/>
            <a:ext cx="5257800" cy="105156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868680" y="3817620"/>
            <a:ext cx="457200" cy="45720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68680" y="3817620"/>
            <a:ext cx="457200" cy="457200"/>
          </a:xfrm>
          <a:prstGeom prst="rect">
            <a:avLst/>
          </a:prstGeom>
          <a:noFill/>
        </p:spPr>
        <p:txBody>
          <a:bodyPr wrap="none" anchor="ctr" lIns="0" rIns="0" tIns="0" bIns="0">
            <a:spAutoFit/>
          </a:bodyPr>
          <a:lstStyle/>
          <a:p>
            <a:pPr algn="ctr"/>
            <a:r>
              <a:rPr sz="1600" b="1">
                <a:solidFill>
                  <a:srgbClr val="FFFFFF"/>
                </a:solidFill>
                <a:latin typeface="Calibri"/>
              </a:rPr>
              <a:t>3</a:t>
            </a:r>
          </a:p>
        </p:txBody>
      </p:sp>
      <p:sp>
        <p:nvSpPr>
          <p:cNvPr id="15" name="TextBox 14"/>
          <p:cNvSpPr txBox="1"/>
          <p:nvPr/>
        </p:nvSpPr>
        <p:spPr>
          <a:xfrm>
            <a:off x="1508760" y="3657600"/>
            <a:ext cx="4160520" cy="777240"/>
          </a:xfrm>
          <a:prstGeom prst="rect">
            <a:avLst/>
          </a:prstGeom>
          <a:noFill/>
        </p:spPr>
        <p:txBody>
          <a:bodyPr wrap="square" anchor="ctr" lIns="0" rIns="0" tIns="0" bIns="0">
            <a:spAutoFit/>
          </a:bodyPr>
          <a:lstStyle/>
          <a:p>
            <a:pPr algn="l">
              <a:lnSpc>
                <a:spcPct val="115000"/>
              </a:lnSpc>
            </a:pPr>
            <a:r>
              <a:rPr sz="1250" b="0" i="0">
                <a:solidFill>
                  <a:srgbClr val="1E2933"/>
                </a:solidFill>
                <a:latin typeface="Calibri"/>
              </a:rPr>
              <a:t>Enforce phishing-resistant MFA on every remote path into the management plane</a:t>
            </a:r>
          </a:p>
        </p:txBody>
      </p:sp>
      <p:sp>
        <p:nvSpPr>
          <p:cNvPr id="16" name="Rounded Rectangle 15"/>
          <p:cNvSpPr/>
          <p:nvPr/>
        </p:nvSpPr>
        <p:spPr>
          <a:xfrm>
            <a:off x="6263640" y="3520440"/>
            <a:ext cx="5257800" cy="105156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6492240" y="3817620"/>
            <a:ext cx="457200" cy="45720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92240" y="3817620"/>
            <a:ext cx="457200" cy="457200"/>
          </a:xfrm>
          <a:prstGeom prst="rect">
            <a:avLst/>
          </a:prstGeom>
          <a:noFill/>
        </p:spPr>
        <p:txBody>
          <a:bodyPr wrap="none" anchor="ctr" lIns="0" rIns="0" tIns="0" bIns="0">
            <a:spAutoFit/>
          </a:bodyPr>
          <a:lstStyle/>
          <a:p>
            <a:pPr algn="ctr"/>
            <a:r>
              <a:rPr sz="1600" b="1">
                <a:solidFill>
                  <a:srgbClr val="FFFFFF"/>
                </a:solidFill>
                <a:latin typeface="Calibri"/>
              </a:rPr>
              <a:t>4</a:t>
            </a:r>
          </a:p>
        </p:txBody>
      </p:sp>
      <p:sp>
        <p:nvSpPr>
          <p:cNvPr id="19" name="TextBox 18"/>
          <p:cNvSpPr txBox="1"/>
          <p:nvPr/>
        </p:nvSpPr>
        <p:spPr>
          <a:xfrm>
            <a:off x="7132320" y="3657600"/>
            <a:ext cx="4160520" cy="777240"/>
          </a:xfrm>
          <a:prstGeom prst="rect">
            <a:avLst/>
          </a:prstGeom>
          <a:noFill/>
        </p:spPr>
        <p:txBody>
          <a:bodyPr wrap="square" anchor="ctr" lIns="0" rIns="0" tIns="0" bIns="0">
            <a:spAutoFit/>
          </a:bodyPr>
          <a:lstStyle/>
          <a:p>
            <a:pPr algn="l">
              <a:lnSpc>
                <a:spcPct val="115000"/>
              </a:lnSpc>
            </a:pPr>
            <a:r>
              <a:rPr sz="1250" b="0" i="0">
                <a:solidFill>
                  <a:srgbClr val="1E2933"/>
                </a:solidFill>
                <a:latin typeface="Calibri"/>
              </a:rPr>
              <a:t>Restrict or disable unnecessary reachability to the Syslog Server component</a:t>
            </a:r>
          </a:p>
        </p:txBody>
      </p:sp>
      <p:sp>
        <p:nvSpPr>
          <p:cNvPr id="20" name="Rounded Rectangle 19"/>
          <p:cNvSpPr/>
          <p:nvPr/>
        </p:nvSpPr>
        <p:spPr>
          <a:xfrm>
            <a:off x="640080" y="4754880"/>
            <a:ext cx="5257800" cy="105156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868680" y="5052060"/>
            <a:ext cx="457200" cy="45720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68680" y="5052060"/>
            <a:ext cx="457200" cy="457200"/>
          </a:xfrm>
          <a:prstGeom prst="rect">
            <a:avLst/>
          </a:prstGeom>
          <a:noFill/>
        </p:spPr>
        <p:txBody>
          <a:bodyPr wrap="none" anchor="ctr" lIns="0" rIns="0" tIns="0" bIns="0">
            <a:spAutoFit/>
          </a:bodyPr>
          <a:lstStyle/>
          <a:p>
            <a:pPr algn="ctr"/>
            <a:r>
              <a:rPr sz="1600" b="1">
                <a:solidFill>
                  <a:srgbClr val="FFFFFF"/>
                </a:solidFill>
                <a:latin typeface="Calibri"/>
              </a:rPr>
              <a:t>5</a:t>
            </a:r>
          </a:p>
        </p:txBody>
      </p:sp>
      <p:sp>
        <p:nvSpPr>
          <p:cNvPr id="23" name="TextBox 22"/>
          <p:cNvSpPr txBox="1"/>
          <p:nvPr/>
        </p:nvSpPr>
        <p:spPr>
          <a:xfrm>
            <a:off x="1508760" y="4892040"/>
            <a:ext cx="4160520" cy="777240"/>
          </a:xfrm>
          <a:prstGeom prst="rect">
            <a:avLst/>
          </a:prstGeom>
          <a:noFill/>
        </p:spPr>
        <p:txBody>
          <a:bodyPr wrap="square" anchor="ctr" lIns="0" rIns="0" tIns="0" bIns="0">
            <a:spAutoFit/>
          </a:bodyPr>
          <a:lstStyle/>
          <a:p>
            <a:pPr algn="l">
              <a:lnSpc>
                <a:spcPct val="115000"/>
              </a:lnSpc>
            </a:pPr>
            <a:r>
              <a:rPr sz="1250" b="0" i="0">
                <a:solidFill>
                  <a:srgbClr val="1E2933"/>
                </a:solidFill>
                <a:latin typeface="Calibri"/>
              </a:rPr>
              <a:t>Move to daily review of SSO admin sessions and vmdir logs until patched</a:t>
            </a:r>
          </a:p>
        </p:txBody>
      </p:sp>
      <p:sp>
        <p:nvSpPr>
          <p:cNvPr id="24" name="Rounded Rectangle 23"/>
          <p:cNvSpPr/>
          <p:nvPr/>
        </p:nvSpPr>
        <p:spPr>
          <a:xfrm>
            <a:off x="6263640" y="4754880"/>
            <a:ext cx="5257800" cy="105156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Oval 24"/>
          <p:cNvSpPr/>
          <p:nvPr/>
        </p:nvSpPr>
        <p:spPr>
          <a:xfrm>
            <a:off x="6492240" y="5052060"/>
            <a:ext cx="457200" cy="45720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6492240" y="5052060"/>
            <a:ext cx="457200" cy="457200"/>
          </a:xfrm>
          <a:prstGeom prst="rect">
            <a:avLst/>
          </a:prstGeom>
          <a:noFill/>
        </p:spPr>
        <p:txBody>
          <a:bodyPr wrap="none" anchor="ctr" lIns="0" rIns="0" tIns="0" bIns="0">
            <a:spAutoFit/>
          </a:bodyPr>
          <a:lstStyle/>
          <a:p>
            <a:pPr algn="ctr"/>
            <a:r>
              <a:rPr sz="1600" b="1">
                <a:solidFill>
                  <a:srgbClr val="FFFFFF"/>
                </a:solidFill>
                <a:latin typeface="Calibri"/>
              </a:rPr>
              <a:t>6</a:t>
            </a:r>
          </a:p>
        </p:txBody>
      </p:sp>
      <p:sp>
        <p:nvSpPr>
          <p:cNvPr id="27" name="TextBox 26"/>
          <p:cNvSpPr txBox="1"/>
          <p:nvPr/>
        </p:nvSpPr>
        <p:spPr>
          <a:xfrm>
            <a:off x="7132320" y="4892040"/>
            <a:ext cx="4160520" cy="777240"/>
          </a:xfrm>
          <a:prstGeom prst="rect">
            <a:avLst/>
          </a:prstGeom>
          <a:noFill/>
        </p:spPr>
        <p:txBody>
          <a:bodyPr wrap="square" anchor="ctr" lIns="0" rIns="0" tIns="0" bIns="0">
            <a:spAutoFit/>
          </a:bodyPr>
          <a:lstStyle/>
          <a:p>
            <a:pPr algn="l">
              <a:lnSpc>
                <a:spcPct val="115000"/>
              </a:lnSpc>
            </a:pPr>
            <a:r>
              <a:rPr sz="1250" b="0" i="0">
                <a:solidFill>
                  <a:srgbClr val="1E2933"/>
                </a:solidFill>
                <a:latin typeface="Calibri"/>
              </a:rPr>
              <a:t>Segment / snapshot-isolate the vCenter appliance to constrain blast radius</a:t>
            </a:r>
          </a:p>
        </p:txBody>
      </p:sp>
      <p:sp>
        <p:nvSpPr>
          <p:cNvPr id="28" name="Rounded Rectangle 27"/>
          <p:cNvSpPr/>
          <p:nvPr/>
        </p:nvSpPr>
        <p:spPr>
          <a:xfrm>
            <a:off x="640080" y="5989320"/>
            <a:ext cx="5257800" cy="1051560"/>
          </a:xfrm>
          <a:prstGeom prst="roundRect">
            <a:avLst>
              <a:gd name="adj" fmla="val 10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868680" y="6286500"/>
            <a:ext cx="457200" cy="45720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68680" y="6286500"/>
            <a:ext cx="457200" cy="457200"/>
          </a:xfrm>
          <a:prstGeom prst="rect">
            <a:avLst/>
          </a:prstGeom>
          <a:noFill/>
        </p:spPr>
        <p:txBody>
          <a:bodyPr wrap="none" anchor="ctr" lIns="0" rIns="0" tIns="0" bIns="0">
            <a:spAutoFit/>
          </a:bodyPr>
          <a:lstStyle/>
          <a:p>
            <a:pPr algn="ctr"/>
            <a:r>
              <a:rPr sz="1600" b="1">
                <a:solidFill>
                  <a:srgbClr val="FFFFFF"/>
                </a:solidFill>
                <a:latin typeface="Calibri"/>
              </a:rPr>
              <a:t>7</a:t>
            </a:r>
          </a:p>
        </p:txBody>
      </p:sp>
      <p:sp>
        <p:nvSpPr>
          <p:cNvPr id="31" name="TextBox 30"/>
          <p:cNvSpPr txBox="1"/>
          <p:nvPr/>
        </p:nvSpPr>
        <p:spPr>
          <a:xfrm>
            <a:off x="1508760" y="6126480"/>
            <a:ext cx="4160520" cy="777240"/>
          </a:xfrm>
          <a:prstGeom prst="rect">
            <a:avLst/>
          </a:prstGeom>
          <a:noFill/>
        </p:spPr>
        <p:txBody>
          <a:bodyPr wrap="square" anchor="ctr" lIns="0" rIns="0" tIns="0" bIns="0">
            <a:spAutoFit/>
          </a:bodyPr>
          <a:lstStyle/>
          <a:p>
            <a:pPr algn="l">
              <a:lnSpc>
                <a:spcPct val="115000"/>
              </a:lnSpc>
            </a:pPr>
            <a:r>
              <a:rPr sz="1250" b="0" i="0">
                <a:solidFill>
                  <a:srgbClr val="1E2933"/>
                </a:solidFill>
                <a:latin typeface="Calibri"/>
              </a:rPr>
              <a:t>Compress patch validation cycles -- accelerate testing, not the timeline itself</a:t>
            </a:r>
          </a:p>
        </p:txBody>
      </p:sp>
      <p:sp>
        <p:nvSpPr>
          <p:cNvPr id="32" name="TextBox 31"/>
          <p:cNvSpPr txBox="1"/>
          <p:nvPr/>
        </p:nvSpPr>
        <p:spPr>
          <a:xfrm>
            <a:off x="640080" y="6263640"/>
            <a:ext cx="10881360" cy="320040"/>
          </a:xfrm>
          <a:prstGeom prst="rect">
            <a:avLst/>
          </a:prstGeom>
          <a:noFill/>
        </p:spPr>
        <p:txBody>
          <a:bodyPr wrap="square" anchor="t" lIns="0" rIns="0" tIns="0" bIns="0">
            <a:spAutoFit/>
          </a:bodyPr>
          <a:lstStyle/>
          <a:p>
            <a:pPr algn="l">
              <a:lnSpc>
                <a:spcPct val="100000"/>
              </a:lnSpc>
            </a:pPr>
            <a:r>
              <a:rPr sz="1250" b="1" i="1">
                <a:solidFill>
                  <a:srgbClr val="D64550"/>
                </a:solidFill>
                <a:latin typeface="Calibri"/>
              </a:rPr>
              <a:t>None of items 1-7 substitute for patching to 8.0 U3k / 9.0.2.0100 / 9.1.0.0300.</a:t>
            </a:r>
          </a:p>
        </p:txBody>
      </p:sp>
      <p:sp>
        <p:nvSpPr>
          <p:cNvPr id="33" name="TextBox 32"/>
          <p:cNvSpPr txBox="1"/>
          <p:nvPr/>
        </p:nvSpPr>
        <p:spPr>
          <a:xfrm>
            <a:off x="640080" y="594360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Broadcom Support Portal VMSA-2026-0006 FAQ (2026); answer.md interim mitigations.</a:t>
            </a:r>
          </a:p>
        </p:txBody>
      </p:sp>
      <p:sp>
        <p:nvSpPr>
          <p:cNvPr id="34" name="TextBox 33"/>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35" name="TextBox 34"/>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15</a:t>
            </a:r>
          </a:p>
        </p:txBody>
      </p:sp>
      <p:sp>
        <p:nvSpPr>
          <p:cNvPr id="36" name="TextBox 3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90-DAY BLUEPRINT</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FFFFFF"/>
                </a:solidFill>
                <a:latin typeface="Calibri"/>
              </a:rPr>
              <a:t>Inventory first, then branch on migration status --</a:t>
            </a:r>
          </a:p>
          <a:p>
            <a:pPr algn="l">
              <a:lnSpc>
                <a:spcPct val="105000"/>
              </a:lnSpc>
            </a:pPr>
            <a:r>
              <a:rPr sz="3200" b="1" i="0">
                <a:solidFill>
                  <a:srgbClr val="FFFFFF"/>
                </a:solidFill>
                <a:latin typeface="Calibri"/>
              </a:rPr>
              <a:t>sequencing errors strand the estate</a:t>
            </a:r>
          </a:p>
        </p:txBody>
      </p:sp>
      <p:sp>
        <p:nvSpPr>
          <p:cNvPr id="4" name="Rounded Rectangle 3"/>
          <p:cNvSpPr/>
          <p:nvPr/>
        </p:nvSpPr>
        <p:spPr>
          <a:xfrm>
            <a:off x="640080" y="2331720"/>
            <a:ext cx="2651760" cy="2834640"/>
          </a:xfrm>
          <a:prstGeom prst="roundRect">
            <a:avLst>
              <a:gd name="adj" fmla="val 6000"/>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2560320"/>
            <a:ext cx="2194560" cy="274320"/>
          </a:xfrm>
          <a:prstGeom prst="rect">
            <a:avLst/>
          </a:prstGeom>
          <a:noFill/>
        </p:spPr>
        <p:txBody>
          <a:bodyPr wrap="square" anchor="t" lIns="0" rIns="0" tIns="0" bIns="0">
            <a:spAutoFit/>
          </a:bodyPr>
          <a:lstStyle/>
          <a:p>
            <a:pPr algn="l">
              <a:lnSpc>
                <a:spcPct val="100000"/>
              </a:lnSpc>
            </a:pPr>
            <a:r>
              <a:rPr sz="1100" b="1" i="0" spc="100">
                <a:solidFill>
                  <a:srgbClr val="1BA39C"/>
                </a:solidFill>
                <a:latin typeface="Calibri"/>
              </a:rPr>
              <a:t>STEP 1</a:t>
            </a:r>
          </a:p>
        </p:txBody>
      </p:sp>
      <p:sp>
        <p:nvSpPr>
          <p:cNvPr id="6" name="TextBox 5"/>
          <p:cNvSpPr txBox="1"/>
          <p:nvPr/>
        </p:nvSpPr>
        <p:spPr>
          <a:xfrm>
            <a:off x="868680" y="2880360"/>
            <a:ext cx="2194560" cy="868680"/>
          </a:xfrm>
          <a:prstGeom prst="rect">
            <a:avLst/>
          </a:prstGeom>
          <a:noFill/>
        </p:spPr>
        <p:txBody>
          <a:bodyPr wrap="square" anchor="t" lIns="0" rIns="0" tIns="0" bIns="0">
            <a:spAutoFit/>
          </a:bodyPr>
          <a:lstStyle/>
          <a:p>
            <a:pPr algn="l">
              <a:lnSpc>
                <a:spcPct val="110000"/>
              </a:lnSpc>
            </a:pPr>
            <a:r>
              <a:rPr sz="1600" b="1" i="0">
                <a:solidFill>
                  <a:srgbClr val="FFFFFF"/>
                </a:solidFill>
                <a:latin typeface="Calibri"/>
              </a:rPr>
              <a:t>Inventory</a:t>
            </a:r>
          </a:p>
        </p:txBody>
      </p:sp>
      <p:sp>
        <p:nvSpPr>
          <p:cNvPr id="7" name="TextBox 6"/>
          <p:cNvSpPr txBox="1"/>
          <p:nvPr/>
        </p:nvSpPr>
        <p:spPr>
          <a:xfrm>
            <a:off x="868680" y="3840480"/>
            <a:ext cx="2194560" cy="1188720"/>
          </a:xfrm>
          <a:prstGeom prst="rect">
            <a:avLst/>
          </a:prstGeom>
          <a:noFill/>
        </p:spPr>
        <p:txBody>
          <a:bodyPr wrap="square" anchor="t" lIns="0" rIns="0" tIns="0" bIns="0">
            <a:spAutoFit/>
          </a:bodyPr>
          <a:lstStyle/>
          <a:p>
            <a:pPr algn="l">
              <a:lnSpc>
                <a:spcPct val="125000"/>
              </a:lnSpc>
            </a:pPr>
            <a:r>
              <a:rPr sz="1200" b="0" i="0">
                <a:solidFill>
                  <a:srgbClr val="C9DAE1"/>
                </a:solidFill>
                <a:latin typeface="Calibri"/>
              </a:rPr>
              <a:t>Identify every vCenter instance,</a:t>
            </a:r>
          </a:p>
          <a:p>
            <a:pPr algn="l">
              <a:lnSpc>
                <a:spcPct val="125000"/>
              </a:lnSpc>
            </a:pPr>
            <a:r>
              <a:rPr sz="1200" b="0" i="0">
                <a:solidFill>
                  <a:srgbClr val="C9DAE1"/>
                </a:solidFill>
                <a:latin typeface="Calibri"/>
              </a:rPr>
              <a:t>standalone and embedded, against</a:t>
            </a:r>
          </a:p>
          <a:p>
            <a:pPr algn="l">
              <a:lnSpc>
                <a:spcPct val="125000"/>
              </a:lnSpc>
            </a:pPr>
            <a:r>
              <a:rPr sz="1200" b="0" i="0">
                <a:solidFill>
                  <a:srgbClr val="C9DAE1"/>
                </a:solidFill>
                <a:latin typeface="Calibri"/>
              </a:rPr>
              <a:t>the exact build-number matrix.</a:t>
            </a:r>
          </a:p>
        </p:txBody>
      </p:sp>
      <p:cxnSp>
        <p:nvCxnSpPr>
          <p:cNvPr id="8" name="Connector 7"/>
          <p:cNvCxnSpPr/>
          <p:nvPr/>
        </p:nvCxnSpPr>
        <p:spPr>
          <a:xfrm>
            <a:off x="3310128" y="3749040"/>
            <a:ext cx="192024" cy="0"/>
          </a:xfrm>
          <a:prstGeom prst="line">
            <a:avLst/>
          </a:prstGeom>
          <a:ln w="3175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3520440" y="2331720"/>
            <a:ext cx="2651760" cy="2834640"/>
          </a:xfrm>
          <a:prstGeom prst="roundRect">
            <a:avLst>
              <a:gd name="adj" fmla="val 6000"/>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749040" y="2560320"/>
            <a:ext cx="2194560" cy="274320"/>
          </a:xfrm>
          <a:prstGeom prst="rect">
            <a:avLst/>
          </a:prstGeom>
          <a:noFill/>
        </p:spPr>
        <p:txBody>
          <a:bodyPr wrap="square" anchor="t" lIns="0" rIns="0" tIns="0" bIns="0">
            <a:spAutoFit/>
          </a:bodyPr>
          <a:lstStyle/>
          <a:p>
            <a:pPr algn="l">
              <a:lnSpc>
                <a:spcPct val="100000"/>
              </a:lnSpc>
            </a:pPr>
            <a:r>
              <a:rPr sz="1100" b="1" i="0" spc="100">
                <a:solidFill>
                  <a:srgbClr val="1BA39C"/>
                </a:solidFill>
                <a:latin typeface="Calibri"/>
              </a:rPr>
              <a:t>STEP 2A</a:t>
            </a:r>
          </a:p>
        </p:txBody>
      </p:sp>
      <p:sp>
        <p:nvSpPr>
          <p:cNvPr id="11" name="TextBox 10"/>
          <p:cNvSpPr txBox="1"/>
          <p:nvPr/>
        </p:nvSpPr>
        <p:spPr>
          <a:xfrm>
            <a:off x="3749040" y="2880360"/>
            <a:ext cx="2194560" cy="868680"/>
          </a:xfrm>
          <a:prstGeom prst="rect">
            <a:avLst/>
          </a:prstGeom>
          <a:noFill/>
        </p:spPr>
        <p:txBody>
          <a:bodyPr wrap="square" anchor="t" lIns="0" rIns="0" tIns="0" bIns="0">
            <a:spAutoFit/>
          </a:bodyPr>
          <a:lstStyle/>
          <a:p>
            <a:pPr algn="l">
              <a:lnSpc>
                <a:spcPct val="110000"/>
              </a:lnSpc>
            </a:pPr>
            <a:r>
              <a:rPr sz="1600" b="1" i="0">
                <a:solidFill>
                  <a:srgbClr val="FFFFFF"/>
                </a:solidFill>
                <a:latin typeface="Calibri"/>
              </a:rPr>
              <a:t>Not migrating to 9.1?</a:t>
            </a:r>
          </a:p>
        </p:txBody>
      </p:sp>
      <p:sp>
        <p:nvSpPr>
          <p:cNvPr id="12" name="TextBox 11"/>
          <p:cNvSpPr txBox="1"/>
          <p:nvPr/>
        </p:nvSpPr>
        <p:spPr>
          <a:xfrm>
            <a:off x="3749040" y="3840480"/>
            <a:ext cx="2194560" cy="1188720"/>
          </a:xfrm>
          <a:prstGeom prst="rect">
            <a:avLst/>
          </a:prstGeom>
          <a:noFill/>
        </p:spPr>
        <p:txBody>
          <a:bodyPr wrap="square" anchor="t" lIns="0" rIns="0" tIns="0" bIns="0">
            <a:spAutoFit/>
          </a:bodyPr>
          <a:lstStyle/>
          <a:p>
            <a:pPr algn="l">
              <a:lnSpc>
                <a:spcPct val="125000"/>
              </a:lnSpc>
            </a:pPr>
            <a:r>
              <a:rPr sz="1200" b="0" i="0">
                <a:solidFill>
                  <a:srgbClr val="C9DAE1"/>
                </a:solidFill>
                <a:latin typeface="Calibri"/>
              </a:rPr>
              <a:t>Patch to 8.0 U3k (or 9.0.2.0100 /</a:t>
            </a:r>
          </a:p>
          <a:p>
            <a:pPr algn="l">
              <a:lnSpc>
                <a:spcPct val="125000"/>
              </a:lnSpc>
            </a:pPr>
            <a:r>
              <a:rPr sz="1200" b="0" i="0">
                <a:solidFill>
                  <a:srgbClr val="C9DAE1"/>
                </a:solidFill>
                <a:latin typeface="Calibri"/>
              </a:rPr>
              <a:t>9.1.0.0300 if already there) as an</a:t>
            </a:r>
          </a:p>
          <a:p>
            <a:pPr algn="l">
              <a:lnSpc>
                <a:spcPct val="125000"/>
              </a:lnSpc>
            </a:pPr>
            <a:r>
              <a:rPr sz="1200" b="0" i="0">
                <a:solidFill>
                  <a:srgbClr val="C9DAE1"/>
                </a:solidFill>
                <a:latin typeface="Calibri"/>
              </a:rPr>
              <a:t>emergency change, now.</a:t>
            </a:r>
          </a:p>
        </p:txBody>
      </p:sp>
      <p:cxnSp>
        <p:nvCxnSpPr>
          <p:cNvPr id="13" name="Connector 12"/>
          <p:cNvCxnSpPr/>
          <p:nvPr/>
        </p:nvCxnSpPr>
        <p:spPr>
          <a:xfrm>
            <a:off x="6190488" y="3749040"/>
            <a:ext cx="192024" cy="0"/>
          </a:xfrm>
          <a:prstGeom prst="line">
            <a:avLst/>
          </a:prstGeom>
          <a:ln w="3175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6400800" y="2331720"/>
            <a:ext cx="2651760" cy="2834640"/>
          </a:xfrm>
          <a:prstGeom prst="roundRect">
            <a:avLst>
              <a:gd name="adj" fmla="val 6000"/>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29400" y="2560320"/>
            <a:ext cx="2194560" cy="274320"/>
          </a:xfrm>
          <a:prstGeom prst="rect">
            <a:avLst/>
          </a:prstGeom>
          <a:noFill/>
        </p:spPr>
        <p:txBody>
          <a:bodyPr wrap="square" anchor="t" lIns="0" rIns="0" tIns="0" bIns="0">
            <a:spAutoFit/>
          </a:bodyPr>
          <a:lstStyle/>
          <a:p>
            <a:pPr algn="l">
              <a:lnSpc>
                <a:spcPct val="100000"/>
              </a:lnSpc>
            </a:pPr>
            <a:r>
              <a:rPr sz="1100" b="1" i="0" spc="100">
                <a:solidFill>
                  <a:srgbClr val="D64550"/>
                </a:solidFill>
                <a:latin typeface="Calibri"/>
              </a:rPr>
              <a:t>STEP 2B</a:t>
            </a:r>
          </a:p>
        </p:txBody>
      </p:sp>
      <p:sp>
        <p:nvSpPr>
          <p:cNvPr id="16" name="TextBox 15"/>
          <p:cNvSpPr txBox="1"/>
          <p:nvPr/>
        </p:nvSpPr>
        <p:spPr>
          <a:xfrm>
            <a:off x="6629400" y="2880360"/>
            <a:ext cx="2194560" cy="868680"/>
          </a:xfrm>
          <a:prstGeom prst="rect">
            <a:avLst/>
          </a:prstGeom>
          <a:noFill/>
        </p:spPr>
        <p:txBody>
          <a:bodyPr wrap="square" anchor="t" lIns="0" rIns="0" tIns="0" bIns="0">
            <a:spAutoFit/>
          </a:bodyPr>
          <a:lstStyle/>
          <a:p>
            <a:pPr algn="l">
              <a:lnSpc>
                <a:spcPct val="110000"/>
              </a:lnSpc>
            </a:pPr>
            <a:r>
              <a:rPr sz="1600" b="1" i="0">
                <a:solidFill>
                  <a:srgbClr val="FFFFFF"/>
                </a:solidFill>
                <a:latin typeface="Calibri"/>
              </a:rPr>
              <a:t>Mid-migration to VCF 9.1?</a:t>
            </a:r>
          </a:p>
        </p:txBody>
      </p:sp>
      <p:sp>
        <p:nvSpPr>
          <p:cNvPr id="17" name="TextBox 16"/>
          <p:cNvSpPr txBox="1"/>
          <p:nvPr/>
        </p:nvSpPr>
        <p:spPr>
          <a:xfrm>
            <a:off x="6629400" y="3840480"/>
            <a:ext cx="2194560" cy="1188720"/>
          </a:xfrm>
          <a:prstGeom prst="rect">
            <a:avLst/>
          </a:prstGeom>
          <a:noFill/>
        </p:spPr>
        <p:txBody>
          <a:bodyPr wrap="square" anchor="t" lIns="0" rIns="0" tIns="0" bIns="0">
            <a:spAutoFit/>
          </a:bodyPr>
          <a:lstStyle/>
          <a:p>
            <a:pPr algn="l">
              <a:lnSpc>
                <a:spcPct val="125000"/>
              </a:lnSpc>
            </a:pPr>
            <a:r>
              <a:rPr sz="1200" b="0" i="0">
                <a:solidFill>
                  <a:srgbClr val="C9DAE1"/>
                </a:solidFill>
                <a:latin typeface="Calibri"/>
              </a:rPr>
              <a:t>Finish the 9.1 upgrade FIRST from</a:t>
            </a:r>
          </a:p>
          <a:p>
            <a:pPr algn="l">
              <a:lnSpc>
                <a:spcPct val="125000"/>
              </a:lnSpc>
            </a:pPr>
            <a:r>
              <a:rPr sz="1200" b="0" i="0">
                <a:solidFill>
                  <a:srgbClr val="C9DAE1"/>
                </a:solidFill>
                <a:latin typeface="Calibri"/>
              </a:rPr>
              <a:t>the pre-patch baseline, then apply</a:t>
            </a:r>
          </a:p>
          <a:p>
            <a:pPr algn="l">
              <a:lnSpc>
                <a:spcPct val="125000"/>
              </a:lnSpc>
            </a:pPr>
            <a:r>
              <a:rPr sz="1200" b="0" i="0">
                <a:solidFill>
                  <a:srgbClr val="C9DAE1"/>
                </a:solidFill>
                <a:latin typeface="Calibri"/>
              </a:rPr>
              <a:t>9.1.0.0300 / ESXi 9.1.0.0200.</a:t>
            </a:r>
          </a:p>
        </p:txBody>
      </p:sp>
      <p:cxnSp>
        <p:nvCxnSpPr>
          <p:cNvPr id="18" name="Connector 17"/>
          <p:cNvCxnSpPr/>
          <p:nvPr/>
        </p:nvCxnSpPr>
        <p:spPr>
          <a:xfrm>
            <a:off x="9070848" y="3749040"/>
            <a:ext cx="192024" cy="0"/>
          </a:xfrm>
          <a:prstGeom prst="line">
            <a:avLst/>
          </a:prstGeom>
          <a:ln w="31750">
            <a:solidFill>
              <a:srgbClr val="1BA39C"/>
            </a:solidFill>
            <a:tailEnd type="triangle" w="med" len="med"/>
          </a:ln>
        </p:spPr>
        <p:style>
          <a:lnRef idx="2">
            <a:schemeClr val="accent1"/>
          </a:lnRef>
          <a:fillRef idx="0">
            <a:schemeClr val="accent1"/>
          </a:fillRef>
          <a:effectRef idx="1">
            <a:schemeClr val="accent1"/>
          </a:effectRef>
          <a:fontRef idx="minor">
            <a:schemeClr val="tx1"/>
          </a:fontRef>
        </p:style>
      </p:cxnSp>
      <p:sp>
        <p:nvSpPr>
          <p:cNvPr id="19" name="Rounded Rectangle 18"/>
          <p:cNvSpPr/>
          <p:nvPr/>
        </p:nvSpPr>
        <p:spPr>
          <a:xfrm>
            <a:off x="9281160" y="2331720"/>
            <a:ext cx="2651760" cy="2834640"/>
          </a:xfrm>
          <a:prstGeom prst="roundRect">
            <a:avLst>
              <a:gd name="adj" fmla="val 6000"/>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509760" y="2560320"/>
            <a:ext cx="2194560" cy="274320"/>
          </a:xfrm>
          <a:prstGeom prst="rect">
            <a:avLst/>
          </a:prstGeom>
          <a:noFill/>
        </p:spPr>
        <p:txBody>
          <a:bodyPr wrap="square" anchor="t" lIns="0" rIns="0" tIns="0" bIns="0">
            <a:spAutoFit/>
          </a:bodyPr>
          <a:lstStyle/>
          <a:p>
            <a:pPr algn="l">
              <a:lnSpc>
                <a:spcPct val="100000"/>
              </a:lnSpc>
            </a:pPr>
            <a:r>
              <a:rPr sz="1100" b="1" i="0" spc="100">
                <a:solidFill>
                  <a:srgbClr val="1BA39C"/>
                </a:solidFill>
                <a:latin typeface="Calibri"/>
              </a:rPr>
              <a:t>STEP 3</a:t>
            </a:r>
          </a:p>
        </p:txBody>
      </p:sp>
      <p:sp>
        <p:nvSpPr>
          <p:cNvPr id="21" name="TextBox 20"/>
          <p:cNvSpPr txBox="1"/>
          <p:nvPr/>
        </p:nvSpPr>
        <p:spPr>
          <a:xfrm>
            <a:off x="9509760" y="2880360"/>
            <a:ext cx="2194560" cy="868680"/>
          </a:xfrm>
          <a:prstGeom prst="rect">
            <a:avLst/>
          </a:prstGeom>
          <a:noFill/>
        </p:spPr>
        <p:txBody>
          <a:bodyPr wrap="square" anchor="t" lIns="0" rIns="0" tIns="0" bIns="0">
            <a:spAutoFit/>
          </a:bodyPr>
          <a:lstStyle/>
          <a:p>
            <a:pPr algn="l">
              <a:lnSpc>
                <a:spcPct val="110000"/>
              </a:lnSpc>
            </a:pPr>
            <a:r>
              <a:rPr sz="1600" b="1" i="0">
                <a:solidFill>
                  <a:srgbClr val="FFFFFF"/>
                </a:solidFill>
                <a:latin typeface="Calibri"/>
              </a:rPr>
              <a:t>Detect &amp; Monitor</a:t>
            </a:r>
          </a:p>
        </p:txBody>
      </p:sp>
      <p:sp>
        <p:nvSpPr>
          <p:cNvPr id="22" name="TextBox 21"/>
          <p:cNvSpPr txBox="1"/>
          <p:nvPr/>
        </p:nvSpPr>
        <p:spPr>
          <a:xfrm>
            <a:off x="9509760" y="3840480"/>
            <a:ext cx="2194560" cy="1188720"/>
          </a:xfrm>
          <a:prstGeom prst="rect">
            <a:avLst/>
          </a:prstGeom>
          <a:noFill/>
        </p:spPr>
        <p:txBody>
          <a:bodyPr wrap="square" anchor="t" lIns="0" rIns="0" tIns="0" bIns="0">
            <a:spAutoFit/>
          </a:bodyPr>
          <a:lstStyle/>
          <a:p>
            <a:pPr algn="l">
              <a:lnSpc>
                <a:spcPct val="125000"/>
              </a:lnSpc>
            </a:pPr>
            <a:r>
              <a:rPr sz="1200" b="0" i="0">
                <a:solidFill>
                  <a:srgbClr val="C9DAE1"/>
                </a:solidFill>
                <a:latin typeface="Calibri"/>
              </a:rPr>
              <a:t>Deploy Tier 1 version detection now;</a:t>
            </a:r>
          </a:p>
          <a:p>
            <a:pPr algn="l">
              <a:lnSpc>
                <a:spcPct val="125000"/>
              </a:lnSpc>
            </a:pPr>
            <a:r>
              <a:rPr sz="1200" b="0" i="0">
                <a:solidFill>
                  <a:srgbClr val="C9DAE1"/>
                </a:solidFill>
                <a:latin typeface="Calibri"/>
              </a:rPr>
              <a:t>stand up Tier 2 behavioral baselines</a:t>
            </a:r>
          </a:p>
          <a:p>
            <a:pPr algn="l">
              <a:lnSpc>
                <a:spcPct val="125000"/>
              </a:lnSpc>
            </a:pPr>
            <a:r>
              <a:rPr sz="1200" b="0" i="0">
                <a:solidFill>
                  <a:srgbClr val="C9DAE1"/>
                </a:solidFill>
                <a:latin typeface="Calibri"/>
              </a:rPr>
              <a:t>before, not after, an incident.</a:t>
            </a:r>
          </a:p>
        </p:txBody>
      </p:sp>
      <p:sp>
        <p:nvSpPr>
          <p:cNvPr id="23" name="TextBox 22"/>
          <p:cNvSpPr txBox="1"/>
          <p:nvPr/>
        </p:nvSpPr>
        <p:spPr>
          <a:xfrm>
            <a:off x="640080" y="553212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answer.md Practical synthesis -- decision framework (steps 1-7).</a:t>
            </a:r>
          </a:p>
        </p:txBody>
      </p:sp>
      <p:sp>
        <p:nvSpPr>
          <p:cNvPr id="24" name="TextBox 23"/>
          <p:cNvSpPr txBox="1"/>
          <p:nvPr/>
        </p:nvSpPr>
        <p:spPr>
          <a:xfrm>
            <a:off x="640080" y="5806440"/>
            <a:ext cx="10881360" cy="548640"/>
          </a:xfrm>
          <a:prstGeom prst="rect">
            <a:avLst/>
          </a:prstGeom>
          <a:noFill/>
        </p:spPr>
        <p:txBody>
          <a:bodyPr wrap="square" anchor="t" lIns="0" rIns="0" tIns="0" bIns="0">
            <a:spAutoFit/>
          </a:bodyPr>
          <a:lstStyle/>
          <a:p>
            <a:pPr algn="l">
              <a:lnSpc>
                <a:spcPct val="120000"/>
              </a:lnSpc>
            </a:pPr>
            <a:r>
              <a:rPr sz="1250" b="0" i="1">
                <a:solidFill>
                  <a:srgbClr val="B8C9D3"/>
                </a:solidFill>
                <a:latin typeface="Calibri"/>
              </a:rPr>
              <a:t>Re-check exploitation and KEV status daily for the first several weeks post-disclosure, given the historical base rate of vCenter vulnerabilities converting to active exploitation.</a:t>
            </a:r>
          </a:p>
        </p:txBody>
      </p:sp>
      <p:sp>
        <p:nvSpPr>
          <p:cNvPr id="25" name="TextBox 24"/>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B8C9D3"/>
                </a:solidFill>
                <a:latin typeface="Calibri"/>
              </a:rPr>
              <a:t>Created with AskAnything - askanything-app.com</a:t>
            </a:r>
          </a:p>
        </p:txBody>
      </p:sp>
      <p:sp>
        <p:nvSpPr>
          <p:cNvPr id="26" name="TextBox 25"/>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B8C9D3"/>
                </a:solidFill>
                <a:latin typeface="Calibri"/>
              </a:rPr>
              <a:t>16</a:t>
            </a:r>
          </a:p>
        </p:txBody>
      </p:sp>
      <p:sp>
        <p:nvSpPr>
          <p:cNvPr id="27" name="TextBox 2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ONGOING MEASUREMENT</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Track four signals to know if the response</a:t>
            </a:r>
          </a:p>
          <a:p>
            <a:pPr algn="l">
              <a:lnSpc>
                <a:spcPct val="105000"/>
              </a:lnSpc>
            </a:pPr>
            <a:r>
              <a:rPr sz="3200" b="1" i="0">
                <a:solidFill>
                  <a:srgbClr val="0F2233"/>
                </a:solidFill>
                <a:latin typeface="Calibri"/>
              </a:rPr>
              <a:t>is actually working</a:t>
            </a:r>
          </a:p>
        </p:txBody>
      </p:sp>
      <p:sp>
        <p:nvSpPr>
          <p:cNvPr id="4" name="Rounded Rectangle 3"/>
          <p:cNvSpPr/>
          <p:nvPr/>
        </p:nvSpPr>
        <p:spPr>
          <a:xfrm>
            <a:off x="640080" y="2286000"/>
            <a:ext cx="5257800" cy="155448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960120" y="2606040"/>
            <a:ext cx="365760" cy="36576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508760" y="2487168"/>
            <a:ext cx="4160520" cy="457200"/>
          </a:xfrm>
          <a:prstGeom prst="rect">
            <a:avLst/>
          </a:prstGeom>
          <a:noFill/>
        </p:spPr>
        <p:txBody>
          <a:bodyPr wrap="square" anchor="t" lIns="0" rIns="0" tIns="0" bIns="0">
            <a:spAutoFit/>
          </a:bodyPr>
          <a:lstStyle/>
          <a:p>
            <a:pPr algn="l">
              <a:lnSpc>
                <a:spcPct val="100000"/>
              </a:lnSpc>
            </a:pPr>
            <a:r>
              <a:rPr sz="1500" b="1" i="0">
                <a:solidFill>
                  <a:srgbClr val="0F2233"/>
                </a:solidFill>
                <a:latin typeface="Calibri"/>
              </a:rPr>
              <a:t>Patch compliance rate</a:t>
            </a:r>
          </a:p>
        </p:txBody>
      </p:sp>
      <p:sp>
        <p:nvSpPr>
          <p:cNvPr id="7" name="TextBox 6"/>
          <p:cNvSpPr txBox="1"/>
          <p:nvPr/>
        </p:nvSpPr>
        <p:spPr>
          <a:xfrm>
            <a:off x="1508760" y="2971800"/>
            <a:ext cx="4160520" cy="777240"/>
          </a:xfrm>
          <a:prstGeom prst="rect">
            <a:avLst/>
          </a:prstGeom>
          <a:noFill/>
        </p:spPr>
        <p:txBody>
          <a:bodyPr wrap="square" anchor="t" lIns="0" rIns="0" tIns="0" bIns="0">
            <a:spAutoFit/>
          </a:bodyPr>
          <a:lstStyle/>
          <a:p>
            <a:pPr algn="l">
              <a:lnSpc>
                <a:spcPct val="120000"/>
              </a:lnSpc>
            </a:pPr>
            <a:r>
              <a:rPr sz="1200" b="0" i="0">
                <a:solidFill>
                  <a:srgbClr val="1E2933"/>
                </a:solidFill>
                <a:latin typeface="Calibri"/>
              </a:rPr>
              <a:t>Across all vCenter instances (standalone + embedded) vs. the fixed-version matrix</a:t>
            </a:r>
          </a:p>
        </p:txBody>
      </p:sp>
      <p:sp>
        <p:nvSpPr>
          <p:cNvPr id="8" name="Rounded Rectangle 7"/>
          <p:cNvSpPr/>
          <p:nvPr/>
        </p:nvSpPr>
        <p:spPr>
          <a:xfrm>
            <a:off x="6263640" y="2286000"/>
            <a:ext cx="5257800" cy="155448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6583680" y="2606040"/>
            <a:ext cx="365760" cy="36576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132320" y="2487168"/>
            <a:ext cx="4160520" cy="457200"/>
          </a:xfrm>
          <a:prstGeom prst="rect">
            <a:avLst/>
          </a:prstGeom>
          <a:noFill/>
        </p:spPr>
        <p:txBody>
          <a:bodyPr wrap="square" anchor="t" lIns="0" rIns="0" tIns="0" bIns="0">
            <a:spAutoFit/>
          </a:bodyPr>
          <a:lstStyle/>
          <a:p>
            <a:pPr algn="l">
              <a:lnSpc>
                <a:spcPct val="100000"/>
              </a:lnSpc>
            </a:pPr>
            <a:r>
              <a:rPr sz="1500" b="1" i="0">
                <a:solidFill>
                  <a:srgbClr val="0F2233"/>
                </a:solidFill>
                <a:latin typeface="Calibri"/>
              </a:rPr>
              <a:t>Mean time to patch</a:t>
            </a:r>
          </a:p>
        </p:txBody>
      </p:sp>
      <p:sp>
        <p:nvSpPr>
          <p:cNvPr id="11" name="TextBox 10"/>
          <p:cNvSpPr txBox="1"/>
          <p:nvPr/>
        </p:nvSpPr>
        <p:spPr>
          <a:xfrm>
            <a:off x="7132320" y="2971800"/>
            <a:ext cx="4160520" cy="777240"/>
          </a:xfrm>
          <a:prstGeom prst="rect">
            <a:avLst/>
          </a:prstGeom>
          <a:noFill/>
        </p:spPr>
        <p:txBody>
          <a:bodyPr wrap="square" anchor="t" lIns="0" rIns="0" tIns="0" bIns="0">
            <a:spAutoFit/>
          </a:bodyPr>
          <a:lstStyle/>
          <a:p>
            <a:pPr algn="l">
              <a:lnSpc>
                <a:spcPct val="120000"/>
              </a:lnSpc>
            </a:pPr>
            <a:r>
              <a:rPr sz="1200" b="0" i="0">
                <a:solidFill>
                  <a:srgbClr val="1E2933"/>
                </a:solidFill>
                <a:latin typeface="Calibri"/>
              </a:rPr>
              <a:t>This advisory vs. your organization's historical vCenter patch SLA</a:t>
            </a:r>
          </a:p>
        </p:txBody>
      </p:sp>
      <p:sp>
        <p:nvSpPr>
          <p:cNvPr id="12" name="Rounded Rectangle 11"/>
          <p:cNvSpPr/>
          <p:nvPr/>
        </p:nvSpPr>
        <p:spPr>
          <a:xfrm>
            <a:off x="640080" y="4114800"/>
            <a:ext cx="5257800" cy="155448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960120" y="4434840"/>
            <a:ext cx="365760" cy="36576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508760" y="4315968"/>
            <a:ext cx="4160520" cy="457200"/>
          </a:xfrm>
          <a:prstGeom prst="rect">
            <a:avLst/>
          </a:prstGeom>
          <a:noFill/>
        </p:spPr>
        <p:txBody>
          <a:bodyPr wrap="square" anchor="t" lIns="0" rIns="0" tIns="0" bIns="0">
            <a:spAutoFit/>
          </a:bodyPr>
          <a:lstStyle/>
          <a:p>
            <a:pPr algn="l">
              <a:lnSpc>
                <a:spcPct val="100000"/>
              </a:lnSpc>
            </a:pPr>
            <a:r>
              <a:rPr sz="1500" b="1" i="0">
                <a:solidFill>
                  <a:srgbClr val="0F2233"/>
                </a:solidFill>
                <a:latin typeface="Calibri"/>
              </a:rPr>
              <a:t>Uncorroborated admin sessions</a:t>
            </a:r>
          </a:p>
        </p:txBody>
      </p:sp>
      <p:sp>
        <p:nvSpPr>
          <p:cNvPr id="15" name="TextBox 14"/>
          <p:cNvSpPr txBox="1"/>
          <p:nvPr/>
        </p:nvSpPr>
        <p:spPr>
          <a:xfrm>
            <a:off x="1508760" y="4800600"/>
            <a:ext cx="4160520" cy="777240"/>
          </a:xfrm>
          <a:prstGeom prst="rect">
            <a:avLst/>
          </a:prstGeom>
          <a:noFill/>
        </p:spPr>
        <p:txBody>
          <a:bodyPr wrap="square" anchor="t" lIns="0" rIns="0" tIns="0" bIns="0">
            <a:spAutoFit/>
          </a:bodyPr>
          <a:lstStyle/>
          <a:p>
            <a:pPr algn="l">
              <a:lnSpc>
                <a:spcPct val="120000"/>
              </a:lnSpc>
            </a:pPr>
            <a:r>
              <a:rPr sz="1200" b="0" i="0">
                <a:solidFill>
                  <a:srgbClr val="1E2933"/>
                </a:solidFill>
                <a:latin typeface="Calibri"/>
              </a:rPr>
              <a:t>Count of vCenter admin sessions/day lacking a matching IdP authentication event</a:t>
            </a:r>
          </a:p>
        </p:txBody>
      </p:sp>
      <p:sp>
        <p:nvSpPr>
          <p:cNvPr id="16" name="Rounded Rectangle 15"/>
          <p:cNvSpPr/>
          <p:nvPr/>
        </p:nvSpPr>
        <p:spPr>
          <a:xfrm>
            <a:off x="6263640" y="4114800"/>
            <a:ext cx="5257800" cy="155448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6583680" y="4434840"/>
            <a:ext cx="365760" cy="36576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132320" y="4315968"/>
            <a:ext cx="4160520" cy="457200"/>
          </a:xfrm>
          <a:prstGeom prst="rect">
            <a:avLst/>
          </a:prstGeom>
          <a:noFill/>
        </p:spPr>
        <p:txBody>
          <a:bodyPr wrap="square" anchor="t" lIns="0" rIns="0" tIns="0" bIns="0">
            <a:spAutoFit/>
          </a:bodyPr>
          <a:lstStyle/>
          <a:p>
            <a:pPr algn="l">
              <a:lnSpc>
                <a:spcPct val="100000"/>
              </a:lnSpc>
            </a:pPr>
            <a:r>
              <a:rPr sz="1500" b="1" i="0">
                <a:solidFill>
                  <a:srgbClr val="0F2233"/>
                </a:solidFill>
                <a:latin typeface="Calibri"/>
              </a:rPr>
              <a:t>Syslog source-IP drift</a:t>
            </a:r>
          </a:p>
        </p:txBody>
      </p:sp>
      <p:sp>
        <p:nvSpPr>
          <p:cNvPr id="19" name="TextBox 18"/>
          <p:cNvSpPr txBox="1"/>
          <p:nvPr/>
        </p:nvSpPr>
        <p:spPr>
          <a:xfrm>
            <a:off x="7132320" y="4800600"/>
            <a:ext cx="4160520" cy="777240"/>
          </a:xfrm>
          <a:prstGeom prst="rect">
            <a:avLst/>
          </a:prstGeom>
          <a:noFill/>
        </p:spPr>
        <p:txBody>
          <a:bodyPr wrap="square" anchor="t" lIns="0" rIns="0" tIns="0" bIns="0">
            <a:spAutoFit/>
          </a:bodyPr>
          <a:lstStyle/>
          <a:p>
            <a:pPr algn="l">
              <a:lnSpc>
                <a:spcPct val="120000"/>
              </a:lnSpc>
            </a:pPr>
            <a:r>
              <a:rPr sz="1200" b="0" i="0">
                <a:solidFill>
                  <a:srgbClr val="1E2933"/>
                </a:solidFill>
                <a:latin typeface="Calibri"/>
              </a:rPr>
              <a:t>Inbound syslog traffic arriving from outside the expected, scoped source set</a:t>
            </a:r>
          </a:p>
        </p:txBody>
      </p:sp>
      <p:sp>
        <p:nvSpPr>
          <p:cNvPr id="20" name="TextBox 19"/>
          <p:cNvSpPr txBox="1"/>
          <p:nvPr/>
        </p:nvSpPr>
        <p:spPr>
          <a:xfrm>
            <a:off x="640080" y="617220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answer.md Practical synthesis -- "What to measure going forward."</a:t>
            </a:r>
          </a:p>
        </p:txBody>
      </p:sp>
      <p:sp>
        <p:nvSpPr>
          <p:cNvPr id="21" name="TextBox 20"/>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22" name="TextBox 21"/>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17</a:t>
            </a:r>
          </a:p>
        </p:txBody>
      </p:sp>
      <p:sp>
        <p:nvSpPr>
          <p:cNvPr id="23" name="TextBox 2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RECOMMENDATION</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000" b="1" i="0">
                <a:solidFill>
                  <a:srgbClr val="FFFFFF"/>
                </a:solidFill>
                <a:latin typeface="Calibri"/>
              </a:rPr>
              <a:t>Patch is the only remediation. Sequence the</a:t>
            </a:r>
          </a:p>
          <a:p>
            <a:pPr algn="l">
              <a:lnSpc>
                <a:spcPct val="105000"/>
              </a:lnSpc>
            </a:pPr>
            <a:r>
              <a:rPr sz="3000" b="1" i="0">
                <a:solidFill>
                  <a:srgbClr val="FFFFFF"/>
                </a:solidFill>
                <a:latin typeface="Calibri"/>
              </a:rPr>
              <a:t>migration correctly, and detect while you wait.</a:t>
            </a:r>
          </a:p>
        </p:txBody>
      </p:sp>
      <p:sp>
        <p:nvSpPr>
          <p:cNvPr id="4" name="Rounded Rectangle 3"/>
          <p:cNvSpPr/>
          <p:nvPr/>
        </p:nvSpPr>
        <p:spPr>
          <a:xfrm>
            <a:off x="640080" y="2377440"/>
            <a:ext cx="10881360" cy="2926080"/>
          </a:xfrm>
          <a:prstGeom prst="roundRect">
            <a:avLst>
              <a:gd name="adj" fmla="val 5000"/>
            </a:avLst>
          </a:prstGeom>
          <a:solidFill>
            <a:srgbClr val="1B3A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859536" y="2459736"/>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59536" y="2459736"/>
            <a:ext cx="384048" cy="384048"/>
          </a:xfrm>
          <a:prstGeom prst="rect">
            <a:avLst/>
          </a:prstGeom>
          <a:noFill/>
        </p:spPr>
        <p:txBody>
          <a:bodyPr wrap="none" anchor="ctr" lIns="0" rIns="0" tIns="0" bIns="0">
            <a:spAutoFit/>
          </a:bodyPr>
          <a:lstStyle/>
          <a:p>
            <a:pPr algn="ctr"/>
            <a:r>
              <a:rPr sz="1500" b="1">
                <a:solidFill>
                  <a:srgbClr val="FFFFFF"/>
                </a:solidFill>
                <a:latin typeface="Calibri"/>
              </a:rPr>
              <a:t>1</a:t>
            </a:r>
          </a:p>
        </p:txBody>
      </p:sp>
      <p:sp>
        <p:nvSpPr>
          <p:cNvPr id="7" name="TextBox 6"/>
          <p:cNvSpPr txBox="1"/>
          <p:nvPr/>
        </p:nvSpPr>
        <p:spPr>
          <a:xfrm>
            <a:off x="1417320" y="2395728"/>
            <a:ext cx="9784080" cy="548640"/>
          </a:xfrm>
          <a:prstGeom prst="rect">
            <a:avLst/>
          </a:prstGeom>
          <a:noFill/>
        </p:spPr>
        <p:txBody>
          <a:bodyPr wrap="square" anchor="ctr" lIns="0" rIns="0" tIns="0" bIns="0">
            <a:spAutoFit/>
          </a:bodyPr>
          <a:lstStyle/>
          <a:p>
            <a:pPr algn="l">
              <a:lnSpc>
                <a:spcPct val="120000"/>
              </a:lnSpc>
            </a:pPr>
            <a:r>
              <a:rPr sz="1450" b="0" i="0">
                <a:solidFill>
                  <a:srgbClr val="FFFFFF"/>
                </a:solidFill>
                <a:latin typeface="Calibri"/>
              </a:rPr>
              <a:t>Inventory every vCenter instance's exact build number today -- do not rely on "vSphere 8" or "VCF 9" granularity.</a:t>
            </a:r>
          </a:p>
        </p:txBody>
      </p:sp>
      <p:sp>
        <p:nvSpPr>
          <p:cNvPr id="8" name="Oval 7"/>
          <p:cNvSpPr/>
          <p:nvPr/>
        </p:nvSpPr>
        <p:spPr>
          <a:xfrm>
            <a:off x="859536" y="3136392"/>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59536" y="3136392"/>
            <a:ext cx="384048" cy="384048"/>
          </a:xfrm>
          <a:prstGeom prst="rect">
            <a:avLst/>
          </a:prstGeom>
          <a:noFill/>
        </p:spPr>
        <p:txBody>
          <a:bodyPr wrap="none" anchor="ctr" lIns="0" rIns="0" tIns="0" bIns="0">
            <a:spAutoFit/>
          </a:bodyPr>
          <a:lstStyle/>
          <a:p>
            <a:pPr algn="ctr"/>
            <a:r>
              <a:rPr sz="1500" b="1">
                <a:solidFill>
                  <a:srgbClr val="FFFFFF"/>
                </a:solidFill>
                <a:latin typeface="Calibri"/>
              </a:rPr>
              <a:t>2</a:t>
            </a:r>
          </a:p>
        </p:txBody>
      </p:sp>
      <p:sp>
        <p:nvSpPr>
          <p:cNvPr id="10" name="TextBox 9"/>
          <p:cNvSpPr txBox="1"/>
          <p:nvPr/>
        </p:nvSpPr>
        <p:spPr>
          <a:xfrm>
            <a:off x="1417320" y="3072384"/>
            <a:ext cx="9784080" cy="548640"/>
          </a:xfrm>
          <a:prstGeom prst="rect">
            <a:avLst/>
          </a:prstGeom>
          <a:noFill/>
        </p:spPr>
        <p:txBody>
          <a:bodyPr wrap="square" anchor="ctr" lIns="0" rIns="0" tIns="0" bIns="0">
            <a:spAutoFit/>
          </a:bodyPr>
          <a:lstStyle/>
          <a:p>
            <a:pPr algn="l">
              <a:lnSpc>
                <a:spcPct val="120000"/>
              </a:lnSpc>
            </a:pPr>
            <a:r>
              <a:rPr sz="1450" b="0" i="0">
                <a:solidFill>
                  <a:srgbClr val="FFFFFF"/>
                </a:solidFill>
                <a:latin typeface="Calibri"/>
              </a:rPr>
              <a:t>Patch to 8.0 U3k / 9.0.2.0100 / 9.1.0.0300 as an emergency change with compressed, not skipped, validation.</a:t>
            </a:r>
          </a:p>
        </p:txBody>
      </p:sp>
      <p:sp>
        <p:nvSpPr>
          <p:cNvPr id="11" name="Oval 10"/>
          <p:cNvSpPr/>
          <p:nvPr/>
        </p:nvSpPr>
        <p:spPr>
          <a:xfrm>
            <a:off x="859536" y="3813048"/>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59536" y="3813048"/>
            <a:ext cx="384048" cy="384048"/>
          </a:xfrm>
          <a:prstGeom prst="rect">
            <a:avLst/>
          </a:prstGeom>
          <a:noFill/>
        </p:spPr>
        <p:txBody>
          <a:bodyPr wrap="none" anchor="ctr" lIns="0" rIns="0" tIns="0" bIns="0">
            <a:spAutoFit/>
          </a:bodyPr>
          <a:lstStyle/>
          <a:p>
            <a:pPr algn="ctr"/>
            <a:r>
              <a:rPr sz="1500" b="1">
                <a:solidFill>
                  <a:srgbClr val="FFFFFF"/>
                </a:solidFill>
                <a:latin typeface="Calibri"/>
              </a:rPr>
              <a:t>3</a:t>
            </a:r>
          </a:p>
        </p:txBody>
      </p:sp>
      <p:sp>
        <p:nvSpPr>
          <p:cNvPr id="13" name="TextBox 12"/>
          <p:cNvSpPr txBox="1"/>
          <p:nvPr/>
        </p:nvSpPr>
        <p:spPr>
          <a:xfrm>
            <a:off x="1417320" y="3749040"/>
            <a:ext cx="9784080" cy="548640"/>
          </a:xfrm>
          <a:prstGeom prst="rect">
            <a:avLst/>
          </a:prstGeom>
          <a:noFill/>
        </p:spPr>
        <p:txBody>
          <a:bodyPr wrap="square" anchor="ctr" lIns="0" rIns="0" tIns="0" bIns="0">
            <a:spAutoFit/>
          </a:bodyPr>
          <a:lstStyle/>
          <a:p>
            <a:pPr algn="l">
              <a:lnSpc>
                <a:spcPct val="120000"/>
              </a:lnSpc>
            </a:pPr>
            <a:r>
              <a:rPr sz="1450" b="0" i="0">
                <a:solidFill>
                  <a:srgbClr val="FFFFFF"/>
                </a:solidFill>
                <a:latin typeface="Calibri"/>
              </a:rPr>
              <a:t>If mid-migration to VCF 9.1, finish the upgrade first, then patch -- reversing this order strands the environment.</a:t>
            </a:r>
          </a:p>
        </p:txBody>
      </p:sp>
      <p:sp>
        <p:nvSpPr>
          <p:cNvPr id="14" name="Oval 13"/>
          <p:cNvSpPr/>
          <p:nvPr/>
        </p:nvSpPr>
        <p:spPr>
          <a:xfrm>
            <a:off x="859536" y="4489704"/>
            <a:ext cx="384048" cy="384048"/>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59536" y="4489704"/>
            <a:ext cx="384048" cy="384048"/>
          </a:xfrm>
          <a:prstGeom prst="rect">
            <a:avLst/>
          </a:prstGeom>
          <a:noFill/>
        </p:spPr>
        <p:txBody>
          <a:bodyPr wrap="none" anchor="ctr" lIns="0" rIns="0" tIns="0" bIns="0">
            <a:spAutoFit/>
          </a:bodyPr>
          <a:lstStyle/>
          <a:p>
            <a:pPr algn="ctr"/>
            <a:r>
              <a:rPr sz="1500" b="1">
                <a:solidFill>
                  <a:srgbClr val="FFFFFF"/>
                </a:solidFill>
                <a:latin typeface="Calibri"/>
              </a:rPr>
              <a:t>4</a:t>
            </a:r>
          </a:p>
        </p:txBody>
      </p:sp>
      <p:sp>
        <p:nvSpPr>
          <p:cNvPr id="16" name="TextBox 15"/>
          <p:cNvSpPr txBox="1"/>
          <p:nvPr/>
        </p:nvSpPr>
        <p:spPr>
          <a:xfrm>
            <a:off x="1417320" y="4425696"/>
            <a:ext cx="9784080" cy="548640"/>
          </a:xfrm>
          <a:prstGeom prst="rect">
            <a:avLst/>
          </a:prstGeom>
          <a:noFill/>
        </p:spPr>
        <p:txBody>
          <a:bodyPr wrap="square" anchor="ctr" lIns="0" rIns="0" tIns="0" bIns="0">
            <a:spAutoFit/>
          </a:bodyPr>
          <a:lstStyle/>
          <a:p>
            <a:pPr algn="l">
              <a:lnSpc>
                <a:spcPct val="120000"/>
              </a:lnSpc>
            </a:pPr>
            <a:r>
              <a:rPr sz="1450" b="0" i="0">
                <a:solidFill>
                  <a:srgbClr val="FFFFFF"/>
                </a:solidFill>
                <a:latin typeface="Calibri"/>
              </a:rPr>
              <a:t>Deploy Tier 1 version detection immediately; stand up Tier 2 behavioral baselines now, before an incident forces it.</a:t>
            </a:r>
          </a:p>
        </p:txBody>
      </p:sp>
      <p:sp>
        <p:nvSpPr>
          <p:cNvPr id="17" name="TextBox 16"/>
          <p:cNvSpPr txBox="1"/>
          <p:nvPr/>
        </p:nvSpPr>
        <p:spPr>
          <a:xfrm>
            <a:off x="640080" y="5623560"/>
            <a:ext cx="10881360" cy="457200"/>
          </a:xfrm>
          <a:prstGeom prst="rect">
            <a:avLst/>
          </a:prstGeom>
          <a:noFill/>
        </p:spPr>
        <p:txBody>
          <a:bodyPr wrap="square" anchor="t" lIns="0" rIns="0" tIns="0" bIns="0">
            <a:spAutoFit/>
          </a:bodyPr>
          <a:lstStyle/>
          <a:p>
            <a:pPr algn="l">
              <a:lnSpc>
                <a:spcPct val="100000"/>
              </a:lnSpc>
            </a:pPr>
            <a:r>
              <a:rPr sz="1300" b="0" i="1">
                <a:solidFill>
                  <a:srgbClr val="C9DAE1"/>
                </a:solidFill>
                <a:latin typeface="Calibri"/>
              </a:rPr>
              <a:t>Broadcom's own guidance is unanimous: closing the unauthenticated-RCE-class exposure takes priority over preserving a future upgrade path.</a:t>
            </a:r>
          </a:p>
        </p:txBody>
      </p:sp>
      <p:sp>
        <p:nvSpPr>
          <p:cNvPr id="18" name="TextBox 17"/>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B8C9D3"/>
                </a:solidFill>
                <a:latin typeface="Calibri"/>
              </a:rPr>
              <a:t>Created with AskAnything - askanything-app.com</a:t>
            </a:r>
          </a:p>
        </p:txBody>
      </p:sp>
      <p:sp>
        <p:nvSpPr>
          <p:cNvPr id="19" name="TextBox 18"/>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B8C9D3"/>
                </a:solidFill>
                <a:latin typeface="Calibri"/>
              </a:rPr>
              <a:t>18</a:t>
            </a:r>
          </a:p>
        </p:txBody>
      </p:sp>
      <p:sp>
        <p:nvSpPr>
          <p:cNvPr id="20" name="TextBox 1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SOURCES</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2800" b="1" i="0">
                <a:solidFill>
                  <a:srgbClr val="FFFFFF"/>
                </a:solidFill>
                <a:latin typeface="Calibri"/>
              </a:rPr>
              <a:t>Primary references</a:t>
            </a:r>
          </a:p>
        </p:txBody>
      </p:sp>
      <p:sp>
        <p:nvSpPr>
          <p:cNvPr id="4" name="TextBox 3"/>
          <p:cNvSpPr txBox="1"/>
          <p:nvPr/>
        </p:nvSpPr>
        <p:spPr>
          <a:xfrm>
            <a:off x="640080" y="2331720"/>
            <a:ext cx="10881360" cy="365760"/>
          </a:xfrm>
          <a:prstGeom prst="rect">
            <a:avLst/>
          </a:prstGeom>
          <a:noFill/>
        </p:spPr>
        <p:txBody>
          <a:bodyPr wrap="square" anchor="t" lIns="0" rIns="0" tIns="0" bIns="0">
            <a:spAutoFit/>
          </a:bodyPr>
          <a:lstStyle/>
          <a:p>
            <a:pPr algn="l">
              <a:lnSpc>
                <a:spcPct val="110000"/>
              </a:lnSpc>
            </a:pPr>
            <a:r>
              <a:rPr sz="1300" b="0" i="0">
                <a:solidFill>
                  <a:srgbClr val="D9E5EA"/>
                </a:solidFill>
                <a:latin typeface="Calibri"/>
              </a:rPr>
              <a:t>1. VMSA-2026-0006 -- Broadcom Support Portal Security Advisory (2026)</a:t>
            </a:r>
          </a:p>
        </p:txBody>
      </p:sp>
      <p:sp>
        <p:nvSpPr>
          <p:cNvPr id="5" name="TextBox 4"/>
          <p:cNvSpPr txBox="1"/>
          <p:nvPr/>
        </p:nvSpPr>
        <p:spPr>
          <a:xfrm>
            <a:off x="640080" y="2788920"/>
            <a:ext cx="10881360" cy="365760"/>
          </a:xfrm>
          <a:prstGeom prst="rect">
            <a:avLst/>
          </a:prstGeom>
          <a:noFill/>
        </p:spPr>
        <p:txBody>
          <a:bodyPr wrap="square" anchor="t" lIns="0" rIns="0" tIns="0" bIns="0">
            <a:spAutoFit/>
          </a:bodyPr>
          <a:lstStyle/>
          <a:p>
            <a:pPr algn="l">
              <a:lnSpc>
                <a:spcPct val="110000"/>
              </a:lnSpc>
            </a:pPr>
            <a:r>
              <a:rPr sz="1300" b="0" i="0">
                <a:solidFill>
                  <a:srgbClr val="D9E5EA"/>
                </a:solidFill>
                <a:latin typeface="Calibri"/>
              </a:rPr>
              <a:t>2. VMSA-2026-0006 FAQ/Q&amp;A -- vmware/vcf-security-and-compliance-guidelines, GitHub (2026)</a:t>
            </a:r>
          </a:p>
        </p:txBody>
      </p:sp>
      <p:sp>
        <p:nvSpPr>
          <p:cNvPr id="6" name="TextBox 5"/>
          <p:cNvSpPr txBox="1"/>
          <p:nvPr/>
        </p:nvSpPr>
        <p:spPr>
          <a:xfrm>
            <a:off x="640080" y="3246120"/>
            <a:ext cx="10881360" cy="365760"/>
          </a:xfrm>
          <a:prstGeom prst="rect">
            <a:avLst/>
          </a:prstGeom>
          <a:noFill/>
        </p:spPr>
        <p:txBody>
          <a:bodyPr wrap="square" anchor="t" lIns="0" rIns="0" tIns="0" bIns="0">
            <a:spAutoFit/>
          </a:bodyPr>
          <a:lstStyle/>
          <a:p>
            <a:pPr algn="l">
              <a:lnSpc>
                <a:spcPct val="110000"/>
              </a:lnSpc>
            </a:pPr>
            <a:r>
              <a:rPr sz="1300" b="0" i="0">
                <a:solidFill>
                  <a:srgbClr val="D9E5EA"/>
                </a:solidFill>
                <a:latin typeface="Calibri"/>
              </a:rPr>
              <a:t>3-4. NVD -- CVE-2026-59309 and CVE-2026-59310 Detail Pages</a:t>
            </a:r>
          </a:p>
        </p:txBody>
      </p:sp>
      <p:sp>
        <p:nvSpPr>
          <p:cNvPr id="7" name="TextBox 6"/>
          <p:cNvSpPr txBox="1"/>
          <p:nvPr/>
        </p:nvSpPr>
        <p:spPr>
          <a:xfrm>
            <a:off x="640080" y="3703320"/>
            <a:ext cx="10881360" cy="365760"/>
          </a:xfrm>
          <a:prstGeom prst="rect">
            <a:avLst/>
          </a:prstGeom>
          <a:noFill/>
        </p:spPr>
        <p:txBody>
          <a:bodyPr wrap="square" anchor="t" lIns="0" rIns="0" tIns="0" bIns="0">
            <a:spAutoFit/>
          </a:bodyPr>
          <a:lstStyle/>
          <a:p>
            <a:pPr algn="l">
              <a:lnSpc>
                <a:spcPct val="110000"/>
              </a:lnSpc>
            </a:pPr>
            <a:r>
              <a:rPr sz="1300" b="0" i="0">
                <a:solidFill>
                  <a:srgbClr val="D9E5EA"/>
                </a:solidFill>
                <a:latin typeface="Calibri"/>
              </a:rPr>
              <a:t>5. VMware vCenter Server 8.0 Update 3k Release Notes -- Broadcom TechDocs (2026)</a:t>
            </a:r>
          </a:p>
        </p:txBody>
      </p:sp>
      <p:sp>
        <p:nvSpPr>
          <p:cNvPr id="8" name="TextBox 7"/>
          <p:cNvSpPr txBox="1"/>
          <p:nvPr/>
        </p:nvSpPr>
        <p:spPr>
          <a:xfrm>
            <a:off x="640080" y="4160520"/>
            <a:ext cx="10881360" cy="365760"/>
          </a:xfrm>
          <a:prstGeom prst="rect">
            <a:avLst/>
          </a:prstGeom>
          <a:noFill/>
        </p:spPr>
        <p:txBody>
          <a:bodyPr wrap="square" anchor="t" lIns="0" rIns="0" tIns="0" bIns="0">
            <a:spAutoFit/>
          </a:bodyPr>
          <a:lstStyle/>
          <a:p>
            <a:pPr algn="l">
              <a:lnSpc>
                <a:spcPct val="110000"/>
              </a:lnSpc>
            </a:pPr>
            <a:r>
              <a:rPr sz="1300" b="0" i="0">
                <a:solidFill>
                  <a:srgbClr val="D9E5EA"/>
                </a:solidFill>
                <a:latin typeface="Calibri"/>
              </a:rPr>
              <a:t>6. "Critical VMware vCenter Vulnerabilities..." -- Rapid7 Blog (2026)</a:t>
            </a:r>
          </a:p>
        </p:txBody>
      </p:sp>
      <p:sp>
        <p:nvSpPr>
          <p:cNvPr id="9" name="TextBox 8"/>
          <p:cNvSpPr txBox="1"/>
          <p:nvPr/>
        </p:nvSpPr>
        <p:spPr>
          <a:xfrm>
            <a:off x="640080" y="4617720"/>
            <a:ext cx="10881360" cy="365760"/>
          </a:xfrm>
          <a:prstGeom prst="rect">
            <a:avLst/>
          </a:prstGeom>
          <a:noFill/>
        </p:spPr>
        <p:txBody>
          <a:bodyPr wrap="square" anchor="t" lIns="0" rIns="0" tIns="0" bIns="0">
            <a:spAutoFit/>
          </a:bodyPr>
          <a:lstStyle/>
          <a:p>
            <a:pPr algn="l">
              <a:lnSpc>
                <a:spcPct val="110000"/>
              </a:lnSpc>
            </a:pPr>
            <a:r>
              <a:rPr sz="1300" b="0" i="0">
                <a:solidFill>
                  <a:srgbClr val="D9E5EA"/>
                </a:solidFill>
                <a:latin typeface="Calibri"/>
              </a:rPr>
              <a:t>9. "VMware ESX, vCenter, Workstation, and Fusion Multiple Vulnerabilities" -- Qualys ThreatPROTECT (2026)</a:t>
            </a:r>
          </a:p>
        </p:txBody>
      </p:sp>
      <p:sp>
        <p:nvSpPr>
          <p:cNvPr id="10" name="TextBox 9"/>
          <p:cNvSpPr txBox="1"/>
          <p:nvPr/>
        </p:nvSpPr>
        <p:spPr>
          <a:xfrm>
            <a:off x="640080" y="5074920"/>
            <a:ext cx="10881360" cy="365760"/>
          </a:xfrm>
          <a:prstGeom prst="rect">
            <a:avLst/>
          </a:prstGeom>
          <a:noFill/>
        </p:spPr>
        <p:txBody>
          <a:bodyPr wrap="square" anchor="t" lIns="0" rIns="0" tIns="0" bIns="0">
            <a:spAutoFit/>
          </a:bodyPr>
          <a:lstStyle/>
          <a:p>
            <a:pPr algn="l">
              <a:lnSpc>
                <a:spcPct val="110000"/>
              </a:lnSpc>
            </a:pPr>
            <a:r>
              <a:rPr sz="1300" b="0" i="0">
                <a:solidFill>
                  <a:srgbClr val="D9E5EA"/>
                </a:solidFill>
                <a:latin typeface="Calibri"/>
              </a:rPr>
              <a:t>10. "CVE-2026-59309: VMware vCenter Authentication Bypass..." -- Penligent Hacking Labs (2026)</a:t>
            </a:r>
          </a:p>
        </p:txBody>
      </p:sp>
      <p:sp>
        <p:nvSpPr>
          <p:cNvPr id="11" name="TextBox 10"/>
          <p:cNvSpPr txBox="1"/>
          <p:nvPr/>
        </p:nvSpPr>
        <p:spPr>
          <a:xfrm>
            <a:off x="640080" y="5532120"/>
            <a:ext cx="10881360" cy="365760"/>
          </a:xfrm>
          <a:prstGeom prst="rect">
            <a:avLst/>
          </a:prstGeom>
          <a:noFill/>
        </p:spPr>
        <p:txBody>
          <a:bodyPr wrap="square" anchor="t" lIns="0" rIns="0" tIns="0" bIns="0">
            <a:spAutoFit/>
          </a:bodyPr>
          <a:lstStyle/>
          <a:p>
            <a:pPr algn="l">
              <a:lnSpc>
                <a:spcPct val="110000"/>
              </a:lnSpc>
            </a:pPr>
            <a:r>
              <a:rPr sz="1300" b="0" i="0">
                <a:solidFill>
                  <a:srgbClr val="D9E5EA"/>
                </a:solidFill>
                <a:latin typeface="Calibri"/>
              </a:rPr>
              <a:t>11. "vSphere 8.0 Update 3k Fixes Critical CVEs..." -- AngrySysOps (2026)</a:t>
            </a:r>
          </a:p>
        </p:txBody>
      </p:sp>
      <p:sp>
        <p:nvSpPr>
          <p:cNvPr id="12" name="TextBox 11"/>
          <p:cNvSpPr txBox="1"/>
          <p:nvPr/>
        </p:nvSpPr>
        <p:spPr>
          <a:xfrm>
            <a:off x="640080" y="6080760"/>
            <a:ext cx="10881360" cy="365760"/>
          </a:xfrm>
          <a:prstGeom prst="rect">
            <a:avLst/>
          </a:prstGeom>
          <a:noFill/>
        </p:spPr>
        <p:txBody>
          <a:bodyPr wrap="square" anchor="t" lIns="0" rIns="0" tIns="0" bIns="0">
            <a:spAutoFit/>
          </a:bodyPr>
          <a:lstStyle/>
          <a:p>
            <a:pPr algn="l">
              <a:lnSpc>
                <a:spcPct val="100000"/>
              </a:lnSpc>
            </a:pPr>
            <a:r>
              <a:rPr sz="1150" b="0" i="1">
                <a:solidFill>
                  <a:srgbClr val="8AA3B0"/>
                </a:solidFill>
                <a:latin typeface="Calibri"/>
              </a:rPr>
              <a:t>Full 22-source list available in the underlying report (answer.md).</a:t>
            </a:r>
          </a:p>
        </p:txBody>
      </p:sp>
      <p:sp>
        <p:nvSpPr>
          <p:cNvPr id="13" name="TextBox 12"/>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B8C9D3"/>
                </a:solidFill>
                <a:latin typeface="Calibri"/>
              </a:rPr>
              <a:t>Created with AskAnything - askanything-app.com</a:t>
            </a:r>
          </a:p>
        </p:txBody>
      </p:sp>
      <p:sp>
        <p:nvSpPr>
          <p:cNvPr id="14" name="TextBox 13"/>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B8C9D3"/>
                </a:solidFill>
                <a:latin typeface="Calibri"/>
              </a:rPr>
              <a:t>19</a:t>
            </a:r>
          </a:p>
        </p:txBody>
      </p:sp>
      <p:sp>
        <p:nvSpPr>
          <p:cNvPr id="15" name="TextBox 14"/>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3"/>
              </a:rPr>
              <a:t>Explore more questions at Ask Anything</a:t>
            </a:r>
          </a:p>
        </p:txBody>
      </p:sp>
      <p:sp>
        <p:nvSpPr>
          <p:cNvPr id="16" name="TextBox 1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EXECUTIVE SUMMARY</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Two unauthenticated 9.8s give an attacker</a:t>
            </a:r>
          </a:p>
          <a:p>
            <a:pPr algn="l">
              <a:lnSpc>
                <a:spcPct val="105000"/>
              </a:lnSpc>
            </a:pPr>
            <a:r>
              <a:rPr sz="3200" b="1" i="0">
                <a:solidFill>
                  <a:srgbClr val="0F2233"/>
                </a:solidFill>
                <a:latin typeface="Calibri"/>
              </a:rPr>
              <a:t>the keys to the entire virtualization estate</a:t>
            </a:r>
          </a:p>
        </p:txBody>
      </p:sp>
      <p:sp>
        <p:nvSpPr>
          <p:cNvPr id="4" name="Rounded Rectangle 3"/>
          <p:cNvSpPr/>
          <p:nvPr/>
        </p:nvSpPr>
        <p:spPr>
          <a:xfrm>
            <a:off x="640080" y="2331720"/>
            <a:ext cx="3429000" cy="32004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2034540" y="2514600"/>
            <a:ext cx="640080" cy="64008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2034540" y="2514600"/>
            <a:ext cx="640080" cy="640080"/>
          </a:xfrm>
          <a:prstGeom prst="rect">
            <a:avLst/>
          </a:prstGeom>
          <a:noFill/>
        </p:spPr>
        <p:txBody>
          <a:bodyPr wrap="none" anchor="ctr" lIns="0" rIns="0" tIns="0" bIns="0">
            <a:spAutoFit/>
          </a:bodyPr>
          <a:lstStyle/>
          <a:p>
            <a:pPr algn="ctr"/>
            <a:r>
              <a:rPr sz="2000" b="1">
                <a:solidFill>
                  <a:srgbClr val="FFFFFF"/>
                </a:solidFill>
                <a:latin typeface="Calibri"/>
              </a:rPr>
              <a:t>!</a:t>
            </a:r>
          </a:p>
        </p:txBody>
      </p:sp>
      <p:sp>
        <p:nvSpPr>
          <p:cNvPr id="7" name="TextBox 6"/>
          <p:cNvSpPr txBox="1"/>
          <p:nvPr/>
        </p:nvSpPr>
        <p:spPr>
          <a:xfrm>
            <a:off x="868680" y="3291840"/>
            <a:ext cx="2971800" cy="320040"/>
          </a:xfrm>
          <a:prstGeom prst="rect">
            <a:avLst/>
          </a:prstGeom>
          <a:noFill/>
        </p:spPr>
        <p:txBody>
          <a:bodyPr wrap="square" anchor="t" lIns="0" rIns="0" tIns="0" bIns="0">
            <a:spAutoFit/>
          </a:bodyPr>
          <a:lstStyle/>
          <a:p>
            <a:pPr algn="ctr">
              <a:lnSpc>
                <a:spcPct val="100000"/>
              </a:lnSpc>
            </a:pPr>
            <a:r>
              <a:rPr sz="1300" b="1" i="0">
                <a:solidFill>
                  <a:srgbClr val="D64550"/>
                </a:solidFill>
                <a:latin typeface="Calibri"/>
              </a:rPr>
              <a:t>CVE-2026-59309</a:t>
            </a:r>
          </a:p>
        </p:txBody>
      </p:sp>
      <p:sp>
        <p:nvSpPr>
          <p:cNvPr id="8" name="TextBox 7"/>
          <p:cNvSpPr txBox="1"/>
          <p:nvPr/>
        </p:nvSpPr>
        <p:spPr>
          <a:xfrm>
            <a:off x="868680" y="3657600"/>
            <a:ext cx="2971800" cy="594360"/>
          </a:xfrm>
          <a:prstGeom prst="rect">
            <a:avLst/>
          </a:prstGeom>
          <a:noFill/>
        </p:spPr>
        <p:txBody>
          <a:bodyPr wrap="square" anchor="t" lIns="0" rIns="0" tIns="0" bIns="0">
            <a:spAutoFit/>
          </a:bodyPr>
          <a:lstStyle/>
          <a:p>
            <a:pPr algn="ctr">
              <a:lnSpc>
                <a:spcPct val="100000"/>
              </a:lnSpc>
            </a:pPr>
            <a:r>
              <a:rPr sz="1800" b="1" i="0">
                <a:solidFill>
                  <a:srgbClr val="0F2233"/>
                </a:solidFill>
                <a:latin typeface="Calibri"/>
              </a:rPr>
              <a:t>vmdir Auth Bypass</a:t>
            </a:r>
          </a:p>
        </p:txBody>
      </p:sp>
      <p:sp>
        <p:nvSpPr>
          <p:cNvPr id="9" name="TextBox 8"/>
          <p:cNvSpPr txBox="1"/>
          <p:nvPr/>
        </p:nvSpPr>
        <p:spPr>
          <a:xfrm>
            <a:off x="914400" y="4297680"/>
            <a:ext cx="2880360" cy="1097280"/>
          </a:xfrm>
          <a:prstGeom prst="rect">
            <a:avLst/>
          </a:prstGeom>
          <a:noFill/>
        </p:spPr>
        <p:txBody>
          <a:bodyPr wrap="square" anchor="t" lIns="0" rIns="0" tIns="0" bIns="0">
            <a:spAutoFit/>
          </a:bodyPr>
          <a:lstStyle/>
          <a:p>
            <a:pPr algn="ctr">
              <a:lnSpc>
                <a:spcPct val="120000"/>
              </a:lnSpc>
            </a:pPr>
            <a:r>
              <a:rPr sz="1250" b="0" i="0">
                <a:solidFill>
                  <a:srgbClr val="1E2933"/>
                </a:solidFill>
                <a:latin typeface="Calibri"/>
              </a:rPr>
              <a:t>Bypass authentication on VMware</a:t>
            </a:r>
          </a:p>
          <a:p>
            <a:pPr algn="ctr">
              <a:lnSpc>
                <a:spcPct val="120000"/>
              </a:lnSpc>
            </a:pPr>
            <a:r>
              <a:rPr sz="1250" b="0" i="0">
                <a:solidFill>
                  <a:srgbClr val="1E2933"/>
                </a:solidFill>
                <a:latin typeface="Calibri"/>
              </a:rPr>
              <a:t>Directory Service (SSO backend) with</a:t>
            </a:r>
          </a:p>
          <a:p>
            <a:pPr algn="ctr">
              <a:lnSpc>
                <a:spcPct val="120000"/>
              </a:lnSpc>
            </a:pPr>
            <a:r>
              <a:rPr sz="1250" b="0" i="0">
                <a:solidFill>
                  <a:srgbClr val="1E2933"/>
                </a:solidFill>
                <a:latin typeface="Calibri"/>
              </a:rPr>
              <a:t>only network reachability.</a:t>
            </a:r>
          </a:p>
        </p:txBody>
      </p:sp>
      <p:sp>
        <p:nvSpPr>
          <p:cNvPr id="10" name="Rounded Rectangle 9"/>
          <p:cNvSpPr/>
          <p:nvPr/>
        </p:nvSpPr>
        <p:spPr>
          <a:xfrm>
            <a:off x="4389120" y="2331720"/>
            <a:ext cx="3429000" cy="32004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5783580" y="2514600"/>
            <a:ext cx="640080" cy="64008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783580" y="2514600"/>
            <a:ext cx="640080" cy="640080"/>
          </a:xfrm>
          <a:prstGeom prst="rect">
            <a:avLst/>
          </a:prstGeom>
          <a:noFill/>
        </p:spPr>
        <p:txBody>
          <a:bodyPr wrap="none" anchor="ctr" lIns="0" rIns="0" tIns="0" bIns="0">
            <a:spAutoFit/>
          </a:bodyPr>
          <a:lstStyle/>
          <a:p>
            <a:pPr algn="ctr"/>
            <a:r>
              <a:rPr sz="2000" b="1">
                <a:solidFill>
                  <a:srgbClr val="FFFFFF"/>
                </a:solidFill>
                <a:latin typeface="Calibri"/>
              </a:rPr>
              <a:t>!</a:t>
            </a:r>
          </a:p>
        </p:txBody>
      </p:sp>
      <p:sp>
        <p:nvSpPr>
          <p:cNvPr id="13" name="TextBox 12"/>
          <p:cNvSpPr txBox="1"/>
          <p:nvPr/>
        </p:nvSpPr>
        <p:spPr>
          <a:xfrm>
            <a:off x="4617720" y="3291840"/>
            <a:ext cx="2971800" cy="320040"/>
          </a:xfrm>
          <a:prstGeom prst="rect">
            <a:avLst/>
          </a:prstGeom>
          <a:noFill/>
        </p:spPr>
        <p:txBody>
          <a:bodyPr wrap="square" anchor="t" lIns="0" rIns="0" tIns="0" bIns="0">
            <a:spAutoFit/>
          </a:bodyPr>
          <a:lstStyle/>
          <a:p>
            <a:pPr algn="ctr">
              <a:lnSpc>
                <a:spcPct val="100000"/>
              </a:lnSpc>
            </a:pPr>
            <a:r>
              <a:rPr sz="1300" b="1" i="0">
                <a:solidFill>
                  <a:srgbClr val="D64550"/>
                </a:solidFill>
                <a:latin typeface="Calibri"/>
              </a:rPr>
              <a:t>CVE-2026-59310</a:t>
            </a:r>
          </a:p>
        </p:txBody>
      </p:sp>
      <p:sp>
        <p:nvSpPr>
          <p:cNvPr id="14" name="TextBox 13"/>
          <p:cNvSpPr txBox="1"/>
          <p:nvPr/>
        </p:nvSpPr>
        <p:spPr>
          <a:xfrm>
            <a:off x="4617720" y="3657600"/>
            <a:ext cx="2971800" cy="594360"/>
          </a:xfrm>
          <a:prstGeom prst="rect">
            <a:avLst/>
          </a:prstGeom>
          <a:noFill/>
        </p:spPr>
        <p:txBody>
          <a:bodyPr wrap="square" anchor="t" lIns="0" rIns="0" tIns="0" bIns="0">
            <a:spAutoFit/>
          </a:bodyPr>
          <a:lstStyle/>
          <a:p>
            <a:pPr algn="ctr">
              <a:lnSpc>
                <a:spcPct val="100000"/>
              </a:lnSpc>
            </a:pPr>
            <a:r>
              <a:rPr sz="1800" b="1" i="0">
                <a:solidFill>
                  <a:srgbClr val="0F2233"/>
                </a:solidFill>
                <a:latin typeface="Calibri"/>
              </a:rPr>
              <a:t>Syslog Traversal -&gt; RCE</a:t>
            </a:r>
          </a:p>
        </p:txBody>
      </p:sp>
      <p:sp>
        <p:nvSpPr>
          <p:cNvPr id="15" name="TextBox 14"/>
          <p:cNvSpPr txBox="1"/>
          <p:nvPr/>
        </p:nvSpPr>
        <p:spPr>
          <a:xfrm>
            <a:off x="4663440" y="4297680"/>
            <a:ext cx="2880360" cy="1097280"/>
          </a:xfrm>
          <a:prstGeom prst="rect">
            <a:avLst/>
          </a:prstGeom>
          <a:noFill/>
        </p:spPr>
        <p:txBody>
          <a:bodyPr wrap="square" anchor="t" lIns="0" rIns="0" tIns="0" bIns="0">
            <a:spAutoFit/>
          </a:bodyPr>
          <a:lstStyle/>
          <a:p>
            <a:pPr algn="ctr">
              <a:lnSpc>
                <a:spcPct val="120000"/>
              </a:lnSpc>
            </a:pPr>
            <a:r>
              <a:rPr sz="1250" b="0" i="0">
                <a:solidFill>
                  <a:srgbClr val="1E2933"/>
                </a:solidFill>
                <a:latin typeface="Calibri"/>
              </a:rPr>
              <a:t>Directory traversal in the Syslog</a:t>
            </a:r>
          </a:p>
          <a:p>
            <a:pPr algn="ctr">
              <a:lnSpc>
                <a:spcPct val="120000"/>
              </a:lnSpc>
            </a:pPr>
            <a:r>
              <a:rPr sz="1250" b="0" i="0">
                <a:solidFill>
                  <a:srgbClr val="1E2933"/>
                </a:solidFill>
                <a:latin typeface="Calibri"/>
              </a:rPr>
              <a:t>Server, described by Broadcom as</a:t>
            </a:r>
          </a:p>
          <a:p>
            <a:pPr algn="ctr">
              <a:lnSpc>
                <a:spcPct val="120000"/>
              </a:lnSpc>
            </a:pPr>
            <a:r>
              <a:rPr sz="1250" b="0" i="0">
                <a:solidFill>
                  <a:srgbClr val="1E2933"/>
                </a:solidFill>
                <a:latin typeface="Calibri"/>
              </a:rPr>
              <a:t>enabling arbitrary code execution.</a:t>
            </a:r>
          </a:p>
        </p:txBody>
      </p:sp>
      <p:sp>
        <p:nvSpPr>
          <p:cNvPr id="16" name="Rounded Rectangle 15"/>
          <p:cNvSpPr/>
          <p:nvPr/>
        </p:nvSpPr>
        <p:spPr>
          <a:xfrm>
            <a:off x="8138160" y="2331720"/>
            <a:ext cx="3429000" cy="320040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9532620" y="2514600"/>
            <a:ext cx="640080" cy="64008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532620" y="2514600"/>
            <a:ext cx="640080" cy="640080"/>
          </a:xfrm>
          <a:prstGeom prst="rect">
            <a:avLst/>
          </a:prstGeom>
          <a:noFill/>
        </p:spPr>
        <p:txBody>
          <a:bodyPr wrap="none" anchor="ctr" lIns="0" rIns="0" tIns="0" bIns="0">
            <a:spAutoFit/>
          </a:bodyPr>
          <a:lstStyle/>
          <a:p>
            <a:pPr algn="ctr"/>
            <a:r>
              <a:rPr sz="2000" b="1">
                <a:solidFill>
                  <a:srgbClr val="FFFFFF"/>
                </a:solidFill>
                <a:latin typeface="Calibri"/>
              </a:rPr>
              <a:t>!</a:t>
            </a:r>
          </a:p>
        </p:txBody>
      </p:sp>
      <p:sp>
        <p:nvSpPr>
          <p:cNvPr id="19" name="TextBox 18"/>
          <p:cNvSpPr txBox="1"/>
          <p:nvPr/>
        </p:nvSpPr>
        <p:spPr>
          <a:xfrm>
            <a:off x="8366760" y="3291840"/>
            <a:ext cx="2971800" cy="320040"/>
          </a:xfrm>
          <a:prstGeom prst="rect">
            <a:avLst/>
          </a:prstGeom>
          <a:noFill/>
        </p:spPr>
        <p:txBody>
          <a:bodyPr wrap="square" anchor="t" lIns="0" rIns="0" tIns="0" bIns="0">
            <a:spAutoFit/>
          </a:bodyPr>
          <a:lstStyle/>
          <a:p>
            <a:pPr algn="ctr">
              <a:lnSpc>
                <a:spcPct val="100000"/>
              </a:lnSpc>
            </a:pPr>
            <a:r>
              <a:rPr sz="1300" b="1" i="0">
                <a:solidFill>
                  <a:srgbClr val="0F2233"/>
                </a:solidFill>
                <a:latin typeface="Calibri"/>
              </a:rPr>
              <a:t>Shared vector</a:t>
            </a:r>
          </a:p>
        </p:txBody>
      </p:sp>
      <p:sp>
        <p:nvSpPr>
          <p:cNvPr id="20" name="TextBox 19"/>
          <p:cNvSpPr txBox="1"/>
          <p:nvPr/>
        </p:nvSpPr>
        <p:spPr>
          <a:xfrm>
            <a:off x="8366760" y="3657600"/>
            <a:ext cx="2971800" cy="594360"/>
          </a:xfrm>
          <a:prstGeom prst="rect">
            <a:avLst/>
          </a:prstGeom>
          <a:noFill/>
        </p:spPr>
        <p:txBody>
          <a:bodyPr wrap="square" anchor="t" lIns="0" rIns="0" tIns="0" bIns="0">
            <a:spAutoFit/>
          </a:bodyPr>
          <a:lstStyle/>
          <a:p>
            <a:pPr algn="ctr">
              <a:lnSpc>
                <a:spcPct val="100000"/>
              </a:lnSpc>
            </a:pPr>
            <a:r>
              <a:rPr sz="1800" b="1" i="0">
                <a:solidFill>
                  <a:srgbClr val="0F2233"/>
                </a:solidFill>
                <a:latin typeface="Calibri"/>
              </a:rPr>
              <a:t>AV:N/AC:L/PR:N/UI:N/S:U/</a:t>
            </a:r>
          </a:p>
          <a:p>
            <a:pPr algn="ctr">
              <a:lnSpc>
                <a:spcPct val="100000"/>
              </a:lnSpc>
            </a:pPr>
            <a:r>
              <a:rPr sz="1800" b="1" i="0">
                <a:solidFill>
                  <a:srgbClr val="0F2233"/>
                </a:solidFill>
                <a:latin typeface="Calibri"/>
              </a:rPr>
              <a:t>C:H/I:H/A:H</a:t>
            </a:r>
          </a:p>
        </p:txBody>
      </p:sp>
      <p:sp>
        <p:nvSpPr>
          <p:cNvPr id="21" name="TextBox 20"/>
          <p:cNvSpPr txBox="1"/>
          <p:nvPr/>
        </p:nvSpPr>
        <p:spPr>
          <a:xfrm>
            <a:off x="8412480" y="4297680"/>
            <a:ext cx="2880360" cy="1097280"/>
          </a:xfrm>
          <a:prstGeom prst="rect">
            <a:avLst/>
          </a:prstGeom>
          <a:noFill/>
        </p:spPr>
        <p:txBody>
          <a:bodyPr wrap="square" anchor="t" lIns="0" rIns="0" tIns="0" bIns="0">
            <a:spAutoFit/>
          </a:bodyPr>
          <a:lstStyle/>
          <a:p>
            <a:pPr algn="ctr">
              <a:lnSpc>
                <a:spcPct val="120000"/>
              </a:lnSpc>
            </a:pPr>
            <a:r>
              <a:rPr sz="1250" b="0" i="0">
                <a:solidFill>
                  <a:srgbClr val="1E2933"/>
                </a:solidFill>
                <a:latin typeface="Calibri"/>
              </a:rPr>
              <a:t>No credentials. No user interaction.</a:t>
            </a:r>
          </a:p>
          <a:p>
            <a:pPr algn="ctr">
              <a:lnSpc>
                <a:spcPct val="120000"/>
              </a:lnSpc>
            </a:pPr>
            <a:r>
              <a:rPr sz="1250" b="0" i="0">
                <a:solidFill>
                  <a:srgbClr val="1E2933"/>
                </a:solidFill>
                <a:latin typeface="Calibri"/>
              </a:rPr>
              <a:t>Full compromise of confidentiality,</a:t>
            </a:r>
          </a:p>
          <a:p>
            <a:pPr algn="ctr">
              <a:lnSpc>
                <a:spcPct val="120000"/>
              </a:lnSpc>
            </a:pPr>
            <a:r>
              <a:rPr sz="1250" b="0" i="0">
                <a:solidFill>
                  <a:srgbClr val="1E2933"/>
                </a:solidFill>
                <a:latin typeface="Calibri"/>
              </a:rPr>
              <a:t>integrity, and availability.</a:t>
            </a:r>
          </a:p>
        </p:txBody>
      </p:sp>
      <p:sp>
        <p:nvSpPr>
          <p:cNvPr id="22" name="TextBox 21"/>
          <p:cNvSpPr txBox="1"/>
          <p:nvPr/>
        </p:nvSpPr>
        <p:spPr>
          <a:xfrm>
            <a:off x="640080" y="617220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Broadcom Support Portal VMSA-2026-0006 (2026); NVD CVE-2026-59309 / CVE-2026-59310 (2026).</a:t>
            </a:r>
          </a:p>
        </p:txBody>
      </p:sp>
      <p:sp>
        <p:nvSpPr>
          <p:cNvPr id="23" name="TextBox 22"/>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24" name="TextBox 23"/>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2</a:t>
            </a:r>
          </a:p>
        </p:txBody>
      </p:sp>
      <p:sp>
        <p:nvSpPr>
          <p:cNvPr id="25" name="TextBox 2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ARCHITECTURE</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vCenter is not one server -- it is the identity</a:t>
            </a:r>
          </a:p>
          <a:p>
            <a:pPr algn="l">
              <a:lnSpc>
                <a:spcPct val="105000"/>
              </a:lnSpc>
            </a:pPr>
            <a:r>
              <a:rPr sz="3200" b="1" i="0">
                <a:solidFill>
                  <a:srgbClr val="0F2233"/>
                </a:solidFill>
                <a:latin typeface="Calibri"/>
              </a:rPr>
              <a:t>and control plane for the whole estate</a:t>
            </a:r>
          </a:p>
        </p:txBody>
      </p:sp>
      <p:sp>
        <p:nvSpPr>
          <p:cNvPr id="4" name="Oval 3"/>
          <p:cNvSpPr/>
          <p:nvPr/>
        </p:nvSpPr>
        <p:spPr>
          <a:xfrm>
            <a:off x="2377440" y="3063239"/>
            <a:ext cx="1828800" cy="182880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2377440" y="3657599"/>
            <a:ext cx="1828800" cy="640080"/>
          </a:xfrm>
          <a:prstGeom prst="rect">
            <a:avLst/>
          </a:prstGeom>
          <a:noFill/>
        </p:spPr>
        <p:txBody>
          <a:bodyPr wrap="square" anchor="ctr" lIns="0" rIns="0" tIns="0" bIns="0">
            <a:spAutoFit/>
          </a:bodyPr>
          <a:lstStyle/>
          <a:p>
            <a:pPr algn="ctr">
              <a:lnSpc>
                <a:spcPct val="100000"/>
              </a:lnSpc>
            </a:pPr>
            <a:r>
              <a:rPr sz="1600" b="1" i="0">
                <a:solidFill>
                  <a:srgbClr val="FFFFFF"/>
                </a:solidFill>
                <a:latin typeface="Calibri"/>
              </a:rPr>
              <a:t>vCenter</a:t>
            </a:r>
          </a:p>
          <a:p>
            <a:pPr algn="ctr">
              <a:lnSpc>
                <a:spcPct val="100000"/>
              </a:lnSpc>
            </a:pPr>
            <a:r>
              <a:rPr sz="1600" b="1" i="0">
                <a:solidFill>
                  <a:srgbClr val="FFFFFF"/>
                </a:solidFill>
                <a:latin typeface="Calibri"/>
              </a:rPr>
              <a:t>Server</a:t>
            </a:r>
          </a:p>
        </p:txBody>
      </p:sp>
      <p:cxnSp>
        <p:nvCxnSpPr>
          <p:cNvPr id="6" name="Connector 5"/>
          <p:cNvCxnSpPr/>
          <p:nvPr/>
        </p:nvCxnSpPr>
        <p:spPr>
          <a:xfrm flipV="1">
            <a:off x="4206240" y="2194560"/>
            <a:ext cx="2743200" cy="1783079"/>
          </a:xfrm>
          <a:prstGeom prst="line">
            <a:avLst/>
          </a:prstGeom>
          <a:ln w="25400">
            <a:solidFill>
              <a:srgbClr val="C3D3DB"/>
            </a:solidFill>
          </a:ln>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flipV="1">
            <a:off x="4206240" y="3200400"/>
            <a:ext cx="4846320" cy="777239"/>
          </a:xfrm>
          <a:prstGeom prst="line">
            <a:avLst/>
          </a:prstGeom>
          <a:ln w="25400">
            <a:solidFill>
              <a:srgbClr val="C3D3DB"/>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4206240" y="3977639"/>
            <a:ext cx="4846320" cy="868681"/>
          </a:xfrm>
          <a:prstGeom prst="line">
            <a:avLst/>
          </a:prstGeom>
          <a:ln w="25400">
            <a:solidFill>
              <a:srgbClr val="C3D3DB"/>
            </a:solidFill>
          </a:ln>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4206240" y="3977639"/>
            <a:ext cx="2743200" cy="1828801"/>
          </a:xfrm>
          <a:prstGeom prst="line">
            <a:avLst/>
          </a:prstGeom>
          <a:ln w="25400">
            <a:solidFill>
              <a:srgbClr val="C3D3DB"/>
            </a:solidFill>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6263640" y="1508760"/>
            <a:ext cx="1371600" cy="1371600"/>
          </a:xfrm>
          <a:prstGeom prst="ellipse">
            <a:avLst/>
          </a:prstGeom>
          <a:solidFill>
            <a:srgbClr val="F1F6F9"/>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ctr">
              <a:lnSpc>
                <a:spcPct val="105000"/>
              </a:lnSpc>
            </a:pPr>
            <a:r>
              <a:rPr sz="1250" b="1">
                <a:solidFill>
                  <a:srgbClr val="0F2233"/>
                </a:solidFill>
                <a:latin typeface="Calibri"/>
              </a:rPr>
              <a:t>ESXi Hosts</a:t>
            </a:r>
          </a:p>
        </p:txBody>
      </p:sp>
      <p:sp>
        <p:nvSpPr>
          <p:cNvPr id="11" name="Oval 10"/>
          <p:cNvSpPr/>
          <p:nvPr/>
        </p:nvSpPr>
        <p:spPr>
          <a:xfrm>
            <a:off x="8366760" y="2514600"/>
            <a:ext cx="1371600" cy="1371600"/>
          </a:xfrm>
          <a:prstGeom prst="ellipse">
            <a:avLst/>
          </a:prstGeom>
          <a:solidFill>
            <a:srgbClr val="F1F6F9"/>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ctr">
              <a:lnSpc>
                <a:spcPct val="105000"/>
              </a:lnSpc>
            </a:pPr>
            <a:r>
              <a:rPr sz="1250" b="1">
                <a:solidFill>
                  <a:srgbClr val="0F2233"/>
                </a:solidFill>
                <a:latin typeface="Calibri"/>
              </a:rPr>
              <a:t>VM Inventory</a:t>
            </a:r>
          </a:p>
          <a:p>
            <a:pPr algn="ctr">
              <a:lnSpc>
                <a:spcPct val="105000"/>
              </a:lnSpc>
            </a:pPr>
            <a:r>
              <a:rPr sz="1250" b="1">
                <a:solidFill>
                  <a:srgbClr val="0F2233"/>
                </a:solidFill>
                <a:latin typeface="Calibri"/>
              </a:rPr>
              <a:t>&amp; Snapshots</a:t>
            </a:r>
          </a:p>
        </p:txBody>
      </p:sp>
      <p:sp>
        <p:nvSpPr>
          <p:cNvPr id="12" name="Oval 11"/>
          <p:cNvSpPr/>
          <p:nvPr/>
        </p:nvSpPr>
        <p:spPr>
          <a:xfrm>
            <a:off x="8366760" y="4160520"/>
            <a:ext cx="1371600" cy="1371600"/>
          </a:xfrm>
          <a:prstGeom prst="ellipse">
            <a:avLst/>
          </a:prstGeom>
          <a:solidFill>
            <a:srgbClr val="F1F6F9"/>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ctr">
              <a:lnSpc>
                <a:spcPct val="105000"/>
              </a:lnSpc>
            </a:pPr>
            <a:r>
              <a:rPr sz="1250" b="1">
                <a:solidFill>
                  <a:srgbClr val="0F2233"/>
                </a:solidFill>
                <a:latin typeface="Calibri"/>
              </a:rPr>
              <a:t>RBAC / SSO</a:t>
            </a:r>
          </a:p>
          <a:p>
            <a:pPr algn="ctr">
              <a:lnSpc>
                <a:spcPct val="105000"/>
              </a:lnSpc>
            </a:pPr>
            <a:r>
              <a:rPr sz="1250" b="1">
                <a:solidFill>
                  <a:srgbClr val="0F2233"/>
                </a:solidFill>
                <a:latin typeface="Calibri"/>
              </a:rPr>
              <a:t>Identity</a:t>
            </a:r>
          </a:p>
        </p:txBody>
      </p:sp>
      <p:sp>
        <p:nvSpPr>
          <p:cNvPr id="13" name="Oval 12"/>
          <p:cNvSpPr/>
          <p:nvPr/>
        </p:nvSpPr>
        <p:spPr>
          <a:xfrm>
            <a:off x="6263640" y="5120640"/>
            <a:ext cx="1371600" cy="1371600"/>
          </a:xfrm>
          <a:prstGeom prst="ellipse">
            <a:avLst/>
          </a:prstGeom>
          <a:solidFill>
            <a:srgbClr val="F1F6F9"/>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ctr">
              <a:lnSpc>
                <a:spcPct val="105000"/>
              </a:lnSpc>
            </a:pPr>
            <a:r>
              <a:rPr sz="1250" b="1">
                <a:solidFill>
                  <a:srgbClr val="0F2233"/>
                </a:solidFill>
                <a:latin typeface="Calibri"/>
              </a:rPr>
              <a:t>Datastores</a:t>
            </a:r>
          </a:p>
        </p:txBody>
      </p:sp>
      <p:sp>
        <p:nvSpPr>
          <p:cNvPr id="14" name="TextBox 13"/>
          <p:cNvSpPr txBox="1"/>
          <p:nvPr/>
        </p:nvSpPr>
        <p:spPr>
          <a:xfrm>
            <a:off x="640080" y="5349240"/>
            <a:ext cx="5120640" cy="1005840"/>
          </a:xfrm>
          <a:prstGeom prst="rect">
            <a:avLst/>
          </a:prstGeom>
          <a:noFill/>
        </p:spPr>
        <p:txBody>
          <a:bodyPr wrap="square" anchor="t" lIns="0" rIns="0" tIns="0" bIns="0">
            <a:spAutoFit/>
          </a:bodyPr>
          <a:lstStyle/>
          <a:p>
            <a:pPr algn="l">
              <a:lnSpc>
                <a:spcPct val="125000"/>
              </a:lnSpc>
            </a:pPr>
            <a:r>
              <a:rPr sz="1400" b="0" i="0">
                <a:solidFill>
                  <a:srgbClr val="1E2933"/>
                </a:solidFill>
                <a:latin typeface="Calibri"/>
              </a:rPr>
              <a:t>A single foothold in vmdir compromises authentication and</a:t>
            </a:r>
          </a:p>
          <a:p>
            <a:pPr algn="l">
              <a:lnSpc>
                <a:spcPct val="125000"/>
              </a:lnSpc>
            </a:pPr>
            <a:r>
              <a:rPr sz="1400" b="0" i="0">
                <a:solidFill>
                  <a:srgbClr val="1E2933"/>
                </a:solidFill>
                <a:latin typeface="Calibri"/>
              </a:rPr>
              <a:t>authorization for every host, VM, and datastore the appliance</a:t>
            </a:r>
          </a:p>
          <a:p>
            <a:pPr algn="l">
              <a:lnSpc>
                <a:spcPct val="125000"/>
              </a:lnSpc>
            </a:pPr>
            <a:r>
              <a:rPr sz="1400" b="0" i="0">
                <a:solidFill>
                  <a:srgbClr val="1E2933"/>
                </a:solidFill>
                <a:latin typeface="Calibri"/>
              </a:rPr>
              <a:t>manages -- not just one guest.</a:t>
            </a:r>
          </a:p>
        </p:txBody>
      </p:sp>
      <p:sp>
        <p:nvSpPr>
          <p:cNvPr id="15" name="TextBox 14"/>
          <p:cNvSpPr txBox="1"/>
          <p:nvPr/>
        </p:nvSpPr>
        <p:spPr>
          <a:xfrm>
            <a:off x="640080" y="617220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answer.md, "Why this advisory matters operationally," citing prior weaponized vCenter CVEs (CVE-2021-21985, CVE-2023-34048).</a:t>
            </a:r>
          </a:p>
        </p:txBody>
      </p:sp>
      <p:sp>
        <p:nvSpPr>
          <p:cNvPr id="16" name="TextBox 15"/>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17" name="TextBox 16"/>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3</a:t>
            </a:r>
          </a:p>
        </p:txBody>
      </p:sp>
      <p:sp>
        <p:nvSpPr>
          <p:cNvPr id="18" name="TextBox 1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D64550"/>
                </a:solidFill>
                <a:latin typeface="Calibri"/>
              </a:rPr>
              <a:t>CVE ANCHOR -- 59309</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The vmdir bypass needs nothing but a</a:t>
            </a:r>
          </a:p>
          <a:p>
            <a:pPr algn="l">
              <a:lnSpc>
                <a:spcPct val="105000"/>
              </a:lnSpc>
            </a:pPr>
            <a:r>
              <a:rPr sz="3200" b="1" i="0">
                <a:solidFill>
                  <a:srgbClr val="0F2233"/>
                </a:solidFill>
                <a:latin typeface="Calibri"/>
              </a:rPr>
              <a:t>network path -- and the mechanism is secret</a:t>
            </a:r>
          </a:p>
        </p:txBody>
      </p:sp>
      <p:sp>
        <p:nvSpPr>
          <p:cNvPr id="4" name="Rounded Rectangle 3"/>
          <p:cNvSpPr/>
          <p:nvPr/>
        </p:nvSpPr>
        <p:spPr>
          <a:xfrm>
            <a:off x="640080" y="2286000"/>
            <a:ext cx="5760720" cy="356616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2514600"/>
            <a:ext cx="5212080" cy="365760"/>
          </a:xfrm>
          <a:prstGeom prst="rect">
            <a:avLst/>
          </a:prstGeom>
          <a:noFill/>
        </p:spPr>
        <p:txBody>
          <a:bodyPr wrap="square" anchor="t" lIns="0" rIns="0" tIns="0" bIns="0">
            <a:spAutoFit/>
          </a:bodyPr>
          <a:lstStyle/>
          <a:p>
            <a:pPr algn="l">
              <a:lnSpc>
                <a:spcPct val="100000"/>
              </a:lnSpc>
            </a:pPr>
            <a:r>
              <a:rPr sz="1100" b="1" i="0">
                <a:solidFill>
                  <a:srgbClr val="637682"/>
                </a:solidFill>
                <a:latin typeface="Calibri"/>
              </a:rPr>
              <a:t>COMPONENT</a:t>
            </a:r>
          </a:p>
        </p:txBody>
      </p:sp>
      <p:sp>
        <p:nvSpPr>
          <p:cNvPr id="6" name="TextBox 5"/>
          <p:cNvSpPr txBox="1"/>
          <p:nvPr/>
        </p:nvSpPr>
        <p:spPr>
          <a:xfrm>
            <a:off x="914400" y="2788920"/>
            <a:ext cx="5212080" cy="548640"/>
          </a:xfrm>
          <a:prstGeom prst="rect">
            <a:avLst/>
          </a:prstGeom>
          <a:noFill/>
        </p:spPr>
        <p:txBody>
          <a:bodyPr wrap="square" anchor="t" lIns="0" rIns="0" tIns="0" bIns="0">
            <a:spAutoFit/>
          </a:bodyPr>
          <a:lstStyle/>
          <a:p>
            <a:pPr algn="l">
              <a:lnSpc>
                <a:spcPct val="100000"/>
              </a:lnSpc>
            </a:pPr>
            <a:r>
              <a:rPr sz="1600" b="1" i="0">
                <a:solidFill>
                  <a:srgbClr val="0F2233"/>
                </a:solidFill>
                <a:latin typeface="Calibri"/>
              </a:rPr>
              <a:t>VMware Directory Service (vmdir)</a:t>
            </a:r>
          </a:p>
        </p:txBody>
      </p:sp>
      <p:sp>
        <p:nvSpPr>
          <p:cNvPr id="7" name="TextBox 6"/>
          <p:cNvSpPr txBox="1"/>
          <p:nvPr/>
        </p:nvSpPr>
        <p:spPr>
          <a:xfrm>
            <a:off x="914400" y="3291840"/>
            <a:ext cx="5212080" cy="365760"/>
          </a:xfrm>
          <a:prstGeom prst="rect">
            <a:avLst/>
          </a:prstGeom>
          <a:noFill/>
        </p:spPr>
        <p:txBody>
          <a:bodyPr wrap="square" anchor="t" lIns="0" rIns="0" tIns="0" bIns="0">
            <a:spAutoFit/>
          </a:bodyPr>
          <a:lstStyle/>
          <a:p>
            <a:pPr algn="l">
              <a:lnSpc>
                <a:spcPct val="100000"/>
              </a:lnSpc>
            </a:pPr>
            <a:r>
              <a:rPr sz="1100" b="1" i="0">
                <a:solidFill>
                  <a:srgbClr val="637682"/>
                </a:solidFill>
                <a:latin typeface="Calibri"/>
              </a:rPr>
              <a:t>VENDOR DESCRIPTION</a:t>
            </a:r>
          </a:p>
        </p:txBody>
      </p:sp>
      <p:sp>
        <p:nvSpPr>
          <p:cNvPr id="8" name="TextBox 7"/>
          <p:cNvSpPr txBox="1"/>
          <p:nvPr/>
        </p:nvSpPr>
        <p:spPr>
          <a:xfrm>
            <a:off x="914400" y="3566160"/>
            <a:ext cx="5212080" cy="1005840"/>
          </a:xfrm>
          <a:prstGeom prst="rect">
            <a:avLst/>
          </a:prstGeom>
          <a:noFill/>
        </p:spPr>
        <p:txBody>
          <a:bodyPr wrap="square" anchor="t" lIns="0" rIns="0" tIns="0" bIns="0">
            <a:spAutoFit/>
          </a:bodyPr>
          <a:lstStyle/>
          <a:p>
            <a:pPr algn="l">
              <a:lnSpc>
                <a:spcPct val="125000"/>
              </a:lnSpc>
            </a:pPr>
            <a:r>
              <a:rPr sz="1350" b="0" i="1">
                <a:solidFill>
                  <a:srgbClr val="1E2933"/>
                </a:solidFill>
                <a:latin typeface="Calibri"/>
              </a:rPr>
              <a:t>“A malicious actor with network access to vCenter may exploit this issue to bypass authentication and gain unauthorized access to the system.”</a:t>
            </a:r>
          </a:p>
        </p:txBody>
      </p:sp>
      <p:sp>
        <p:nvSpPr>
          <p:cNvPr id="9" name="TextBox 8"/>
          <p:cNvSpPr txBox="1"/>
          <p:nvPr/>
        </p:nvSpPr>
        <p:spPr>
          <a:xfrm>
            <a:off x="914400" y="4709160"/>
            <a:ext cx="1005840" cy="365760"/>
          </a:xfrm>
          <a:prstGeom prst="rect">
            <a:avLst/>
          </a:prstGeom>
          <a:noFill/>
        </p:spPr>
        <p:txBody>
          <a:bodyPr wrap="square" anchor="t" lIns="0" rIns="0" tIns="0" bIns="0">
            <a:spAutoFit/>
          </a:bodyPr>
          <a:lstStyle/>
          <a:p>
            <a:pPr algn="l">
              <a:lnSpc>
                <a:spcPct val="100000"/>
              </a:lnSpc>
            </a:pPr>
            <a:r>
              <a:rPr sz="1300" b="1" i="0">
                <a:solidFill>
                  <a:srgbClr val="D64550"/>
                </a:solidFill>
                <a:latin typeface="Calibri"/>
              </a:rPr>
              <a:t>CWE-303</a:t>
            </a:r>
          </a:p>
        </p:txBody>
      </p:sp>
      <p:sp>
        <p:nvSpPr>
          <p:cNvPr id="10" name="TextBox 9"/>
          <p:cNvSpPr txBox="1"/>
          <p:nvPr/>
        </p:nvSpPr>
        <p:spPr>
          <a:xfrm>
            <a:off x="1920240" y="4709160"/>
            <a:ext cx="4206240" cy="457200"/>
          </a:xfrm>
          <a:prstGeom prst="rect">
            <a:avLst/>
          </a:prstGeom>
          <a:noFill/>
        </p:spPr>
        <p:txBody>
          <a:bodyPr wrap="square" anchor="t" lIns="0" rIns="0" tIns="0" bIns="0">
            <a:spAutoFit/>
          </a:bodyPr>
          <a:lstStyle/>
          <a:p>
            <a:pPr algn="l">
              <a:lnSpc>
                <a:spcPct val="100000"/>
              </a:lnSpc>
            </a:pPr>
            <a:r>
              <a:rPr sz="1250" b="0" i="0">
                <a:solidFill>
                  <a:srgbClr val="1E2933"/>
                </a:solidFill>
                <a:latin typeface="Calibri"/>
              </a:rPr>
              <a:t>Incorrect Implementation of an Authentication Algorithm</a:t>
            </a:r>
          </a:p>
        </p:txBody>
      </p:sp>
      <p:sp>
        <p:nvSpPr>
          <p:cNvPr id="11" name="Rounded Rectangle 10"/>
          <p:cNvSpPr/>
          <p:nvPr/>
        </p:nvSpPr>
        <p:spPr>
          <a:xfrm>
            <a:off x="6675120" y="2286000"/>
            <a:ext cx="4892040" cy="1554480"/>
          </a:xfrm>
          <a:prstGeom prst="roundRect">
            <a:avLst>
              <a:gd name="adj" fmla="val 8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995160" y="2468880"/>
            <a:ext cx="2743200" cy="365760"/>
          </a:xfrm>
          <a:prstGeom prst="rect">
            <a:avLst/>
          </a:prstGeom>
          <a:noFill/>
        </p:spPr>
        <p:txBody>
          <a:bodyPr wrap="square" anchor="t" lIns="0" rIns="0" tIns="0" bIns="0">
            <a:spAutoFit/>
          </a:bodyPr>
          <a:lstStyle/>
          <a:p>
            <a:pPr algn="l">
              <a:lnSpc>
                <a:spcPct val="100000"/>
              </a:lnSpc>
            </a:pPr>
            <a:r>
              <a:rPr sz="1100" b="1" i="0">
                <a:solidFill>
                  <a:srgbClr val="B8C9D3"/>
                </a:solidFill>
                <a:latin typeface="Calibri"/>
              </a:rPr>
              <a:t>CVSSv3.1 BASE SCORE</a:t>
            </a:r>
          </a:p>
        </p:txBody>
      </p:sp>
      <p:sp>
        <p:nvSpPr>
          <p:cNvPr id="13" name="TextBox 12"/>
          <p:cNvSpPr txBox="1"/>
          <p:nvPr/>
        </p:nvSpPr>
        <p:spPr>
          <a:xfrm>
            <a:off x="6995160" y="2743200"/>
            <a:ext cx="1828800" cy="914400"/>
          </a:xfrm>
          <a:prstGeom prst="rect">
            <a:avLst/>
          </a:prstGeom>
          <a:noFill/>
        </p:spPr>
        <p:txBody>
          <a:bodyPr wrap="square" anchor="t" lIns="0" rIns="0" tIns="0" bIns="0">
            <a:spAutoFit/>
          </a:bodyPr>
          <a:lstStyle/>
          <a:p>
            <a:pPr algn="l">
              <a:lnSpc>
                <a:spcPct val="100000"/>
              </a:lnSpc>
            </a:pPr>
            <a:r>
              <a:rPr sz="4800" b="1" i="0">
                <a:solidFill>
                  <a:srgbClr val="D64550"/>
                </a:solidFill>
                <a:latin typeface="Calibri"/>
              </a:rPr>
              <a:t>9.8</a:t>
            </a:r>
          </a:p>
        </p:txBody>
      </p:sp>
      <p:sp>
        <p:nvSpPr>
          <p:cNvPr id="14" name="TextBox 13"/>
          <p:cNvSpPr txBox="1"/>
          <p:nvPr/>
        </p:nvSpPr>
        <p:spPr>
          <a:xfrm>
            <a:off x="8503920" y="2880360"/>
            <a:ext cx="2834640" cy="822960"/>
          </a:xfrm>
          <a:prstGeom prst="rect">
            <a:avLst/>
          </a:prstGeom>
          <a:noFill/>
        </p:spPr>
        <p:txBody>
          <a:bodyPr wrap="square" anchor="t" lIns="0" rIns="0" tIns="0" bIns="0">
            <a:spAutoFit/>
          </a:bodyPr>
          <a:lstStyle/>
          <a:p>
            <a:pPr algn="l">
              <a:lnSpc>
                <a:spcPct val="100000"/>
              </a:lnSpc>
            </a:pPr>
            <a:r>
              <a:rPr sz="1600" b="1" i="0">
                <a:solidFill>
                  <a:srgbClr val="FFFFFF"/>
                </a:solidFill>
                <a:latin typeface="Calibri"/>
              </a:rPr>
              <a:t>CRITICAL</a:t>
            </a:r>
          </a:p>
        </p:txBody>
      </p:sp>
      <p:sp>
        <p:nvSpPr>
          <p:cNvPr id="15" name="Rounded Rectangle 14"/>
          <p:cNvSpPr/>
          <p:nvPr/>
        </p:nvSpPr>
        <p:spPr>
          <a:xfrm>
            <a:off x="6675120" y="4023360"/>
            <a:ext cx="4892040" cy="182880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949440" y="4206240"/>
            <a:ext cx="4389120" cy="320040"/>
          </a:xfrm>
          <a:prstGeom prst="rect">
            <a:avLst/>
          </a:prstGeom>
          <a:noFill/>
        </p:spPr>
        <p:txBody>
          <a:bodyPr wrap="square" anchor="t" lIns="0" rIns="0" tIns="0" bIns="0">
            <a:spAutoFit/>
          </a:bodyPr>
          <a:lstStyle/>
          <a:p>
            <a:pPr algn="l">
              <a:lnSpc>
                <a:spcPct val="100000"/>
              </a:lnSpc>
            </a:pPr>
            <a:r>
              <a:rPr sz="1100" b="1" i="0">
                <a:solidFill>
                  <a:srgbClr val="637682"/>
                </a:solidFill>
                <a:latin typeface="Calibri"/>
              </a:rPr>
              <a:t>ATTACK VECTOR</a:t>
            </a:r>
          </a:p>
        </p:txBody>
      </p:sp>
      <p:sp>
        <p:nvSpPr>
          <p:cNvPr id="17" name="TextBox 16"/>
          <p:cNvSpPr txBox="1"/>
          <p:nvPr/>
        </p:nvSpPr>
        <p:spPr>
          <a:xfrm>
            <a:off x="6949440" y="4526280"/>
            <a:ext cx="4389120" cy="548640"/>
          </a:xfrm>
          <a:prstGeom prst="rect">
            <a:avLst/>
          </a:prstGeom>
          <a:noFill/>
        </p:spPr>
        <p:txBody>
          <a:bodyPr wrap="square" anchor="t" lIns="0" rIns="0" tIns="0" bIns="0">
            <a:spAutoFit/>
          </a:bodyPr>
          <a:lstStyle/>
          <a:p>
            <a:pPr algn="l">
              <a:lnSpc>
                <a:spcPct val="100000"/>
              </a:lnSpc>
            </a:pPr>
            <a:r>
              <a:rPr sz="1600" b="1" i="0">
                <a:solidFill>
                  <a:srgbClr val="0F2233"/>
                </a:solidFill>
                <a:latin typeface="Calibri"/>
              </a:rPr>
              <a:t>AV:N / AC:L / PR:N / UI:N</a:t>
            </a:r>
          </a:p>
        </p:txBody>
      </p:sp>
      <p:sp>
        <p:nvSpPr>
          <p:cNvPr id="18" name="TextBox 17"/>
          <p:cNvSpPr txBox="1"/>
          <p:nvPr/>
        </p:nvSpPr>
        <p:spPr>
          <a:xfrm>
            <a:off x="6949440" y="5074920"/>
            <a:ext cx="4389120" cy="685800"/>
          </a:xfrm>
          <a:prstGeom prst="rect">
            <a:avLst/>
          </a:prstGeom>
          <a:noFill/>
        </p:spPr>
        <p:txBody>
          <a:bodyPr wrap="square" anchor="t" lIns="0" rIns="0" tIns="0" bIns="0">
            <a:spAutoFit/>
          </a:bodyPr>
          <a:lstStyle/>
          <a:p>
            <a:pPr algn="l">
              <a:lnSpc>
                <a:spcPct val="120000"/>
              </a:lnSpc>
            </a:pPr>
            <a:r>
              <a:rPr sz="1250" b="0" i="0">
                <a:solidFill>
                  <a:srgbClr val="1E2933"/>
                </a:solidFill>
                <a:latin typeface="Calibri"/>
              </a:rPr>
              <a:t>Network-reachable, low complexity, no privileges, no user interaction</a:t>
            </a:r>
          </a:p>
        </p:txBody>
      </p:sp>
      <p:sp>
        <p:nvSpPr>
          <p:cNvPr id="19" name="TextBox 18"/>
          <p:cNvSpPr txBox="1"/>
          <p:nvPr/>
        </p:nvSpPr>
        <p:spPr>
          <a:xfrm>
            <a:off x="640080" y="617220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Broadcom Support Portal VMSA-2026-0006 (2026); NVD CVE-2026-59309 (2026).</a:t>
            </a:r>
          </a:p>
        </p:txBody>
      </p:sp>
      <p:sp>
        <p:nvSpPr>
          <p:cNvPr id="20" name="TextBox 19"/>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21" name="TextBox 20"/>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4</a:t>
            </a:r>
          </a:p>
        </p:txBody>
      </p:sp>
      <p:sp>
        <p:nvSpPr>
          <p:cNvPr id="22" name="TextBox 2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D64550"/>
                </a:solidFill>
                <a:latin typeface="Calibri"/>
              </a:rPr>
              <a:t>CVE ANCHOR -- 59310</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A path-traversal bug in log ingestion becomes</a:t>
            </a:r>
          </a:p>
          <a:p>
            <a:pPr algn="l">
              <a:lnSpc>
                <a:spcPct val="105000"/>
              </a:lnSpc>
            </a:pPr>
            <a:r>
              <a:rPr sz="3200" b="1" i="0">
                <a:solidFill>
                  <a:srgbClr val="0F2233"/>
                </a:solidFill>
                <a:latin typeface="Calibri"/>
              </a:rPr>
              <a:t>arbitrary code execution on the appliance</a:t>
            </a:r>
          </a:p>
        </p:txBody>
      </p:sp>
      <p:sp>
        <p:nvSpPr>
          <p:cNvPr id="4" name="Rounded Rectangle 3"/>
          <p:cNvSpPr/>
          <p:nvPr/>
        </p:nvSpPr>
        <p:spPr>
          <a:xfrm>
            <a:off x="640080" y="2606040"/>
            <a:ext cx="2514600" cy="169164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770632"/>
            <a:ext cx="2148840" cy="182880"/>
          </a:xfrm>
          <a:prstGeom prst="rect">
            <a:avLst/>
          </a:prstGeom>
          <a:noFill/>
        </p:spPr>
        <p:txBody>
          <a:bodyPr wrap="square" anchor="t" lIns="0" rIns="0" tIns="0" bIns="0">
            <a:spAutoFit/>
          </a:bodyPr>
          <a:lstStyle/>
          <a:p>
            <a:pPr algn="l">
              <a:lnSpc>
                <a:spcPct val="100000"/>
              </a:lnSpc>
            </a:pPr>
            <a:r>
              <a:rPr sz="1000" b="1" i="0">
                <a:solidFill>
                  <a:srgbClr val="1BA39C"/>
                </a:solidFill>
                <a:latin typeface="Calibri"/>
              </a:rPr>
              <a:t>STEP 1</a:t>
            </a:r>
          </a:p>
        </p:txBody>
      </p:sp>
      <p:sp>
        <p:nvSpPr>
          <p:cNvPr id="6" name="TextBox 5"/>
          <p:cNvSpPr txBox="1"/>
          <p:nvPr/>
        </p:nvSpPr>
        <p:spPr>
          <a:xfrm>
            <a:off x="822960" y="2990088"/>
            <a:ext cx="2148840" cy="502920"/>
          </a:xfrm>
          <a:prstGeom prst="rect">
            <a:avLst/>
          </a:prstGeom>
          <a:noFill/>
        </p:spPr>
        <p:txBody>
          <a:bodyPr wrap="square" anchor="t" lIns="0" rIns="0" tIns="0" bIns="0">
            <a:spAutoFit/>
          </a:bodyPr>
          <a:lstStyle/>
          <a:p>
            <a:pPr algn="l">
              <a:lnSpc>
                <a:spcPct val="105000"/>
              </a:lnSpc>
            </a:pPr>
            <a:r>
              <a:rPr sz="1450" b="1" i="0">
                <a:solidFill>
                  <a:srgbClr val="0F2233"/>
                </a:solidFill>
                <a:latin typeface="Calibri"/>
              </a:rPr>
              <a:t>Syslog message</a:t>
            </a:r>
          </a:p>
          <a:p>
            <a:pPr algn="l">
              <a:lnSpc>
                <a:spcPct val="105000"/>
              </a:lnSpc>
            </a:pPr>
            <a:r>
              <a:rPr sz="1450" b="1" i="0">
                <a:solidFill>
                  <a:srgbClr val="0F2233"/>
                </a:solidFill>
                <a:latin typeface="Calibri"/>
              </a:rPr>
              <a:t>received</a:t>
            </a:r>
          </a:p>
        </p:txBody>
      </p:sp>
      <p:sp>
        <p:nvSpPr>
          <p:cNvPr id="7" name="TextBox 6"/>
          <p:cNvSpPr txBox="1"/>
          <p:nvPr/>
        </p:nvSpPr>
        <p:spPr>
          <a:xfrm>
            <a:off x="822960" y="3520440"/>
            <a:ext cx="2148840" cy="731520"/>
          </a:xfrm>
          <a:prstGeom prst="rect">
            <a:avLst/>
          </a:prstGeom>
          <a:noFill/>
        </p:spPr>
        <p:txBody>
          <a:bodyPr wrap="square" anchor="t" lIns="0" rIns="0" tIns="0" bIns="0">
            <a:spAutoFit/>
          </a:bodyPr>
          <a:lstStyle/>
          <a:p>
            <a:pPr algn="l">
              <a:lnSpc>
                <a:spcPct val="115000"/>
              </a:lnSpc>
            </a:pPr>
            <a:r>
              <a:rPr sz="1050" b="0" i="0">
                <a:solidFill>
                  <a:srgbClr val="637682"/>
                </a:solidFill>
                <a:latin typeface="Calibri"/>
              </a:rPr>
              <a:t>Attacker-influenced filename /</a:t>
            </a:r>
          </a:p>
          <a:p>
            <a:pPr algn="l">
              <a:lnSpc>
                <a:spcPct val="115000"/>
              </a:lnSpc>
            </a:pPr>
            <a:r>
              <a:rPr sz="1050" b="0" i="0">
                <a:solidFill>
                  <a:srgbClr val="637682"/>
                </a:solidFill>
                <a:latin typeface="Calibri"/>
              </a:rPr>
              <a:t>hostname / path field arrives</a:t>
            </a:r>
          </a:p>
          <a:p>
            <a:pPr algn="l">
              <a:lnSpc>
                <a:spcPct val="115000"/>
              </a:lnSpc>
            </a:pPr>
            <a:r>
              <a:rPr sz="1050" b="0" i="0">
                <a:solidFill>
                  <a:srgbClr val="637682"/>
                </a:solidFill>
                <a:latin typeface="Calibri"/>
              </a:rPr>
              <a:t>at the Syslog Server.</a:t>
            </a:r>
          </a:p>
        </p:txBody>
      </p:sp>
      <p:cxnSp>
        <p:nvCxnSpPr>
          <p:cNvPr id="8" name="Connector 7"/>
          <p:cNvCxnSpPr/>
          <p:nvPr/>
        </p:nvCxnSpPr>
        <p:spPr>
          <a:xfrm>
            <a:off x="3172968" y="3451860"/>
            <a:ext cx="192024" cy="0"/>
          </a:xfrm>
          <a:prstGeom prst="line">
            <a:avLst/>
          </a:prstGeom>
          <a:ln w="25400">
            <a:solidFill>
              <a:srgbClr val="637682"/>
            </a:solidFill>
            <a:tailEnd type="triangle" w="med" len="med"/>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3383280" y="2606040"/>
            <a:ext cx="2514600" cy="169164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566160" y="2770632"/>
            <a:ext cx="2148840" cy="182880"/>
          </a:xfrm>
          <a:prstGeom prst="rect">
            <a:avLst/>
          </a:prstGeom>
          <a:noFill/>
        </p:spPr>
        <p:txBody>
          <a:bodyPr wrap="square" anchor="t" lIns="0" rIns="0" tIns="0" bIns="0">
            <a:spAutoFit/>
          </a:bodyPr>
          <a:lstStyle/>
          <a:p>
            <a:pPr algn="l">
              <a:lnSpc>
                <a:spcPct val="100000"/>
              </a:lnSpc>
            </a:pPr>
            <a:r>
              <a:rPr sz="1000" b="1" i="0">
                <a:solidFill>
                  <a:srgbClr val="1BA39C"/>
                </a:solidFill>
                <a:latin typeface="Calibri"/>
              </a:rPr>
              <a:t>STEP 2</a:t>
            </a:r>
          </a:p>
        </p:txBody>
      </p:sp>
      <p:sp>
        <p:nvSpPr>
          <p:cNvPr id="11" name="TextBox 10"/>
          <p:cNvSpPr txBox="1"/>
          <p:nvPr/>
        </p:nvSpPr>
        <p:spPr>
          <a:xfrm>
            <a:off x="3566160" y="2990088"/>
            <a:ext cx="2148840" cy="502920"/>
          </a:xfrm>
          <a:prstGeom prst="rect">
            <a:avLst/>
          </a:prstGeom>
          <a:noFill/>
        </p:spPr>
        <p:txBody>
          <a:bodyPr wrap="square" anchor="t" lIns="0" rIns="0" tIns="0" bIns="0">
            <a:spAutoFit/>
          </a:bodyPr>
          <a:lstStyle/>
          <a:p>
            <a:pPr algn="l">
              <a:lnSpc>
                <a:spcPct val="105000"/>
              </a:lnSpc>
            </a:pPr>
            <a:r>
              <a:rPr sz="1450" b="1" i="0">
                <a:solidFill>
                  <a:srgbClr val="0F2233"/>
                </a:solidFill>
                <a:latin typeface="Calibri"/>
              </a:rPr>
              <a:t>Path not</a:t>
            </a:r>
          </a:p>
          <a:p>
            <a:pPr algn="l">
              <a:lnSpc>
                <a:spcPct val="105000"/>
              </a:lnSpc>
            </a:pPr>
            <a:r>
              <a:rPr sz="1450" b="1" i="0">
                <a:solidFill>
                  <a:srgbClr val="0F2233"/>
                </a:solidFill>
                <a:latin typeface="Calibri"/>
              </a:rPr>
              <a:t>canonicalized</a:t>
            </a:r>
          </a:p>
        </p:txBody>
      </p:sp>
      <p:sp>
        <p:nvSpPr>
          <p:cNvPr id="12" name="TextBox 11"/>
          <p:cNvSpPr txBox="1"/>
          <p:nvPr/>
        </p:nvSpPr>
        <p:spPr>
          <a:xfrm>
            <a:off x="3566160" y="3520440"/>
            <a:ext cx="2148840" cy="731520"/>
          </a:xfrm>
          <a:prstGeom prst="rect">
            <a:avLst/>
          </a:prstGeom>
          <a:noFill/>
        </p:spPr>
        <p:txBody>
          <a:bodyPr wrap="square" anchor="t" lIns="0" rIns="0" tIns="0" bIns="0">
            <a:spAutoFit/>
          </a:bodyPr>
          <a:lstStyle/>
          <a:p>
            <a:pPr algn="l">
              <a:lnSpc>
                <a:spcPct val="115000"/>
              </a:lnSpc>
            </a:pPr>
            <a:r>
              <a:rPr sz="1050" b="0" i="0">
                <a:solidFill>
                  <a:srgbClr val="637682"/>
                </a:solidFill>
                <a:latin typeface="Calibri"/>
              </a:rPr>
              <a:t>CWE-22: the service fails to</a:t>
            </a:r>
          </a:p>
          <a:p>
            <a:pPr algn="l">
              <a:lnSpc>
                <a:spcPct val="115000"/>
              </a:lnSpc>
            </a:pPr>
            <a:r>
              <a:rPr sz="1050" b="0" i="0">
                <a:solidFill>
                  <a:srgbClr val="637682"/>
                </a:solidFill>
                <a:latin typeface="Calibri"/>
              </a:rPr>
              <a:t>restrict the path before a</a:t>
            </a:r>
          </a:p>
          <a:p>
            <a:pPr algn="l">
              <a:lnSpc>
                <a:spcPct val="115000"/>
              </a:lnSpc>
            </a:pPr>
            <a:r>
              <a:rPr sz="1050" b="0" i="0">
                <a:solidFill>
                  <a:srgbClr val="637682"/>
                </a:solidFill>
                <a:latin typeface="Calibri"/>
              </a:rPr>
              <a:t>filesystem write operation.</a:t>
            </a:r>
          </a:p>
        </p:txBody>
      </p:sp>
      <p:cxnSp>
        <p:nvCxnSpPr>
          <p:cNvPr id="13" name="Connector 12"/>
          <p:cNvCxnSpPr/>
          <p:nvPr/>
        </p:nvCxnSpPr>
        <p:spPr>
          <a:xfrm>
            <a:off x="5916168" y="3451860"/>
            <a:ext cx="192024" cy="0"/>
          </a:xfrm>
          <a:prstGeom prst="line">
            <a:avLst/>
          </a:prstGeom>
          <a:ln w="25400">
            <a:solidFill>
              <a:srgbClr val="637682"/>
            </a:solidFill>
            <a:tailEnd type="triangle" w="med" len="med"/>
          </a:ln>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6126480" y="2606040"/>
            <a:ext cx="2514600" cy="1691640"/>
          </a:xfrm>
          <a:prstGeom prst="roundRect">
            <a:avLst>
              <a:gd name="adj" fmla="val 8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09360" y="2770632"/>
            <a:ext cx="2148840" cy="182880"/>
          </a:xfrm>
          <a:prstGeom prst="rect">
            <a:avLst/>
          </a:prstGeom>
          <a:noFill/>
        </p:spPr>
        <p:txBody>
          <a:bodyPr wrap="square" anchor="t" lIns="0" rIns="0" tIns="0" bIns="0">
            <a:spAutoFit/>
          </a:bodyPr>
          <a:lstStyle/>
          <a:p>
            <a:pPr algn="l">
              <a:lnSpc>
                <a:spcPct val="100000"/>
              </a:lnSpc>
            </a:pPr>
            <a:r>
              <a:rPr sz="1000" b="1" i="0">
                <a:solidFill>
                  <a:srgbClr val="1BA39C"/>
                </a:solidFill>
                <a:latin typeface="Calibri"/>
              </a:rPr>
              <a:t>STEP 3</a:t>
            </a:r>
          </a:p>
        </p:txBody>
      </p:sp>
      <p:sp>
        <p:nvSpPr>
          <p:cNvPr id="16" name="TextBox 15"/>
          <p:cNvSpPr txBox="1"/>
          <p:nvPr/>
        </p:nvSpPr>
        <p:spPr>
          <a:xfrm>
            <a:off x="6309360" y="2990088"/>
            <a:ext cx="2148840" cy="502920"/>
          </a:xfrm>
          <a:prstGeom prst="rect">
            <a:avLst/>
          </a:prstGeom>
          <a:noFill/>
        </p:spPr>
        <p:txBody>
          <a:bodyPr wrap="square" anchor="t" lIns="0" rIns="0" tIns="0" bIns="0">
            <a:spAutoFit/>
          </a:bodyPr>
          <a:lstStyle/>
          <a:p>
            <a:pPr algn="l">
              <a:lnSpc>
                <a:spcPct val="105000"/>
              </a:lnSpc>
            </a:pPr>
            <a:r>
              <a:rPr sz="1450" b="1" i="0">
                <a:solidFill>
                  <a:srgbClr val="0F2233"/>
                </a:solidFill>
                <a:latin typeface="Calibri"/>
              </a:rPr>
              <a:t>Write primitive</a:t>
            </a:r>
          </a:p>
          <a:p>
            <a:pPr algn="l">
              <a:lnSpc>
                <a:spcPct val="105000"/>
              </a:lnSpc>
            </a:pPr>
            <a:r>
              <a:rPr sz="1450" b="1" i="0">
                <a:solidFill>
                  <a:srgbClr val="0F2233"/>
                </a:solidFill>
                <a:latin typeface="Calibri"/>
              </a:rPr>
              <a:t>lands</a:t>
            </a:r>
          </a:p>
        </p:txBody>
      </p:sp>
      <p:sp>
        <p:nvSpPr>
          <p:cNvPr id="17" name="TextBox 16"/>
          <p:cNvSpPr txBox="1"/>
          <p:nvPr/>
        </p:nvSpPr>
        <p:spPr>
          <a:xfrm>
            <a:off x="6309360" y="3520440"/>
            <a:ext cx="2148840" cy="731520"/>
          </a:xfrm>
          <a:prstGeom prst="rect">
            <a:avLst/>
          </a:prstGeom>
          <a:noFill/>
        </p:spPr>
        <p:txBody>
          <a:bodyPr wrap="square" anchor="t" lIns="0" rIns="0" tIns="0" bIns="0">
            <a:spAutoFit/>
          </a:bodyPr>
          <a:lstStyle/>
          <a:p>
            <a:pPr algn="l">
              <a:lnSpc>
                <a:spcPct val="115000"/>
              </a:lnSpc>
            </a:pPr>
            <a:r>
              <a:rPr sz="1050" b="0" i="0">
                <a:solidFill>
                  <a:srgbClr val="637682"/>
                </a:solidFill>
                <a:latin typeface="Calibri"/>
              </a:rPr>
              <a:t>Traversal is used to write a</a:t>
            </a:r>
          </a:p>
          <a:p>
            <a:pPr algn="l">
              <a:lnSpc>
                <a:spcPct val="115000"/>
              </a:lnSpc>
            </a:pPr>
            <a:r>
              <a:rPr sz="1050" b="0" i="0">
                <a:solidFill>
                  <a:srgbClr val="637682"/>
                </a:solidFill>
                <a:latin typeface="Calibri"/>
              </a:rPr>
              <a:t>web-accessible file, task, or</a:t>
            </a:r>
          </a:p>
          <a:p>
            <a:pPr algn="l">
              <a:lnSpc>
                <a:spcPct val="115000"/>
              </a:lnSpc>
            </a:pPr>
            <a:r>
              <a:rPr sz="1050" b="0" i="0">
                <a:solidFill>
                  <a:srgbClr val="637682"/>
                </a:solidFill>
                <a:latin typeface="Calibri"/>
              </a:rPr>
              <a:t>config -- not just read data.</a:t>
            </a:r>
          </a:p>
        </p:txBody>
      </p:sp>
      <p:cxnSp>
        <p:nvCxnSpPr>
          <p:cNvPr id="18" name="Connector 17"/>
          <p:cNvCxnSpPr/>
          <p:nvPr/>
        </p:nvCxnSpPr>
        <p:spPr>
          <a:xfrm>
            <a:off x="8659368" y="3451860"/>
            <a:ext cx="192024" cy="0"/>
          </a:xfrm>
          <a:prstGeom prst="line">
            <a:avLst/>
          </a:prstGeom>
          <a:ln w="25400">
            <a:solidFill>
              <a:srgbClr val="637682"/>
            </a:solidFill>
            <a:tailEnd type="triangle" w="med" len="med"/>
          </a:ln>
        </p:spPr>
        <p:style>
          <a:lnRef idx="2">
            <a:schemeClr val="accent1"/>
          </a:lnRef>
          <a:fillRef idx="0">
            <a:schemeClr val="accent1"/>
          </a:fillRef>
          <a:effectRef idx="1">
            <a:schemeClr val="accent1"/>
          </a:effectRef>
          <a:fontRef idx="minor">
            <a:schemeClr val="tx1"/>
          </a:fontRef>
        </p:style>
      </p:cxnSp>
      <p:sp>
        <p:nvSpPr>
          <p:cNvPr id="19" name="Rounded Rectangle 18"/>
          <p:cNvSpPr/>
          <p:nvPr/>
        </p:nvSpPr>
        <p:spPr>
          <a:xfrm>
            <a:off x="8869680" y="2606040"/>
            <a:ext cx="2514600" cy="1691640"/>
          </a:xfrm>
          <a:prstGeom prst="roundRect">
            <a:avLst>
              <a:gd name="adj" fmla="val 8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052560" y="2770632"/>
            <a:ext cx="2148840" cy="182880"/>
          </a:xfrm>
          <a:prstGeom prst="rect">
            <a:avLst/>
          </a:prstGeom>
          <a:noFill/>
        </p:spPr>
        <p:txBody>
          <a:bodyPr wrap="square" anchor="t" lIns="0" rIns="0" tIns="0" bIns="0">
            <a:spAutoFit/>
          </a:bodyPr>
          <a:lstStyle/>
          <a:p>
            <a:pPr algn="l">
              <a:lnSpc>
                <a:spcPct val="100000"/>
              </a:lnSpc>
            </a:pPr>
            <a:r>
              <a:rPr sz="1000" b="1" i="0">
                <a:solidFill>
                  <a:srgbClr val="F5D9DB"/>
                </a:solidFill>
                <a:latin typeface="Calibri"/>
              </a:rPr>
              <a:t>STEP 4</a:t>
            </a:r>
          </a:p>
        </p:txBody>
      </p:sp>
      <p:sp>
        <p:nvSpPr>
          <p:cNvPr id="21" name="TextBox 20"/>
          <p:cNvSpPr txBox="1"/>
          <p:nvPr/>
        </p:nvSpPr>
        <p:spPr>
          <a:xfrm>
            <a:off x="9052560" y="2990088"/>
            <a:ext cx="2148840" cy="502920"/>
          </a:xfrm>
          <a:prstGeom prst="rect">
            <a:avLst/>
          </a:prstGeom>
          <a:noFill/>
        </p:spPr>
        <p:txBody>
          <a:bodyPr wrap="square" anchor="t" lIns="0" rIns="0" tIns="0" bIns="0">
            <a:spAutoFit/>
          </a:bodyPr>
          <a:lstStyle/>
          <a:p>
            <a:pPr algn="l">
              <a:lnSpc>
                <a:spcPct val="105000"/>
              </a:lnSpc>
            </a:pPr>
            <a:r>
              <a:rPr sz="1450" b="1" i="0">
                <a:solidFill>
                  <a:srgbClr val="FFFFFF"/>
                </a:solidFill>
                <a:latin typeface="Calibri"/>
              </a:rPr>
              <a:t>Arbitrary code</a:t>
            </a:r>
          </a:p>
          <a:p>
            <a:pPr algn="l">
              <a:lnSpc>
                <a:spcPct val="105000"/>
              </a:lnSpc>
            </a:pPr>
            <a:r>
              <a:rPr sz="1450" b="1" i="0">
                <a:solidFill>
                  <a:srgbClr val="FFFFFF"/>
                </a:solidFill>
                <a:latin typeface="Calibri"/>
              </a:rPr>
              <a:t>execution</a:t>
            </a:r>
          </a:p>
        </p:txBody>
      </p:sp>
      <p:sp>
        <p:nvSpPr>
          <p:cNvPr id="22" name="TextBox 21"/>
          <p:cNvSpPr txBox="1"/>
          <p:nvPr/>
        </p:nvSpPr>
        <p:spPr>
          <a:xfrm>
            <a:off x="9052560" y="3520440"/>
            <a:ext cx="2148840" cy="731520"/>
          </a:xfrm>
          <a:prstGeom prst="rect">
            <a:avLst/>
          </a:prstGeom>
          <a:noFill/>
        </p:spPr>
        <p:txBody>
          <a:bodyPr wrap="square" anchor="t" lIns="0" rIns="0" tIns="0" bIns="0">
            <a:spAutoFit/>
          </a:bodyPr>
          <a:lstStyle/>
          <a:p>
            <a:pPr algn="l">
              <a:lnSpc>
                <a:spcPct val="115000"/>
              </a:lnSpc>
            </a:pPr>
            <a:r>
              <a:rPr sz="1050" b="0" i="0">
                <a:solidFill>
                  <a:srgbClr val="F5D9DB"/>
                </a:solidFill>
                <a:latin typeface="Calibri"/>
              </a:rPr>
              <a:t>Broadcom: attacker “may exploit</a:t>
            </a:r>
          </a:p>
          <a:p>
            <a:pPr algn="l">
              <a:lnSpc>
                <a:spcPct val="115000"/>
              </a:lnSpc>
            </a:pPr>
            <a:r>
              <a:rPr sz="1050" b="0" i="0">
                <a:solidFill>
                  <a:srgbClr val="F5D9DB"/>
                </a:solidFill>
                <a:latin typeface="Calibri"/>
              </a:rPr>
              <a:t>this issue to execute arbitrary</a:t>
            </a:r>
          </a:p>
          <a:p>
            <a:pPr algn="l">
              <a:lnSpc>
                <a:spcPct val="115000"/>
              </a:lnSpc>
            </a:pPr>
            <a:r>
              <a:rPr sz="1050" b="0" i="0">
                <a:solidFill>
                  <a:srgbClr val="F5D9DB"/>
                </a:solidFill>
                <a:latin typeface="Calibri"/>
              </a:rPr>
              <a:t>code” on the appliance.</a:t>
            </a:r>
          </a:p>
        </p:txBody>
      </p:sp>
      <p:sp>
        <p:nvSpPr>
          <p:cNvPr id="23" name="TextBox 22"/>
          <p:cNvSpPr txBox="1"/>
          <p:nvPr/>
        </p:nvSpPr>
        <p:spPr>
          <a:xfrm>
            <a:off x="640080" y="4709160"/>
            <a:ext cx="10881360" cy="502920"/>
          </a:xfrm>
          <a:prstGeom prst="rect">
            <a:avLst/>
          </a:prstGeom>
          <a:noFill/>
        </p:spPr>
        <p:txBody>
          <a:bodyPr wrap="square" anchor="t" lIns="0" rIns="0" tIns="0" bIns="0">
            <a:spAutoFit/>
          </a:bodyPr>
          <a:lstStyle/>
          <a:p>
            <a:pPr algn="l">
              <a:lnSpc>
                <a:spcPct val="125000"/>
              </a:lnSpc>
            </a:pPr>
            <a:r>
              <a:rPr sz="1300" b="0" i="1">
                <a:solidFill>
                  <a:srgbClr val="1E2933"/>
                </a:solidFill>
                <a:latin typeface="Calibri"/>
              </a:rPr>
              <a:t>This is CWE-class inference for defensive planning, not a Broadcom-confirmed exploitation chain -- the vendor has not published exploitation mechanics for CVE-2026-59310.</a:t>
            </a:r>
          </a:p>
        </p:txBody>
      </p:sp>
      <p:sp>
        <p:nvSpPr>
          <p:cNvPr id="24" name="TextBox 23"/>
          <p:cNvSpPr txBox="1"/>
          <p:nvPr/>
        </p:nvSpPr>
        <p:spPr>
          <a:xfrm>
            <a:off x="640080" y="5349240"/>
            <a:ext cx="10881360" cy="457200"/>
          </a:xfrm>
          <a:prstGeom prst="rect">
            <a:avLst/>
          </a:prstGeom>
          <a:noFill/>
        </p:spPr>
        <p:txBody>
          <a:bodyPr wrap="square" anchor="t" lIns="0" rIns="0" tIns="0" bIns="0">
            <a:spAutoFit/>
          </a:bodyPr>
          <a:lstStyle/>
          <a:p>
            <a:pPr algn="l">
              <a:lnSpc>
                <a:spcPct val="100000"/>
              </a:lnSpc>
            </a:pPr>
            <a:r>
              <a:rPr sz="1400" b="1" i="0">
                <a:solidFill>
                  <a:srgbClr val="0F2233"/>
                </a:solidFill>
                <a:latin typeface="Calibri"/>
              </a:rPr>
              <a:t>CVSSv3.1 9.8 (identical vector to CVE-2026-59309)  |  CWE-22 -- Improper Limitation of a Pathname to a Restricted Directory.</a:t>
            </a:r>
          </a:p>
        </p:txBody>
      </p:sp>
      <p:sp>
        <p:nvSpPr>
          <p:cNvPr id="25" name="TextBox 24"/>
          <p:cNvSpPr txBox="1"/>
          <p:nvPr/>
        </p:nvSpPr>
        <p:spPr>
          <a:xfrm>
            <a:off x="640080" y="617220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Broadcom Support Portal VMSA-2026-0006 (2026); NVD CVE-2026-59310 (2026); answer.md CWE-22 analysis.</a:t>
            </a:r>
          </a:p>
        </p:txBody>
      </p:sp>
      <p:sp>
        <p:nvSpPr>
          <p:cNvPr id="26" name="TextBox 25"/>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27" name="TextBox 26"/>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5</a:t>
            </a:r>
          </a:p>
        </p:txBody>
      </p:sp>
      <p:sp>
        <p:nvSpPr>
          <p:cNvPr id="28" name="TextBox 2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BY THE NUMBERS</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Five CVEs ship together -- but severity is not</a:t>
            </a:r>
          </a:p>
          <a:p>
            <a:pPr algn="l">
              <a:lnSpc>
                <a:spcPct val="105000"/>
              </a:lnSpc>
            </a:pPr>
            <a:r>
              <a:rPr sz="3200" b="1" i="0">
                <a:solidFill>
                  <a:srgbClr val="0F2233"/>
                </a:solidFill>
                <a:latin typeface="Calibri"/>
              </a:rPr>
              <a:t>evenly spread across the advisory</a:t>
            </a:r>
          </a:p>
        </p:txBody>
      </p:sp>
      <p:pic>
        <p:nvPicPr>
          <p:cNvPr id="4" name="Picture 3" descr="figure_00.png"/>
          <p:cNvPicPr>
            <a:picLocks noChangeAspect="1"/>
          </p:cNvPicPr>
          <p:nvPr/>
        </p:nvPicPr>
        <p:blipFill>
          <a:blip r:embed="rId2"/>
          <a:stretch>
            <a:fillRect/>
          </a:stretch>
        </p:blipFill>
        <p:spPr>
          <a:xfrm>
            <a:off x="1737360" y="1965960"/>
            <a:ext cx="9875520" cy="4114800"/>
          </a:xfrm>
          <a:prstGeom prst="rect">
            <a:avLst/>
          </a:prstGeom>
        </p:spPr>
      </p:pic>
      <p:sp>
        <p:nvSpPr>
          <p:cNvPr id="5" name="TextBox 4"/>
          <p:cNvSpPr txBox="1"/>
          <p:nvPr/>
        </p:nvSpPr>
        <p:spPr>
          <a:xfrm>
            <a:off x="1737360" y="6126480"/>
            <a:ext cx="8686800" cy="274320"/>
          </a:xfrm>
          <a:prstGeom prst="rect">
            <a:avLst/>
          </a:prstGeom>
          <a:noFill/>
        </p:spPr>
        <p:txBody>
          <a:bodyPr wrap="square" anchor="t" lIns="0" rIns="0" tIns="0" bIns="0">
            <a:spAutoFit/>
          </a:bodyPr>
          <a:lstStyle/>
          <a:p>
            <a:pPr algn="l">
              <a:lnSpc>
                <a:spcPct val="100000"/>
              </a:lnSpc>
            </a:pPr>
            <a:r>
              <a:rPr sz="1050" b="0" i="1">
                <a:solidFill>
                  <a:srgbClr val="637682"/>
                </a:solidFill>
                <a:latin typeface="Calibri"/>
              </a:rPr>
              <a:t>Credit: Ask Anything analysis, generated from VMSA-2026-0006 cited data.</a:t>
            </a:r>
          </a:p>
        </p:txBody>
      </p:sp>
      <p:sp>
        <p:nvSpPr>
          <p:cNvPr id="6" name="TextBox 5"/>
          <p:cNvSpPr txBox="1"/>
          <p:nvPr/>
        </p:nvSpPr>
        <p:spPr>
          <a:xfrm>
            <a:off x="640080" y="589788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Broadcom Support Portal VMSA-2026-0006 (2026).</a:t>
            </a:r>
          </a:p>
        </p:txBody>
      </p:sp>
      <p:sp>
        <p:nvSpPr>
          <p:cNvPr id="7" name="TextBox 6"/>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8" name="TextBox 7"/>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6</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VENDOR DISCLOSURE POSTURE</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Broadcom confirmed the what -- not the how</a:t>
            </a:r>
          </a:p>
        </p:txBody>
      </p:sp>
      <p:sp>
        <p:nvSpPr>
          <p:cNvPr id="4" name="Rounded Rectangle 3"/>
          <p:cNvSpPr/>
          <p:nvPr/>
        </p:nvSpPr>
        <p:spPr>
          <a:xfrm>
            <a:off x="640080" y="2331720"/>
            <a:ext cx="5212080" cy="3566160"/>
          </a:xfrm>
          <a:prstGeom prst="roundRect">
            <a:avLst>
              <a:gd name="adj" fmla="val 500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891540" y="2583180"/>
            <a:ext cx="502920" cy="50292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91540" y="2583180"/>
            <a:ext cx="502920" cy="502920"/>
          </a:xfrm>
          <a:prstGeom prst="rect">
            <a:avLst/>
          </a:prstGeom>
          <a:noFill/>
        </p:spPr>
        <p:txBody>
          <a:bodyPr wrap="none" anchor="ctr" lIns="0" rIns="0" tIns="0" bIns="0">
            <a:spAutoFit/>
          </a:bodyPr>
          <a:lstStyle/>
          <a:p>
            <a:pPr algn="ctr"/>
            <a:r>
              <a:rPr sz="2000" b="1">
                <a:solidFill>
                  <a:srgbClr val="FFFFFF"/>
                </a:solidFill>
                <a:latin typeface="Calibri"/>
              </a:rPr>
              <a:t>✓</a:t>
            </a:r>
          </a:p>
        </p:txBody>
      </p:sp>
      <p:sp>
        <p:nvSpPr>
          <p:cNvPr id="7" name="TextBox 6"/>
          <p:cNvSpPr txBox="1"/>
          <p:nvPr/>
        </p:nvSpPr>
        <p:spPr>
          <a:xfrm>
            <a:off x="1554480" y="2651760"/>
            <a:ext cx="3657600" cy="457200"/>
          </a:xfrm>
          <a:prstGeom prst="rect">
            <a:avLst/>
          </a:prstGeom>
          <a:noFill/>
        </p:spPr>
        <p:txBody>
          <a:bodyPr wrap="square" anchor="t" lIns="0" rIns="0" tIns="0" bIns="0">
            <a:spAutoFit/>
          </a:bodyPr>
          <a:lstStyle/>
          <a:p>
            <a:pPr algn="l">
              <a:lnSpc>
                <a:spcPct val="100000"/>
              </a:lnSpc>
            </a:pPr>
            <a:r>
              <a:rPr sz="1400" b="1" i="0">
                <a:solidFill>
                  <a:srgbClr val="1BA39C"/>
                </a:solidFill>
                <a:latin typeface="Calibri"/>
              </a:rPr>
              <a:t>KNOWN / CONFIRMED</a:t>
            </a:r>
          </a:p>
        </p:txBody>
      </p:sp>
      <p:sp>
        <p:nvSpPr>
          <p:cNvPr id="8" name="TextBox 7"/>
          <p:cNvSpPr txBox="1"/>
          <p:nvPr/>
        </p:nvSpPr>
        <p:spPr>
          <a:xfrm>
            <a:off x="1005840" y="3474720"/>
            <a:ext cx="4480560" cy="457200"/>
          </a:xfrm>
          <a:prstGeom prst="rect">
            <a:avLst/>
          </a:prstGeom>
          <a:noFill/>
        </p:spPr>
        <p:txBody>
          <a:bodyPr wrap="square" anchor="t" lIns="0" rIns="0" tIns="0" bIns="0">
            <a:spAutoFit/>
          </a:bodyPr>
          <a:lstStyle/>
          <a:p>
            <a:pPr algn="l">
              <a:lnSpc>
                <a:spcPct val="115000"/>
              </a:lnSpc>
            </a:pPr>
            <a:r>
              <a:rPr sz="1350" b="0" i="0">
                <a:solidFill>
                  <a:srgbClr val="1E2933"/>
                </a:solidFill>
                <a:latin typeface="Calibri"/>
              </a:rPr>
              <a:t>•  Affected component names (vmdir; Syslog Server)</a:t>
            </a:r>
          </a:p>
        </p:txBody>
      </p:sp>
      <p:sp>
        <p:nvSpPr>
          <p:cNvPr id="9" name="TextBox 8"/>
          <p:cNvSpPr txBox="1"/>
          <p:nvPr/>
        </p:nvSpPr>
        <p:spPr>
          <a:xfrm>
            <a:off x="1005840" y="3950208"/>
            <a:ext cx="4480560" cy="457200"/>
          </a:xfrm>
          <a:prstGeom prst="rect">
            <a:avLst/>
          </a:prstGeom>
          <a:noFill/>
        </p:spPr>
        <p:txBody>
          <a:bodyPr wrap="square" anchor="t" lIns="0" rIns="0" tIns="0" bIns="0">
            <a:spAutoFit/>
          </a:bodyPr>
          <a:lstStyle/>
          <a:p>
            <a:pPr algn="l">
              <a:lnSpc>
                <a:spcPct val="115000"/>
              </a:lnSpc>
            </a:pPr>
            <a:r>
              <a:rPr sz="1350" b="0" i="0">
                <a:solidFill>
                  <a:srgbClr val="1E2933"/>
                </a:solidFill>
                <a:latin typeface="Calibri"/>
              </a:rPr>
              <a:t>•  CVSS base scores and full vectors</a:t>
            </a:r>
          </a:p>
        </p:txBody>
      </p:sp>
      <p:sp>
        <p:nvSpPr>
          <p:cNvPr id="10" name="TextBox 9"/>
          <p:cNvSpPr txBox="1"/>
          <p:nvPr/>
        </p:nvSpPr>
        <p:spPr>
          <a:xfrm>
            <a:off x="1005840" y="4425696"/>
            <a:ext cx="4480560" cy="457200"/>
          </a:xfrm>
          <a:prstGeom prst="rect">
            <a:avLst/>
          </a:prstGeom>
          <a:noFill/>
        </p:spPr>
        <p:txBody>
          <a:bodyPr wrap="square" anchor="t" lIns="0" rIns="0" tIns="0" bIns="0">
            <a:spAutoFit/>
          </a:bodyPr>
          <a:lstStyle/>
          <a:p>
            <a:pPr algn="l">
              <a:lnSpc>
                <a:spcPct val="115000"/>
              </a:lnSpc>
            </a:pPr>
            <a:r>
              <a:rPr sz="1350" b="0" i="0">
                <a:solidFill>
                  <a:srgbClr val="1E2933"/>
                </a:solidFill>
                <a:latin typeface="Calibri"/>
              </a:rPr>
              <a:t>•  CWE classifications (303; 22)</a:t>
            </a:r>
          </a:p>
        </p:txBody>
      </p:sp>
      <p:sp>
        <p:nvSpPr>
          <p:cNvPr id="11" name="TextBox 10"/>
          <p:cNvSpPr txBox="1"/>
          <p:nvPr/>
        </p:nvSpPr>
        <p:spPr>
          <a:xfrm>
            <a:off x="1005840" y="4901184"/>
            <a:ext cx="4480560" cy="457200"/>
          </a:xfrm>
          <a:prstGeom prst="rect">
            <a:avLst/>
          </a:prstGeom>
          <a:noFill/>
        </p:spPr>
        <p:txBody>
          <a:bodyPr wrap="square" anchor="t" lIns="0" rIns="0" tIns="0" bIns="0">
            <a:spAutoFit/>
          </a:bodyPr>
          <a:lstStyle/>
          <a:p>
            <a:pPr algn="l">
              <a:lnSpc>
                <a:spcPct val="115000"/>
              </a:lnSpc>
            </a:pPr>
            <a:r>
              <a:rPr sz="1350" b="0" i="0">
                <a:solidFill>
                  <a:srgbClr val="1E2933"/>
                </a:solidFill>
                <a:latin typeface="Calibri"/>
              </a:rPr>
              <a:t>•  Fixed build numbers for all product lines</a:t>
            </a:r>
          </a:p>
        </p:txBody>
      </p:sp>
      <p:sp>
        <p:nvSpPr>
          <p:cNvPr id="12" name="TextBox 11"/>
          <p:cNvSpPr txBox="1"/>
          <p:nvPr/>
        </p:nvSpPr>
        <p:spPr>
          <a:xfrm>
            <a:off x="1005840" y="5376672"/>
            <a:ext cx="4480560" cy="457200"/>
          </a:xfrm>
          <a:prstGeom prst="rect">
            <a:avLst/>
          </a:prstGeom>
          <a:noFill/>
        </p:spPr>
        <p:txBody>
          <a:bodyPr wrap="square" anchor="t" lIns="0" rIns="0" tIns="0" bIns="0">
            <a:spAutoFit/>
          </a:bodyPr>
          <a:lstStyle/>
          <a:p>
            <a:pPr algn="l">
              <a:lnSpc>
                <a:spcPct val="115000"/>
              </a:lnSpc>
            </a:pPr>
            <a:r>
              <a:rPr sz="1350" b="0" i="0">
                <a:solidFill>
                  <a:srgbClr val="1E2933"/>
                </a:solidFill>
                <a:latin typeface="Calibri"/>
              </a:rPr>
              <a:t>•  No workaround exists -- patch only</a:t>
            </a:r>
          </a:p>
        </p:txBody>
      </p:sp>
      <p:sp>
        <p:nvSpPr>
          <p:cNvPr id="13" name="Rounded Rectangle 12"/>
          <p:cNvSpPr/>
          <p:nvPr/>
        </p:nvSpPr>
        <p:spPr>
          <a:xfrm>
            <a:off x="6309360" y="2331720"/>
            <a:ext cx="5212080" cy="3566160"/>
          </a:xfrm>
          <a:prstGeom prst="roundRect">
            <a:avLst>
              <a:gd name="adj" fmla="val 5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6560820" y="2583180"/>
            <a:ext cx="502920" cy="50292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60820" y="2583180"/>
            <a:ext cx="502920" cy="502920"/>
          </a:xfrm>
          <a:prstGeom prst="rect">
            <a:avLst/>
          </a:prstGeom>
          <a:noFill/>
        </p:spPr>
        <p:txBody>
          <a:bodyPr wrap="none" anchor="ctr" lIns="0" rIns="0" tIns="0" bIns="0">
            <a:spAutoFit/>
          </a:bodyPr>
          <a:lstStyle/>
          <a:p>
            <a:pPr algn="ctr"/>
            <a:r>
              <a:rPr sz="2000" b="1">
                <a:solidFill>
                  <a:srgbClr val="FFFFFF"/>
                </a:solidFill>
                <a:latin typeface="Calibri"/>
              </a:rPr>
              <a:t>?</a:t>
            </a:r>
          </a:p>
        </p:txBody>
      </p:sp>
      <p:sp>
        <p:nvSpPr>
          <p:cNvPr id="16" name="TextBox 15"/>
          <p:cNvSpPr txBox="1"/>
          <p:nvPr/>
        </p:nvSpPr>
        <p:spPr>
          <a:xfrm>
            <a:off x="7223760" y="2651760"/>
            <a:ext cx="3657600" cy="457200"/>
          </a:xfrm>
          <a:prstGeom prst="rect">
            <a:avLst/>
          </a:prstGeom>
          <a:noFill/>
        </p:spPr>
        <p:txBody>
          <a:bodyPr wrap="square" anchor="t" lIns="0" rIns="0" tIns="0" bIns="0">
            <a:spAutoFit/>
          </a:bodyPr>
          <a:lstStyle/>
          <a:p>
            <a:pPr algn="l">
              <a:lnSpc>
                <a:spcPct val="100000"/>
              </a:lnSpc>
            </a:pPr>
            <a:r>
              <a:rPr sz="1400" b="1" i="0">
                <a:solidFill>
                  <a:srgbClr val="D64550"/>
                </a:solidFill>
                <a:latin typeface="Calibri"/>
              </a:rPr>
              <a:t>WITHHELD / UNDISCLOSED</a:t>
            </a:r>
          </a:p>
        </p:txBody>
      </p:sp>
      <p:sp>
        <p:nvSpPr>
          <p:cNvPr id="17" name="TextBox 16"/>
          <p:cNvSpPr txBox="1"/>
          <p:nvPr/>
        </p:nvSpPr>
        <p:spPr>
          <a:xfrm>
            <a:off x="6675120" y="3474720"/>
            <a:ext cx="4480560" cy="457200"/>
          </a:xfrm>
          <a:prstGeom prst="rect">
            <a:avLst/>
          </a:prstGeom>
          <a:noFill/>
        </p:spPr>
        <p:txBody>
          <a:bodyPr wrap="square" anchor="t" lIns="0" rIns="0" tIns="0" bIns="0">
            <a:spAutoFit/>
          </a:bodyPr>
          <a:lstStyle/>
          <a:p>
            <a:pPr algn="l">
              <a:lnSpc>
                <a:spcPct val="115000"/>
              </a:lnSpc>
            </a:pPr>
            <a:r>
              <a:rPr sz="1350" b="0" i="0">
                <a:solidFill>
                  <a:srgbClr val="FFFFFF"/>
                </a:solidFill>
                <a:latin typeface="Calibri"/>
              </a:rPr>
              <a:t>•  Vulnerable request, endpoint, or RPC path</a:t>
            </a:r>
          </a:p>
        </p:txBody>
      </p:sp>
      <p:sp>
        <p:nvSpPr>
          <p:cNvPr id="18" name="TextBox 17"/>
          <p:cNvSpPr txBox="1"/>
          <p:nvPr/>
        </p:nvSpPr>
        <p:spPr>
          <a:xfrm>
            <a:off x="6675120" y="3950208"/>
            <a:ext cx="4480560" cy="457200"/>
          </a:xfrm>
          <a:prstGeom prst="rect">
            <a:avLst/>
          </a:prstGeom>
          <a:noFill/>
        </p:spPr>
        <p:txBody>
          <a:bodyPr wrap="square" anchor="t" lIns="0" rIns="0" tIns="0" bIns="0">
            <a:spAutoFit/>
          </a:bodyPr>
          <a:lstStyle/>
          <a:p>
            <a:pPr algn="l">
              <a:lnSpc>
                <a:spcPct val="115000"/>
              </a:lnSpc>
            </a:pPr>
            <a:r>
              <a:rPr sz="1350" b="0" i="0">
                <a:solidFill>
                  <a:srgbClr val="FFFFFF"/>
                </a:solidFill>
                <a:latin typeface="Calibri"/>
              </a:rPr>
              <a:t>•  Specific LDAP/STS/token parsing defect</a:t>
            </a:r>
          </a:p>
        </p:txBody>
      </p:sp>
      <p:sp>
        <p:nvSpPr>
          <p:cNvPr id="19" name="TextBox 18"/>
          <p:cNvSpPr txBox="1"/>
          <p:nvPr/>
        </p:nvSpPr>
        <p:spPr>
          <a:xfrm>
            <a:off x="6675120" y="4425696"/>
            <a:ext cx="4480560" cy="457200"/>
          </a:xfrm>
          <a:prstGeom prst="rect">
            <a:avLst/>
          </a:prstGeom>
          <a:noFill/>
        </p:spPr>
        <p:txBody>
          <a:bodyPr wrap="square" anchor="t" lIns="0" rIns="0" tIns="0" bIns="0">
            <a:spAutoFit/>
          </a:bodyPr>
          <a:lstStyle/>
          <a:p>
            <a:pPr algn="l">
              <a:lnSpc>
                <a:spcPct val="115000"/>
              </a:lnSpc>
            </a:pPr>
            <a:r>
              <a:rPr sz="1350" b="0" i="0">
                <a:solidFill>
                  <a:srgbClr val="FFFFFF"/>
                </a:solidFill>
                <a:latin typeface="Calibri"/>
              </a:rPr>
              <a:t>•  Exact traversal primitive for the RCE</a:t>
            </a:r>
          </a:p>
        </p:txBody>
      </p:sp>
      <p:sp>
        <p:nvSpPr>
          <p:cNvPr id="20" name="TextBox 19"/>
          <p:cNvSpPr txBox="1"/>
          <p:nvPr/>
        </p:nvSpPr>
        <p:spPr>
          <a:xfrm>
            <a:off x="6675120" y="4901184"/>
            <a:ext cx="4480560" cy="457200"/>
          </a:xfrm>
          <a:prstGeom prst="rect">
            <a:avLst/>
          </a:prstGeom>
          <a:noFill/>
        </p:spPr>
        <p:txBody>
          <a:bodyPr wrap="square" anchor="t" lIns="0" rIns="0" tIns="0" bIns="0">
            <a:spAutoFit/>
          </a:bodyPr>
          <a:lstStyle/>
          <a:p>
            <a:pPr algn="l">
              <a:lnSpc>
                <a:spcPct val="115000"/>
              </a:lnSpc>
            </a:pPr>
            <a:r>
              <a:rPr sz="1350" b="0" i="0">
                <a:solidFill>
                  <a:srgbClr val="FFFFFF"/>
                </a:solidFill>
                <a:latin typeface="Calibri"/>
              </a:rPr>
              <a:t>•  Whether the two CVEs are chainable</a:t>
            </a:r>
          </a:p>
        </p:txBody>
      </p:sp>
      <p:sp>
        <p:nvSpPr>
          <p:cNvPr id="21" name="TextBox 20"/>
          <p:cNvSpPr txBox="1"/>
          <p:nvPr/>
        </p:nvSpPr>
        <p:spPr>
          <a:xfrm>
            <a:off x="6675120" y="5376672"/>
            <a:ext cx="4480560" cy="457200"/>
          </a:xfrm>
          <a:prstGeom prst="rect">
            <a:avLst/>
          </a:prstGeom>
          <a:noFill/>
        </p:spPr>
        <p:txBody>
          <a:bodyPr wrap="square" anchor="t" lIns="0" rIns="0" tIns="0" bIns="0">
            <a:spAutoFit/>
          </a:bodyPr>
          <a:lstStyle/>
          <a:p>
            <a:pPr algn="l">
              <a:lnSpc>
                <a:spcPct val="115000"/>
              </a:lnSpc>
            </a:pPr>
            <a:r>
              <a:rPr sz="1350" b="0" i="0">
                <a:solidFill>
                  <a:srgbClr val="FFFFFF"/>
                </a:solidFill>
                <a:latin typeface="Calibri"/>
              </a:rPr>
              <a:t>•  Any public exploit code or IOC signature</a:t>
            </a:r>
          </a:p>
        </p:txBody>
      </p:sp>
      <p:sp>
        <p:nvSpPr>
          <p:cNvPr id="22" name="TextBox 21"/>
          <p:cNvSpPr txBox="1"/>
          <p:nvPr/>
        </p:nvSpPr>
        <p:spPr>
          <a:xfrm>
            <a:off x="640080" y="617220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Penligent Hacking Labs (2026) -- independent technical review of advisory language.</a:t>
            </a:r>
          </a:p>
        </p:txBody>
      </p:sp>
      <p:sp>
        <p:nvSpPr>
          <p:cNvPr id="23" name="TextBox 22"/>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24" name="TextBox 23"/>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7</a:t>
            </a:r>
          </a:p>
        </p:txBody>
      </p:sp>
      <p:sp>
        <p:nvSpPr>
          <p:cNvPr id="25" name="TextBox 2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SCOPING</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Three more CVEs ride in the same advisory --</a:t>
            </a:r>
          </a:p>
          <a:p>
            <a:pPr algn="l">
              <a:lnSpc>
                <a:spcPct val="105000"/>
              </a:lnSpc>
            </a:pPr>
            <a:r>
              <a:rPr sz="3200" b="1" i="0">
                <a:solidFill>
                  <a:srgbClr val="0F2233"/>
                </a:solidFill>
                <a:latin typeface="Calibri"/>
              </a:rPr>
              <a:t>different threat models, same patch train</a:t>
            </a:r>
          </a:p>
        </p:txBody>
      </p:sp>
      <p:sp>
        <p:nvSpPr>
          <p:cNvPr id="4" name="Rectangle 3"/>
          <p:cNvSpPr/>
          <p:nvPr/>
        </p:nvSpPr>
        <p:spPr>
          <a:xfrm>
            <a:off x="640080" y="2286000"/>
            <a:ext cx="1920240" cy="50292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05000"/>
              </a:lnSpc>
            </a:pPr>
            <a:r>
              <a:rPr sz="1200" b="1">
                <a:solidFill>
                  <a:srgbClr val="FFFFFF"/>
                </a:solidFill>
                <a:latin typeface="Calibri"/>
              </a:rPr>
              <a:t>CVE</a:t>
            </a:r>
          </a:p>
        </p:txBody>
      </p:sp>
      <p:sp>
        <p:nvSpPr>
          <p:cNvPr id="5" name="Rectangle 4"/>
          <p:cNvSpPr/>
          <p:nvPr/>
        </p:nvSpPr>
        <p:spPr>
          <a:xfrm>
            <a:off x="2560320" y="2286000"/>
            <a:ext cx="914400" cy="50292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ctr">
              <a:lnSpc>
                <a:spcPct val="105000"/>
              </a:lnSpc>
            </a:pPr>
            <a:r>
              <a:rPr sz="1200" b="1">
                <a:solidFill>
                  <a:srgbClr val="FFFFFF"/>
                </a:solidFill>
                <a:latin typeface="Calibri"/>
              </a:rPr>
              <a:t>CVSS</a:t>
            </a:r>
          </a:p>
        </p:txBody>
      </p:sp>
      <p:sp>
        <p:nvSpPr>
          <p:cNvPr id="6" name="Rectangle 5"/>
          <p:cNvSpPr/>
          <p:nvPr/>
        </p:nvSpPr>
        <p:spPr>
          <a:xfrm>
            <a:off x="3474720" y="2286000"/>
            <a:ext cx="5486400" cy="50292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05000"/>
              </a:lnSpc>
            </a:pPr>
            <a:r>
              <a:rPr sz="1200" b="1">
                <a:solidFill>
                  <a:srgbClr val="FFFFFF"/>
                </a:solidFill>
                <a:latin typeface="Calibri"/>
              </a:rPr>
              <a:t>Issue</a:t>
            </a:r>
          </a:p>
        </p:txBody>
      </p:sp>
      <p:sp>
        <p:nvSpPr>
          <p:cNvPr id="7" name="Rectangle 6"/>
          <p:cNvSpPr/>
          <p:nvPr/>
        </p:nvSpPr>
        <p:spPr>
          <a:xfrm>
            <a:off x="8961120" y="2286000"/>
            <a:ext cx="2651760" cy="502920"/>
          </a:xfrm>
          <a:prstGeom prst="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05000"/>
              </a:lnSpc>
            </a:pPr>
            <a:r>
              <a:rPr sz="1200" b="1">
                <a:solidFill>
                  <a:srgbClr val="FFFFFF"/>
                </a:solidFill>
                <a:latin typeface="Calibri"/>
              </a:rPr>
              <a:t>Precondition</a:t>
            </a:r>
          </a:p>
        </p:txBody>
      </p:sp>
      <p:sp>
        <p:nvSpPr>
          <p:cNvPr id="8" name="Rectangle 7"/>
          <p:cNvSpPr/>
          <p:nvPr/>
        </p:nvSpPr>
        <p:spPr>
          <a:xfrm>
            <a:off x="640080" y="2788920"/>
            <a:ext cx="1920240" cy="86868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10000"/>
              </a:lnSpc>
            </a:pPr>
            <a:r>
              <a:rPr sz="1200" b="1">
                <a:solidFill>
                  <a:srgbClr val="1E2933"/>
                </a:solidFill>
                <a:latin typeface="Calibri"/>
              </a:rPr>
              <a:t>CVE-2026-47876</a:t>
            </a:r>
          </a:p>
        </p:txBody>
      </p:sp>
      <p:sp>
        <p:nvSpPr>
          <p:cNvPr id="9" name="Rectangle 8"/>
          <p:cNvSpPr/>
          <p:nvPr/>
        </p:nvSpPr>
        <p:spPr>
          <a:xfrm>
            <a:off x="2560320" y="2788920"/>
            <a:ext cx="914400" cy="86868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ctr">
              <a:lnSpc>
                <a:spcPct val="110000"/>
              </a:lnSpc>
            </a:pPr>
            <a:r>
              <a:rPr sz="1200" b="1">
                <a:solidFill>
                  <a:srgbClr val="D64550"/>
                </a:solidFill>
                <a:latin typeface="Calibri"/>
              </a:rPr>
              <a:t>9.3</a:t>
            </a:r>
          </a:p>
        </p:txBody>
      </p:sp>
      <p:sp>
        <p:nvSpPr>
          <p:cNvPr id="10" name="Rectangle 9"/>
          <p:cNvSpPr/>
          <p:nvPr/>
        </p:nvSpPr>
        <p:spPr>
          <a:xfrm>
            <a:off x="3474720" y="2788920"/>
            <a:ext cx="5486400" cy="86868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10000"/>
              </a:lnSpc>
            </a:pPr>
            <a:r>
              <a:rPr sz="1200" b="0">
                <a:solidFill>
                  <a:srgbClr val="1E2933"/>
                </a:solidFill>
                <a:latin typeface="Calibri"/>
              </a:rPr>
              <a:t>VMXNET3 out-of-bounds write -- guest-to-host VM escape</a:t>
            </a:r>
          </a:p>
        </p:txBody>
      </p:sp>
      <p:sp>
        <p:nvSpPr>
          <p:cNvPr id="11" name="Rectangle 10"/>
          <p:cNvSpPr/>
          <p:nvPr/>
        </p:nvSpPr>
        <p:spPr>
          <a:xfrm>
            <a:off x="8961120" y="2788920"/>
            <a:ext cx="2651760" cy="86868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10000"/>
              </a:lnSpc>
            </a:pPr>
            <a:r>
              <a:rPr sz="1200" b="0">
                <a:solidFill>
                  <a:srgbClr val="1E2933"/>
                </a:solidFill>
                <a:latin typeface="Calibri"/>
              </a:rPr>
              <a:t>Requires existing admin access inside a guest VM</a:t>
            </a:r>
          </a:p>
        </p:txBody>
      </p:sp>
      <p:sp>
        <p:nvSpPr>
          <p:cNvPr id="12" name="Rectangle 11"/>
          <p:cNvSpPr/>
          <p:nvPr/>
        </p:nvSpPr>
        <p:spPr>
          <a:xfrm>
            <a:off x="640080" y="3657600"/>
            <a:ext cx="1920240" cy="8686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10000"/>
              </a:lnSpc>
            </a:pPr>
            <a:r>
              <a:rPr sz="1200" b="1">
                <a:solidFill>
                  <a:srgbClr val="1E2933"/>
                </a:solidFill>
                <a:latin typeface="Calibri"/>
              </a:rPr>
              <a:t>CVE-2026-41703</a:t>
            </a:r>
          </a:p>
        </p:txBody>
      </p:sp>
      <p:sp>
        <p:nvSpPr>
          <p:cNvPr id="13" name="Rectangle 12"/>
          <p:cNvSpPr/>
          <p:nvPr/>
        </p:nvSpPr>
        <p:spPr>
          <a:xfrm>
            <a:off x="2560320" y="3657600"/>
            <a:ext cx="914400" cy="8686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ctr">
              <a:lnSpc>
                <a:spcPct val="110000"/>
              </a:lnSpc>
            </a:pPr>
            <a:r>
              <a:rPr sz="1200" b="1">
                <a:solidFill>
                  <a:srgbClr val="D64550"/>
                </a:solidFill>
                <a:latin typeface="Calibri"/>
              </a:rPr>
              <a:t>7.6 / 2.7</a:t>
            </a:r>
          </a:p>
        </p:txBody>
      </p:sp>
      <p:sp>
        <p:nvSpPr>
          <p:cNvPr id="14" name="Rectangle 13"/>
          <p:cNvSpPr/>
          <p:nvPr/>
        </p:nvSpPr>
        <p:spPr>
          <a:xfrm>
            <a:off x="3474720" y="3657600"/>
            <a:ext cx="5486400" cy="8686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10000"/>
              </a:lnSpc>
            </a:pPr>
            <a:r>
              <a:rPr sz="1200" b="0">
                <a:solidFill>
                  <a:srgbClr val="1E2933"/>
                </a:solidFill>
                <a:latin typeface="Calibri"/>
              </a:rPr>
              <a:t>Out-of-bounds read -- info disclosure or DoS</a:t>
            </a:r>
          </a:p>
        </p:txBody>
      </p:sp>
      <p:sp>
        <p:nvSpPr>
          <p:cNvPr id="15" name="Rectangle 14"/>
          <p:cNvSpPr/>
          <p:nvPr/>
        </p:nvSpPr>
        <p:spPr>
          <a:xfrm>
            <a:off x="8961120" y="3657600"/>
            <a:ext cx="2651760" cy="8686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10000"/>
              </a:lnSpc>
            </a:pPr>
            <a:r>
              <a:rPr sz="1200" b="0">
                <a:solidFill>
                  <a:srgbClr val="1E2933"/>
                </a:solidFill>
                <a:latin typeface="Calibri"/>
              </a:rPr>
              <a:t>Affects ESX, Workstation, Fusion</a:t>
            </a:r>
          </a:p>
        </p:txBody>
      </p:sp>
      <p:sp>
        <p:nvSpPr>
          <p:cNvPr id="16" name="Rectangle 15"/>
          <p:cNvSpPr/>
          <p:nvPr/>
        </p:nvSpPr>
        <p:spPr>
          <a:xfrm>
            <a:off x="640080" y="4526280"/>
            <a:ext cx="1920240" cy="86868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10000"/>
              </a:lnSpc>
            </a:pPr>
            <a:r>
              <a:rPr sz="1200" b="1">
                <a:solidFill>
                  <a:srgbClr val="1E2933"/>
                </a:solidFill>
                <a:latin typeface="Calibri"/>
              </a:rPr>
              <a:t>CVE-2026-41709</a:t>
            </a:r>
          </a:p>
        </p:txBody>
      </p:sp>
      <p:sp>
        <p:nvSpPr>
          <p:cNvPr id="17" name="Rectangle 16"/>
          <p:cNvSpPr/>
          <p:nvPr/>
        </p:nvSpPr>
        <p:spPr>
          <a:xfrm>
            <a:off x="2560320" y="4526280"/>
            <a:ext cx="914400" cy="86868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ctr">
              <a:lnSpc>
                <a:spcPct val="110000"/>
              </a:lnSpc>
            </a:pPr>
            <a:r>
              <a:rPr sz="1200" b="1">
                <a:solidFill>
                  <a:srgbClr val="D64550"/>
                </a:solidFill>
                <a:latin typeface="Calibri"/>
              </a:rPr>
              <a:t>2.7</a:t>
            </a:r>
          </a:p>
        </p:txBody>
      </p:sp>
      <p:sp>
        <p:nvSpPr>
          <p:cNvPr id="18" name="Rectangle 17"/>
          <p:cNvSpPr/>
          <p:nvPr/>
        </p:nvSpPr>
        <p:spPr>
          <a:xfrm>
            <a:off x="3474720" y="4526280"/>
            <a:ext cx="5486400" cy="86868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10000"/>
              </a:lnSpc>
            </a:pPr>
            <a:r>
              <a:rPr sz="1200" b="0">
                <a:solidFill>
                  <a:srgbClr val="1E2933"/>
                </a:solidFill>
                <a:latin typeface="Calibri"/>
              </a:rPr>
              <a:t>Insufficient ESX administrative logging</a:t>
            </a:r>
          </a:p>
        </p:txBody>
      </p:sp>
      <p:sp>
        <p:nvSpPr>
          <p:cNvPr id="19" name="Rectangle 18"/>
          <p:cNvSpPr/>
          <p:nvPr/>
        </p:nvSpPr>
        <p:spPr>
          <a:xfrm>
            <a:off x="8961120" y="4526280"/>
            <a:ext cx="2651760" cy="868680"/>
          </a:xfrm>
          <a:prstGeom prst="rect">
            <a:avLst/>
          </a:prstGeom>
          <a:solidFill>
            <a:srgbClr val="F1F6F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76200" rIns="76200" tIns="50800" bIns="50800"/>
          <a:lstStyle/>
          <a:p>
            <a:pPr algn="l">
              <a:lnSpc>
                <a:spcPct val="110000"/>
              </a:lnSpc>
            </a:pPr>
            <a:r>
              <a:rPr sz="1200" b="0">
                <a:solidFill>
                  <a:srgbClr val="1E2933"/>
                </a:solidFill>
                <a:latin typeface="Calibri"/>
              </a:rPr>
              <a:t>Audit-trail integrity, not remote exploitation</a:t>
            </a:r>
          </a:p>
        </p:txBody>
      </p:sp>
      <p:sp>
        <p:nvSpPr>
          <p:cNvPr id="20" name="TextBox 19"/>
          <p:cNvSpPr txBox="1"/>
          <p:nvPr/>
        </p:nvSpPr>
        <p:spPr>
          <a:xfrm>
            <a:off x="640080" y="5806440"/>
            <a:ext cx="10881360" cy="365760"/>
          </a:xfrm>
          <a:prstGeom prst="rect">
            <a:avLst/>
          </a:prstGeom>
          <a:noFill/>
        </p:spPr>
        <p:txBody>
          <a:bodyPr wrap="square" anchor="t" lIns="0" rIns="0" tIns="0" bIns="0">
            <a:spAutoFit/>
          </a:bodyPr>
          <a:lstStyle/>
          <a:p>
            <a:pPr algn="l">
              <a:lnSpc>
                <a:spcPct val="100000"/>
              </a:lnSpc>
            </a:pPr>
            <a:r>
              <a:rPr sz="1250" b="0" i="1">
                <a:solidFill>
                  <a:srgbClr val="637682"/>
                </a:solidFill>
                <a:latin typeface="Calibri"/>
              </a:rPr>
              <a:t>NSX, vCenter Operations, and vCenter Automation are explicitly NOT affected by this advisory.</a:t>
            </a:r>
          </a:p>
        </p:txBody>
      </p:sp>
      <p:sp>
        <p:nvSpPr>
          <p:cNvPr id="21" name="TextBox 20"/>
          <p:cNvSpPr txBox="1"/>
          <p:nvPr/>
        </p:nvSpPr>
        <p:spPr>
          <a:xfrm>
            <a:off x="640080" y="6144768"/>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Broadcom Support Portal VMSA-2026-0006 (2026); Field Effect (2026).</a:t>
            </a:r>
          </a:p>
        </p:txBody>
      </p:sp>
      <p:sp>
        <p:nvSpPr>
          <p:cNvPr id="22" name="TextBox 21"/>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23" name="TextBox 22"/>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8</a:t>
            </a:r>
          </a:p>
        </p:txBody>
      </p:sp>
      <p:sp>
        <p:nvSpPr>
          <p:cNvPr id="24" name="TextBox 2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640080" y="457200"/>
            <a:ext cx="10058400" cy="320040"/>
          </a:xfrm>
          <a:prstGeom prst="rect">
            <a:avLst/>
          </a:prstGeom>
          <a:noFill/>
        </p:spPr>
        <p:txBody>
          <a:bodyPr wrap="square" anchor="t" lIns="0" rIns="0" tIns="0" bIns="0">
            <a:spAutoFit/>
          </a:bodyPr>
          <a:lstStyle/>
          <a:p>
            <a:pPr algn="l">
              <a:lnSpc>
                <a:spcPct val="100000"/>
              </a:lnSpc>
            </a:pPr>
            <a:r>
              <a:rPr sz="1300" b="1" i="0" spc="150">
                <a:solidFill>
                  <a:srgbClr val="1BA39C"/>
                </a:solidFill>
                <a:latin typeface="Calibri"/>
              </a:rPr>
              <a:t>PATCH REFERENCE</a:t>
            </a:r>
          </a:p>
        </p:txBody>
      </p:sp>
      <p:sp>
        <p:nvSpPr>
          <p:cNvPr id="3" name="TextBox 2"/>
          <p:cNvSpPr txBox="1"/>
          <p:nvPr/>
        </p:nvSpPr>
        <p:spPr>
          <a:xfrm>
            <a:off x="640080" y="777240"/>
            <a:ext cx="10881360" cy="1188720"/>
          </a:xfrm>
          <a:prstGeom prst="rect">
            <a:avLst/>
          </a:prstGeom>
          <a:noFill/>
        </p:spPr>
        <p:txBody>
          <a:bodyPr wrap="square" anchor="t" lIns="0" rIns="0" tIns="0" bIns="0">
            <a:spAutoFit/>
          </a:bodyPr>
          <a:lstStyle/>
          <a:p>
            <a:pPr algn="l">
              <a:lnSpc>
                <a:spcPct val="105000"/>
              </a:lnSpc>
            </a:pPr>
            <a:r>
              <a:rPr sz="3200" b="1" i="0">
                <a:solidFill>
                  <a:srgbClr val="0F2233"/>
                </a:solidFill>
                <a:latin typeface="Calibri"/>
              </a:rPr>
              <a:t>The fix is not one build -- match your product</a:t>
            </a:r>
          </a:p>
          <a:p>
            <a:pPr algn="l">
              <a:lnSpc>
                <a:spcPct val="105000"/>
              </a:lnSpc>
            </a:pPr>
            <a:r>
              <a:rPr sz="3200" b="1" i="0">
                <a:solidFill>
                  <a:srgbClr val="0F2233"/>
                </a:solidFill>
                <a:latin typeface="Calibri"/>
              </a:rPr>
              <a:t>line to the exact fixed version</a:t>
            </a:r>
          </a:p>
        </p:txBody>
      </p:sp>
      <p:pic>
        <p:nvPicPr>
          <p:cNvPr id="4" name="Picture 3" descr="figure_01.png"/>
          <p:cNvPicPr>
            <a:picLocks noChangeAspect="1"/>
          </p:cNvPicPr>
          <p:nvPr/>
        </p:nvPicPr>
        <p:blipFill>
          <a:blip r:embed="rId2"/>
          <a:stretch>
            <a:fillRect/>
          </a:stretch>
        </p:blipFill>
        <p:spPr>
          <a:xfrm>
            <a:off x="1371600" y="1920240"/>
            <a:ext cx="6339840" cy="4160520"/>
          </a:xfrm>
          <a:prstGeom prst="rect">
            <a:avLst/>
          </a:prstGeom>
        </p:spPr>
      </p:pic>
      <p:sp>
        <p:nvSpPr>
          <p:cNvPr id="5" name="TextBox 4"/>
          <p:cNvSpPr txBox="1"/>
          <p:nvPr/>
        </p:nvSpPr>
        <p:spPr>
          <a:xfrm>
            <a:off x="1371600" y="6108192"/>
            <a:ext cx="8686800" cy="274320"/>
          </a:xfrm>
          <a:prstGeom prst="rect">
            <a:avLst/>
          </a:prstGeom>
          <a:noFill/>
        </p:spPr>
        <p:txBody>
          <a:bodyPr wrap="square" anchor="t" lIns="0" rIns="0" tIns="0" bIns="0">
            <a:spAutoFit/>
          </a:bodyPr>
          <a:lstStyle/>
          <a:p>
            <a:pPr algn="l">
              <a:lnSpc>
                <a:spcPct val="100000"/>
              </a:lnSpc>
            </a:pPr>
            <a:r>
              <a:rPr sz="1050" b="0" i="1">
                <a:solidFill>
                  <a:srgbClr val="637682"/>
                </a:solidFill>
                <a:latin typeface="Calibri"/>
              </a:rPr>
              <a:t>Credit: Ask Anything analysis, generated from VMSA-2026-0006 cited data.</a:t>
            </a:r>
          </a:p>
        </p:txBody>
      </p:sp>
      <p:sp>
        <p:nvSpPr>
          <p:cNvPr id="6" name="TextBox 5"/>
          <p:cNvSpPr txBox="1"/>
          <p:nvPr/>
        </p:nvSpPr>
        <p:spPr>
          <a:xfrm>
            <a:off x="640080" y="5852160"/>
            <a:ext cx="10881360" cy="274320"/>
          </a:xfrm>
          <a:prstGeom prst="rect">
            <a:avLst/>
          </a:prstGeom>
          <a:noFill/>
        </p:spPr>
        <p:txBody>
          <a:bodyPr wrap="square" anchor="t" lIns="0" rIns="0" tIns="0" bIns="0">
            <a:spAutoFit/>
          </a:bodyPr>
          <a:lstStyle/>
          <a:p>
            <a:pPr algn="l">
              <a:lnSpc>
                <a:spcPct val="100000"/>
              </a:lnSpc>
            </a:pPr>
            <a:r>
              <a:rPr sz="1100" b="0" i="1">
                <a:solidFill>
                  <a:srgbClr val="637682"/>
                </a:solidFill>
                <a:latin typeface="Calibri"/>
              </a:rPr>
              <a:t>Source: Broadcom Support Portal (2026); Broadcom TechDocs (2026); CCCS AV26-763 (2026).</a:t>
            </a:r>
          </a:p>
        </p:txBody>
      </p:sp>
      <p:sp>
        <p:nvSpPr>
          <p:cNvPr id="7" name="TextBox 6"/>
          <p:cNvSpPr txBox="1"/>
          <p:nvPr/>
        </p:nvSpPr>
        <p:spPr>
          <a:xfrm>
            <a:off x="640080" y="6519672"/>
            <a:ext cx="5486400" cy="274320"/>
          </a:xfrm>
          <a:prstGeom prst="rect">
            <a:avLst/>
          </a:prstGeom>
          <a:noFill/>
        </p:spPr>
        <p:txBody>
          <a:bodyPr wrap="square" anchor="t" lIns="0" rIns="0" tIns="0" bIns="0">
            <a:spAutoFit/>
          </a:bodyPr>
          <a:lstStyle/>
          <a:p>
            <a:pPr algn="l">
              <a:lnSpc>
                <a:spcPct val="100000"/>
              </a:lnSpc>
            </a:pPr>
            <a:r>
              <a:rPr sz="1000" b="0" i="0">
                <a:solidFill>
                  <a:srgbClr val="637682"/>
                </a:solidFill>
                <a:latin typeface="Calibri"/>
              </a:rPr>
              <a:t>Created with AskAnything - askanything-app.com</a:t>
            </a:r>
          </a:p>
        </p:txBody>
      </p:sp>
      <p:sp>
        <p:nvSpPr>
          <p:cNvPr id="8" name="TextBox 7"/>
          <p:cNvSpPr txBox="1"/>
          <p:nvPr/>
        </p:nvSpPr>
        <p:spPr>
          <a:xfrm>
            <a:off x="11430000" y="6519672"/>
            <a:ext cx="548640" cy="274320"/>
          </a:xfrm>
          <a:prstGeom prst="rect">
            <a:avLst/>
          </a:prstGeom>
          <a:noFill/>
        </p:spPr>
        <p:txBody>
          <a:bodyPr wrap="square" anchor="t" lIns="0" rIns="0" tIns="0" bIns="0">
            <a:spAutoFit/>
          </a:bodyPr>
          <a:lstStyle/>
          <a:p>
            <a:pPr algn="r">
              <a:lnSpc>
                <a:spcPct val="100000"/>
              </a:lnSpc>
            </a:pPr>
            <a:r>
              <a:rPr sz="1000" b="0" i="0">
                <a:solidFill>
                  <a:srgbClr val="637682"/>
                </a:solidFill>
                <a:latin typeface="Calibri"/>
              </a:rPr>
              <a:t>9</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