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oi.org/10.1056/NEJMoa2307563" TargetMode="External"/><Relationship Id="rId3" Type="http://schemas.openxmlformats.org/officeDocument/2006/relationships/hyperlink" Target="https://doi.org/10.1056/NEJMoa2403347" TargetMode="External"/><Relationship Id="rId4" Type="http://schemas.openxmlformats.org/officeDocument/2006/relationships/hyperlink" Target="https://doi.org/10.1016/S0140-6736(24)00469-0" TargetMode="External"/><Relationship Id="rId5" Type="http://schemas.openxmlformats.org/officeDocument/2006/relationships/hyperlink" Target="https://doi.org/10.1056/NEJMoa2404881" TargetMode="External"/><Relationship Id="rId6" Type="http://schemas.openxmlformats.org/officeDocument/2006/relationships/hyperlink" Target="https://doi.org/10.1056/NEJMoa2413258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hyperlink" Target="https://doi.org/10.1056/NEJMoa2307563" TargetMode="External"/><Relationship Id="rId4" Type="http://schemas.openxmlformats.org/officeDocument/2006/relationships/hyperlink" Target="https://doi.org/10.1056/NEJMoa2403347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hyperlink" Target="https://doi.org/10.1056/NEJMoa2403347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doi.org/10.1056/NEJMoa2307563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Relationship Id="rId3" Type="http://schemas.openxmlformats.org/officeDocument/2006/relationships/hyperlink" Target="https://doi.org/10.1056/NEJMoa2403347" TargetMode="External"/><Relationship Id="rId4" Type="http://schemas.openxmlformats.org/officeDocument/2006/relationships/hyperlink" Target="https://doi.org/10.1016/S0140-6736(24)00469-0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Relationship Id="rId3" Type="http://schemas.openxmlformats.org/officeDocument/2006/relationships/hyperlink" Target="https://doi.org/10.1056/NEJMoa2403347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Relationship Id="rId3" Type="http://schemas.openxmlformats.org/officeDocument/2006/relationships/hyperlink" Target="https://doi.org/10.1056/NEJMoa2404881" TargetMode="External"/><Relationship Id="rId4" Type="http://schemas.openxmlformats.org/officeDocument/2006/relationships/hyperlink" Target="https://doi.org/10.1056/NEJMoa2413258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Relationship Id="rId3" Type="http://schemas.openxmlformats.org/officeDocument/2006/relationships/hyperlink" Target="https://doi.org/10.1056/NEJMoa2413258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31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103120"/>
            <a:ext cx="105156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000" b="1" i="0">
                <a:solidFill>
                  <a:srgbClr val="FFFFFF"/>
                </a:solidFill>
              </a:rPr>
              <a:t>GLP-1–Based Therapeutics Beyond Weight Loss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4480560"/>
            <a:ext cx="10515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0" i="0">
                <a:solidFill>
                  <a:srgbClr val="1B8A7A"/>
                </a:solidFill>
              </a:rPr>
              <a:t>Advanced clinical review, organ outcomes, and 2026 breakthroughs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Persistence is the largest real-world effectiveness gap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783080"/>
            <a:ext cx="107899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64.8% without diabetes discontinued by one year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Coverage and GI toxicity drive interruption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Withdrawal commonly produces weight regain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Plan maintenance before treatment initiation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The pipeline is promising but outcome evidence remains decisive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783080"/>
            <a:ext cx="107899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Alcohol and dementia signals remain investigational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Dual, triple, and amylin combinations are advancing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Oral delivery may expand access and adherence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Demand durability, safety, and active-comparator outcomes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  <a:hlinkClick r:id="rId2"/>
              </a:rPr>
              <a:t>Selected pivotal evidence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783080"/>
            <a:ext cx="107899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2"/>
              </a:rPr>
              <a:t>•  SELECT — NEJM 2023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3"/>
              </a:rPr>
              <a:t>•  FLOW — NEJM 2024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4"/>
              </a:rPr>
              <a:t>•  STEP-HFpEF — Lancet 2024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5"/>
              </a:rPr>
              <a:t>•  SURMOUNT-OSA — NEJM 2024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6"/>
              </a:rPr>
              <a:t>•  ESSENCE and FDA labeling — 2025–2026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Incretin therapy is now organ-directed risk modification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18120" y="1737360"/>
            <a:ext cx="3931920" cy="4206240"/>
          </a:xfrm>
          <a:prstGeom prst="roundRect">
            <a:avLst/>
          </a:prstGeom>
          <a:solidFill>
            <a:srgbClr val="F4F7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7639" y="2029967"/>
            <a:ext cx="2952880" cy="2843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51663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6770"/>
                </a:solidFill>
                <a:hlinkClick r:id="rId3"/>
              </a:rPr>
              <a:t>SELECT reframed obesity treatment as cardiovascular risk reduction in people with established disease.  ·  Banach et al., Global Cardiology Science &amp; Practice (2024), Figure 3; summarizes SELECT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66751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3"/>
              </a:rPr>
              <a:t>•  SELECT established secondary cardiovascular prevention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4"/>
              </a:rPr>
              <a:t>•  FLOW demonstrated dedicated kidney-outcome benefit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HFpEF and OSA trials changed phenotype-based care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MASH histology supported accelerated approval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Receptor pharmacology limits class-wide extrapolation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18120" y="1737360"/>
            <a:ext cx="3931920" cy="4206240"/>
          </a:xfrm>
          <a:prstGeom prst="roundRect">
            <a:avLst/>
          </a:prstGeom>
          <a:solidFill>
            <a:srgbClr val="F4F7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0728" y="2899213"/>
            <a:ext cx="3346703" cy="11052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51663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6770"/>
                </a:solidFill>
                <a:hlinkClick r:id="rId3"/>
              </a:rPr>
              <a:t>FLOW: cardiovascular outcomes with semaglutide across chronic kidney disease severity.  ·  FLOW secondary analysis, European Heart Journal (2025), Figure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66751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GLP-1R signaling is glucose dependent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Semaglutide has an approximately one-week half-life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Tirzepatide combines GIPR and GLP-1R agonism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Molecule, dose, and population define the evidence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54864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b="1" i="0">
                <a:solidFill>
                  <a:srgbClr val="12313F"/>
                </a:solidFill>
                <a:hlinkClick r:id="rId2"/>
              </a:rPr>
              <a:t>SELECT moved beyond surrogate risk factors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800" b="1" i="0">
                <a:solidFill>
                  <a:srgbClr val="1B8A7A"/>
                </a:solidFill>
              </a:rPr>
              <a:t>HR 0.80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4480560"/>
            <a:ext cx="105156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5B6770"/>
                </a:solidFill>
              </a:rPr>
              <a:t>three-point MACE; 6.5% versus 8.0% over 39.8 months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  <a:hlinkClick r:id="rId3"/>
              </a:rPr>
              <a:t>FLOW established kidney protection in high-risk diabetic CKD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18120" y="1737360"/>
            <a:ext cx="3931920" cy="4206240"/>
          </a:xfrm>
          <a:prstGeom prst="roundRect">
            <a:avLst/>
          </a:prstGeom>
          <a:solidFill>
            <a:srgbClr val="F4F7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4037" y="2029967"/>
            <a:ext cx="2820085" cy="2843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51663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6770"/>
                </a:solidFill>
                <a:hlinkClick r:id="rId4"/>
              </a:rPr>
              <a:t>STEP-HFpEF pooled results: symptoms and body weight improved across people with and without diabetes.  ·  Butler et al., The Lancet (2024), Figure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66751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3,533 participants with albuminuric CKD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Primary kidney composite reduced by 24%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Annual eGFR decline was attenuated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Integrate with SGLT2 and standard CKD therapy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Obesity-related HFpEF is a treatable clinical phenotype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18120" y="1737360"/>
            <a:ext cx="3931920" cy="4206240"/>
          </a:xfrm>
          <a:prstGeom prst="roundRect">
            <a:avLst/>
          </a:prstGeom>
          <a:solidFill>
            <a:srgbClr val="F4F7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0728" y="2215970"/>
            <a:ext cx="3346703" cy="24717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51663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6770"/>
                </a:solidFill>
                <a:hlinkClick r:id="rId3"/>
              </a:rPr>
              <a:t>SURMOUNT-OSA participant flow and trial structure across PAP and non-PAP cohorts.  ·  Malhotra et al., New England Journal of Medicine (2024), Figure 1; PMC author manuscript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66751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KCCQ symptoms and function improved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Six-minute walk distance increased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Tirzepatide added event-level evidence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Track congestion and function, not weight alone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  <a:hlinkClick r:id="rId3"/>
              </a:rPr>
              <a:t>SURMOUNT-OSA created the first pharmacologic OSA indication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18120" y="1737360"/>
            <a:ext cx="3931920" cy="4206240"/>
          </a:xfrm>
          <a:prstGeom prst="roundRect">
            <a:avLst/>
          </a:prstGeom>
          <a:solidFill>
            <a:srgbClr val="F4F7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0728" y="2830997"/>
            <a:ext cx="3346703" cy="12417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51663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6770"/>
                </a:solidFill>
                <a:hlinkClick r:id="rId4"/>
              </a:rPr>
              <a:t>ESSENCE links metabolic treatment to improvement in steatohepatitis and fibrosis.  ·  Ratziu et al., United European Gastroenterology Journal (2025), Figure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66751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Baseline AHI approached 50 events per hour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Treatment difference was approximately 20–24 events/hour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Indication requires moderate-to-severe OSA with obesity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Repeat testing should guide PAP de-escalation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MASH approval is histology-based and conditional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818120" y="1737360"/>
            <a:ext cx="3931920" cy="4206240"/>
          </a:xfrm>
          <a:prstGeom prst="roundRect">
            <a:avLst/>
          </a:prstGeom>
          <a:solidFill>
            <a:srgbClr val="F4F7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9934" y="2029967"/>
            <a:ext cx="2448290" cy="28437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46720" y="5166360"/>
            <a:ext cx="347472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5B6770"/>
                </a:solidFill>
              </a:rPr>
              <a:t>Real-world discontinuation is substantially higher among people without type 2 diabetes.  ·  Rodriguez et al., JAMA Network Open (2025), Figure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83080"/>
            <a:ext cx="66751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  <a:hlinkClick r:id="rId3"/>
              </a:rPr>
              <a:t>•  ESSENCE enrolled biopsy-confirmed F2–F3 disease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Steatohepatitis resolution and fibrosis improved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Accelerated approval requires outcome confirmation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Do not equate steatosis with labeled MASH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800" b="1" i="0">
                <a:solidFill>
                  <a:srgbClr val="12313F"/>
                </a:solidFill>
              </a:rPr>
              <a:t>Visual change and myalgia require differential assessment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783080"/>
            <a:ext cx="1078992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Consider rapid-glycemia refractive change and retinopathy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Sudden monocular loss requires urgent assessment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Myalgia is not a canonical common adverse effect</a:t>
            </a:r>
          </a:p>
          <a:p>
            <a:pPr>
              <a:spcAft>
                <a:spcPts val="1100"/>
              </a:spcAft>
            </a:pPr>
            <a:r>
              <a:rPr sz="1800">
                <a:solidFill>
                  <a:srgbClr val="233038"/>
                </a:solidFill>
              </a:rPr>
              <a:t>•  Evaluate hydration, CK, thyroid, statin, and systemic causes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46520"/>
            <a:ext cx="11064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b="0" i="0">
                <a:solidFill>
                  <a:srgbClr val="5B6770"/>
                </a:solidFill>
              </a:rPr>
              <a:t>Ask Anything  ·  cited, honest, current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