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9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Open with the distinction between evidence and authority. The clinical PDF attack chain is a threat model; no confirmed public end-to-end EHR incident was found.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Full bibliography (21 sources) appears in answer.md, answer.docx, and answer.pdf. Additional core sources: OWASP LLM01 https://genai.owasp.org/llmrisk/llm01-prompt-injection/ ; Wu et al. https://arxiv.org/abs/2409.19091 ; HHS HIPAA Security Rule https://www.hhs.gov/hipaa/for-professionals/security/laws-regulations/index.html ; ONC HTI-1 https://healthit.gov/test-method/decision-support-interventions/ ; EU AI Act https://eur-lex.europa.eu/legal-content/EN/TXT/?uri=CELEX%3A32024R1689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Walk left to right. The decisive transition is at the tool broker: a proposed call becomes a privileged effect. Source: Greshake et al. 2023, https://arxiv.org/abs/2302.12173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Parser differentials are pipeline-specific and must be tested locally. OWASP LLM01 notes that model-parsed injections need not be human-visible: https://genai.owasp.org/llmrisk/llm01-prompt-injection/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Authorization attributes must originate outside the prompt. The service credential should never be ambient or broad.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benchmark figure is conditional, not a clinical incidence rate. Debenedetti et al. 2024: https://papers.nips.cc/paper_files/paper/2024/file/97091a5177d8dc64b1da8bf3e1f6fb54-Paper-Datasets_and_Benchmarks_Track.pdf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Untrusted text may supply evidence values after validation. It never supplies identity, purpose, scope, destination, or authority. Information-flow perspective: https://arxiv.org/abs/2409.19091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A typed claim bundle makes unsupported statements rejectable. Clinical validity still requires intended-use evaluation and monitoring.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Goldwasser et al. show theoretical undetectability for specified constructions: https://arxiv.org/abs/2204.06974. Reluplex proves narrow properties for bounded ReLU networks: https://arxiv.org/abs/1702.01135.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Close the substantive story: design for a malicious document and a fallible—or malicious—model. HIPAA technical safeguards remain enforced by the application, not the prompt.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Relationship Id="rId3" Type="http://schemas.openxmlformats.org/officeDocument/2006/relationships/hyperlink" Target="https://arxiv.org/abs/2302.12173" TargetMode="External"/><Relationship Id="rId4" Type="http://schemas.openxmlformats.org/officeDocument/2006/relationships/notesSlide" Target="../notesSlides/notesSlide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hyperlink" Target="https://arxiv.org/abs/2302.12173" TargetMode="External"/><Relationship Id="rId3" Type="http://schemas.openxmlformats.org/officeDocument/2006/relationships/hyperlink" Target="https://proceedings.neurips.cc/paper_files/paper/2024/hash/97091a5177d8dc64b1da8bf3e1f6fb54-Abstract-Datasets_and_Benchmarks_Track.html" TargetMode="External"/><Relationship Id="rId4" Type="http://schemas.openxmlformats.org/officeDocument/2006/relationships/hyperlink" Target="https://doi.org/10.6028/NIST.AI.100-2e2023" TargetMode="External"/><Relationship Id="rId5" Type="http://schemas.openxmlformats.org/officeDocument/2006/relationships/hyperlink" Target="https://arxiv.org/abs/2204.06974" TargetMode="External"/><Relationship Id="rId6" Type="http://schemas.openxmlformats.org/officeDocument/2006/relationships/hyperlink" Target="https://www.fda.gov/regulatory-information/search-fda-guidance-documents/cybersecurity-medical-devices-quality-management-system-considerations-and-content-premarket" TargetMode="External"/><Relationship Id="rId7" Type="http://schemas.openxmlformats.org/officeDocument/2006/relationships/notesSlide" Target="../notesSlides/notesSlide10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Relationship Id="rId3" Type="http://schemas.openxmlformats.org/officeDocument/2006/relationships/hyperlink" Target="https://arxiv.org/abs/2302.12173" TargetMode="External"/><Relationship Id="rId4" Type="http://schemas.openxmlformats.org/officeDocument/2006/relationships/notesSlide" Target="../notesSlides/notesSlide2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hyperlink" Target="https://genai.owasp.org/llmrisk/llm01-prompt-injection/" TargetMode="External"/><Relationship Id="rId3" Type="http://schemas.openxmlformats.org/officeDocument/2006/relationships/notesSlide" Target="../notesSlides/notesSlide3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hyperlink" Target="https://proceedings.neurips.cc/paper_files/paper/2024/hash/97091a5177d8dc64b1da8bf3e1f6fb54-Abstract-Datasets_and_Benchmarks_Track.html" TargetMode="External"/><Relationship Id="rId3" Type="http://schemas.openxmlformats.org/officeDocument/2006/relationships/notesSlide" Target="../notesSlides/notesSlide5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Relationship Id="rId3" Type="http://schemas.openxmlformats.org/officeDocument/2006/relationships/hyperlink" Target="https://arxiv.org/abs/2409.19091" TargetMode="External"/><Relationship Id="rId4" Type="http://schemas.openxmlformats.org/officeDocument/2006/relationships/notesSlide" Target="../notesSlides/notesSlide6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png"/><Relationship Id="rId3" Type="http://schemas.openxmlformats.org/officeDocument/2006/relationships/hyperlink" Target="https://arxiv.org/abs/2204.06974" TargetMode="External"/><Relationship Id="rId4" Type="http://schemas.openxmlformats.org/officeDocument/2006/relationships/notesSlide" Target="../notesSlides/notesSlide8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AF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64592" cy="6858000"/>
          </a:xfrm>
          <a:prstGeom prst="rect">
            <a:avLst/>
          </a:prstGeom>
          <a:solidFill>
            <a:srgbClr val="1479A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02920" y="320040"/>
            <a:ext cx="11064240" cy="65836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600" b="1">
                <a:solidFill>
                  <a:srgbClr val="0B1F33"/>
                </a:solidFill>
                <a:latin typeface="Aptos Display"/>
              </a:defRPr>
            </a:pPr>
            <a:r>
              <a:t>A patient record can become executable intent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30352" y="6473952"/>
            <a:ext cx="10789920" cy="182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800">
                <a:solidFill>
                  <a:srgbClr val="5D6D7E"/>
                </a:solidFill>
              </a:defRPr>
            </a:pPr>
            <a:r>
              <a:t>ASK ANYTHING  •  CLINICAL AI SECURITY                                      01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5800" y="1325880"/>
            <a:ext cx="4754880" cy="43891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300"/>
              </a:spcAft>
              <a:defRPr sz="2200">
                <a:solidFill>
                  <a:srgbClr val="17202A"/>
                </a:solidFill>
                <a:latin typeface="Aptos"/>
              </a:defRPr>
            </a:pPr>
            <a:r>
              <a:t>Indirect prompt injection turns retrieved PDF content into an agent instruction.</a:t>
            </a:r>
          </a:p>
          <a:p>
            <a:pPr>
              <a:spcAft>
                <a:spcPts val="1300"/>
              </a:spcAft>
              <a:defRPr sz="2200">
                <a:solidFill>
                  <a:srgbClr val="17202A"/>
                </a:solidFill>
                <a:latin typeface="Aptos"/>
              </a:defRPr>
            </a:pPr>
            <a:r>
              <a:t>The model borrows the application’s EHR privilege; it does not create a new role.</a:t>
            </a:r>
          </a:p>
          <a:p>
            <a:pPr>
              <a:spcAft>
                <a:spcPts val="1300"/>
              </a:spcAft>
              <a:defRPr sz="2200">
                <a:solidFill>
                  <a:srgbClr val="17202A"/>
                </a:solidFill>
                <a:latin typeface="Aptos"/>
              </a:defRPr>
            </a:pPr>
            <a:r>
              <a:t>Assurance comes from deterministic boundaries around the model.</a:t>
            </a:r>
          </a:p>
        </p:txBody>
      </p:sp>
      <p:pic>
        <p:nvPicPr>
          <p:cNvPr id="6" name="Picture 5" descr="figure1_attack_chai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32120" y="1325880"/>
            <a:ext cx="6172200" cy="2126556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66928" y="6144768"/>
            <a:ext cx="5486400" cy="20116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900">
                <a:solidFill>
                  <a:srgbClr val="1479A6"/>
                </a:solidFill>
              </a:defRPr>
            </a:pPr>
            <a:r>
              <a:rPr>
                <a:hlinkClick r:id="rId3"/>
              </a:rPr>
              <a:t>Greshake et al. 2023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AF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64592" cy="6858000"/>
          </a:xfrm>
          <a:prstGeom prst="rect">
            <a:avLst/>
          </a:prstGeom>
          <a:solidFill>
            <a:srgbClr val="1479A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02920" y="320040"/>
            <a:ext cx="11064240" cy="65836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600" b="1">
                <a:solidFill>
                  <a:srgbClr val="0B1F33"/>
                </a:solidFill>
                <a:latin typeface="Aptos Display"/>
              </a:defRPr>
            </a:pPr>
            <a:r>
              <a:t>Sources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30352" y="6473952"/>
            <a:ext cx="10789920" cy="182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800">
                <a:solidFill>
                  <a:srgbClr val="5D6D7E"/>
                </a:solidFill>
              </a:defRPr>
            </a:pPr>
            <a:r>
              <a:t>ASK ANYTHING  •  CLINICAL AI SECURITY                                     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77240" y="1143000"/>
            <a:ext cx="10515600" cy="43891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spcAft>
                <a:spcPts val="1700"/>
              </a:spcAft>
              <a:defRPr sz="1900">
                <a:solidFill>
                  <a:srgbClr val="1479A6"/>
                </a:solidFill>
              </a:defRPr>
            </a:pPr>
            <a:r>
              <a:rPr>
                <a:hlinkClick r:id="rId2"/>
              </a:rPr>
              <a:t>Greshake et al. 2023 — indirect prompt injection</a:t>
            </a:r>
          </a:p>
          <a:p>
            <a:pPr>
              <a:spcAft>
                <a:spcPts val="1700"/>
              </a:spcAft>
              <a:defRPr sz="1900">
                <a:solidFill>
                  <a:srgbClr val="1479A6"/>
                </a:solidFill>
              </a:defRPr>
            </a:pPr>
            <a:r>
              <a:rPr>
                <a:hlinkClick r:id="rId3"/>
              </a:rPr>
              <a:t>Debenedetti et al. 2024 — AgentDojo</a:t>
            </a:r>
          </a:p>
          <a:p>
            <a:pPr>
              <a:spcAft>
                <a:spcPts val="1700"/>
              </a:spcAft>
              <a:defRPr sz="1900">
                <a:solidFill>
                  <a:srgbClr val="1479A6"/>
                </a:solidFill>
              </a:defRPr>
            </a:pPr>
            <a:r>
              <a:rPr>
                <a:hlinkClick r:id="rId4"/>
              </a:rPr>
              <a:t>NIST AI 100-2e2023 — adversarial ML</a:t>
            </a:r>
          </a:p>
          <a:p>
            <a:pPr>
              <a:spcAft>
                <a:spcPts val="1700"/>
              </a:spcAft>
              <a:defRPr sz="1900">
                <a:solidFill>
                  <a:srgbClr val="1479A6"/>
                </a:solidFill>
              </a:defRPr>
            </a:pPr>
            <a:r>
              <a:rPr>
                <a:hlinkClick r:id="rId5"/>
              </a:rPr>
              <a:t>Goldwasser et al. 2022 — undetectable backdoors</a:t>
            </a:r>
          </a:p>
          <a:p>
            <a:pPr>
              <a:spcAft>
                <a:spcPts val="1700"/>
              </a:spcAft>
              <a:defRPr sz="1900">
                <a:solidFill>
                  <a:srgbClr val="1479A6"/>
                </a:solidFill>
              </a:defRPr>
            </a:pPr>
            <a:r>
              <a:rPr>
                <a:hlinkClick r:id="rId6"/>
              </a:rPr>
              <a:t>FDA 2026 — medical-device cybersecurity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AF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64592" cy="6858000"/>
          </a:xfrm>
          <a:prstGeom prst="rect">
            <a:avLst/>
          </a:prstGeom>
          <a:solidFill>
            <a:srgbClr val="1479A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02920" y="320040"/>
            <a:ext cx="11064240" cy="65836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600" b="1">
                <a:solidFill>
                  <a:srgbClr val="0B1F33"/>
                </a:solidFill>
                <a:latin typeface="Aptos Display"/>
              </a:defRPr>
            </a:pPr>
            <a:r>
              <a:t>The system—not the PDF—is the vulnerability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30352" y="6473952"/>
            <a:ext cx="10789920" cy="182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800">
                <a:solidFill>
                  <a:srgbClr val="5D6D7E"/>
                </a:solidFill>
              </a:defRPr>
            </a:pPr>
            <a:r>
              <a:t>ASK ANYTHING  •  CLINICAL AI SECURITY                                      02</a:t>
            </a:r>
          </a:p>
        </p:txBody>
      </p:sp>
      <p:pic>
        <p:nvPicPr>
          <p:cNvPr id="5" name="Picture 4" descr="figure1_attack_chai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8368" y="1234440"/>
            <a:ext cx="10881360" cy="374904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66928" y="6144768"/>
            <a:ext cx="5486400" cy="20116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900">
                <a:solidFill>
                  <a:srgbClr val="1479A6"/>
                </a:solidFill>
              </a:defRPr>
            </a:pPr>
            <a:r>
              <a:rPr>
                <a:hlinkClick r:id="rId3"/>
              </a:rPr>
              <a:t>Greshake et al. 2023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AF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64592" cy="6858000"/>
          </a:xfrm>
          <a:prstGeom prst="rect">
            <a:avLst/>
          </a:prstGeom>
          <a:solidFill>
            <a:srgbClr val="1479A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02920" y="320040"/>
            <a:ext cx="11064240" cy="65836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600" b="1">
                <a:solidFill>
                  <a:srgbClr val="0B1F33"/>
                </a:solidFill>
                <a:latin typeface="Aptos Display"/>
              </a:defRPr>
            </a:pPr>
            <a:r>
              <a:t>PDF parsing creates a human–machine visibility gap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30352" y="6473952"/>
            <a:ext cx="10789920" cy="182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800">
                <a:solidFill>
                  <a:srgbClr val="5D6D7E"/>
                </a:solidFill>
              </a:defRPr>
            </a:pPr>
            <a:r>
              <a:t>ASK ANYTHING  •  CLINICAL AI SECURITY                                      03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13232" y="1234440"/>
            <a:ext cx="6492240" cy="44805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300"/>
              </a:spcAft>
              <a:defRPr sz="1900">
                <a:solidFill>
                  <a:srgbClr val="17202A"/>
                </a:solidFill>
                <a:latin typeface="Aptos"/>
              </a:defRPr>
            </a:pPr>
            <a:r>
              <a:t>Native text, OCR, annotations, forms, reading order, and images can disagree.</a:t>
            </a:r>
          </a:p>
          <a:p>
            <a:pPr>
              <a:spcAft>
                <a:spcPts val="1300"/>
              </a:spcAft>
              <a:defRPr sz="1900">
                <a:solidFill>
                  <a:srgbClr val="17202A"/>
                </a:solidFill>
                <a:latin typeface="Aptos"/>
              </a:defRPr>
            </a:pPr>
            <a:r>
              <a:t>Invisible/off-page text and Unicode or chunk-splitting can survive extraction.</a:t>
            </a:r>
          </a:p>
          <a:p>
            <a:pPr>
              <a:spcAft>
                <a:spcPts val="1300"/>
              </a:spcAft>
              <a:defRPr sz="1900">
                <a:solidFill>
                  <a:srgbClr val="17202A"/>
                </a:solidFill>
                <a:latin typeface="Aptos"/>
              </a:defRPr>
            </a:pPr>
            <a:r>
              <a:t>Semantic retrieval can promote a payload written to match likely clinical queries.</a:t>
            </a:r>
          </a:p>
          <a:p>
            <a:pPr>
              <a:spcAft>
                <a:spcPts val="1300"/>
              </a:spcAft>
              <a:defRPr sz="1900">
                <a:solidFill>
                  <a:srgbClr val="17202A"/>
                </a:solidFill>
                <a:latin typeface="Aptos"/>
              </a:defRPr>
            </a:pPr>
            <a:r>
              <a:t>Preserve page/object provenance and compare rendered vs extracted content.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772400" y="1828800"/>
            <a:ext cx="1645920" cy="2377440"/>
          </a:xfrm>
          <a:prstGeom prst="roundRect">
            <a:avLst/>
          </a:prstGeom>
          <a:solidFill>
            <a:srgbClr val="1AA6A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800" b="1">
                <a:solidFill>
                  <a:srgbClr val="FFFFFF"/>
                </a:solidFill>
              </a:defRPr>
            </a:pPr>
            <a:r>
              <a:t>What clinician sees</a:t>
            </a:r>
          </a:p>
          <a:p/>
          <a:p>
            <a:r>
              <a:t>≠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9646920" y="1828800"/>
            <a:ext cx="1645920" cy="2377440"/>
          </a:xfrm>
          <a:prstGeom prst="roundRect">
            <a:avLst/>
          </a:prstGeom>
          <a:solidFill>
            <a:srgbClr val="C8464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800" b="1">
                <a:solidFill>
                  <a:srgbClr val="FFFFFF"/>
                </a:solidFill>
              </a:defRPr>
            </a:pPr>
            <a:r>
              <a:t>What agent reads</a:t>
            </a:r>
          </a:p>
          <a:p/>
          <a:p>
            <a:r>
              <a:t>≠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66928" y="6144768"/>
            <a:ext cx="5486400" cy="20116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900">
                <a:solidFill>
                  <a:srgbClr val="1479A6"/>
                </a:solidFill>
              </a:defRPr>
            </a:pPr>
            <a:r>
              <a:rPr>
                <a:hlinkClick r:id="rId2"/>
              </a:rPr>
              <a:t>OWASP LLM01:2025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AF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64592" cy="6858000"/>
          </a:xfrm>
          <a:prstGeom prst="rect">
            <a:avLst/>
          </a:prstGeom>
          <a:solidFill>
            <a:srgbClr val="1479A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02920" y="320040"/>
            <a:ext cx="11064240" cy="65836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600" b="1">
                <a:solidFill>
                  <a:srgbClr val="0B1F33"/>
                </a:solidFill>
                <a:latin typeface="Aptos Display"/>
              </a:defRPr>
            </a:pPr>
            <a:r>
              <a:t>Privilege escalation is a confused-deputy failure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30352" y="6473952"/>
            <a:ext cx="10789920" cy="182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800">
                <a:solidFill>
                  <a:srgbClr val="5D6D7E"/>
                </a:solidFill>
              </a:defRPr>
            </a:pPr>
            <a:r>
              <a:t>ASK ANYTHING  •  CLINICAL AI SECURITY                                      04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13232" y="1234440"/>
            <a:ext cx="5486400" cy="43891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300"/>
              </a:spcAft>
              <a:defRPr sz="2000">
                <a:solidFill>
                  <a:srgbClr val="17202A"/>
                </a:solidFill>
                <a:latin typeface="Aptos"/>
              </a:defRPr>
            </a:pPr>
            <a:r>
              <a:t>Horizontal: another patient, encounter, tenant, or service.</a:t>
            </a:r>
          </a:p>
          <a:p>
            <a:pPr>
              <a:spcAft>
                <a:spcPts val="1300"/>
              </a:spcAft>
              <a:defRPr sz="2000">
                <a:solidFill>
                  <a:srgbClr val="17202A"/>
                </a:solidFill>
                <a:latin typeface="Aptos"/>
              </a:defRPr>
            </a:pPr>
            <a:r>
              <a:t>Vertical: draft → order, chart write, export, or configuration.</a:t>
            </a:r>
          </a:p>
          <a:p>
            <a:pPr>
              <a:spcAft>
                <a:spcPts val="1300"/>
              </a:spcAft>
              <a:defRPr sz="2000">
                <a:solidFill>
                  <a:srgbClr val="17202A"/>
                </a:solidFill>
                <a:latin typeface="Aptos"/>
              </a:defRPr>
            </a:pPr>
            <a:r>
              <a:t>Persistent: poisoned memory, summary, or downstream document.</a:t>
            </a:r>
          </a:p>
          <a:p>
            <a:pPr>
              <a:spcAft>
                <a:spcPts val="1300"/>
              </a:spcAft>
              <a:defRPr sz="2000">
                <a:solidFill>
                  <a:srgbClr val="17202A"/>
                </a:solidFill>
                <a:latin typeface="Aptos"/>
              </a:defRPr>
            </a:pPr>
            <a:r>
              <a:t>Exfiltration: privileged data routed to an attacker-visible sink.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537960" y="1554480"/>
            <a:ext cx="4754880" cy="32004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500">
                <a:solidFill>
                  <a:srgbClr val="C8464A"/>
                </a:solidFill>
                <a:latin typeface="DejaVu Sans Mono"/>
              </a:defRPr>
            </a:pPr>
            <a:r>
              <a:t>VULNERABLE</a:t>
            </a:r>
          </a:p>
          <a:p>
            <a:pPr>
              <a:defRPr sz="1800">
                <a:solidFill>
                  <a:srgbClr val="17202A"/>
                </a:solidFill>
                <a:latin typeface="DejaVu Sans Mono"/>
              </a:defRPr>
            </a:pPr>
            <a:r>
              <a:t>execute(a) ← parseable(a)</a:t>
            </a:r>
          </a:p>
          <a:p>
            <a:pPr>
              <a:defRPr sz="1800">
                <a:solidFill>
                  <a:srgbClr val="17202A"/>
                </a:solidFill>
                <a:latin typeface="DejaVu Sans Mono"/>
              </a:defRPr>
            </a:pPr>
          </a:p>
          <a:p>
            <a:pPr>
              <a:defRPr sz="1800">
                <a:solidFill>
                  <a:srgbClr val="17202A"/>
                </a:solidFill>
                <a:latin typeface="DejaVu Sans Mono"/>
              </a:defRPr>
            </a:pPr>
            <a:r>
              <a:t>SECURE</a:t>
            </a:r>
          </a:p>
          <a:p>
            <a:pPr>
              <a:defRPr sz="1800">
                <a:solidFill>
                  <a:srgbClr val="17202A"/>
                </a:solidFill>
                <a:latin typeface="DejaVu Sans Mono"/>
              </a:defRPr>
            </a:pPr>
            <a:r>
              <a:t>execute(a) ← authenticated policy(u,p,q,a)=1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AF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64592" cy="6858000"/>
          </a:xfrm>
          <a:prstGeom prst="rect">
            <a:avLst/>
          </a:prstGeom>
          <a:solidFill>
            <a:srgbClr val="1479A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02920" y="320040"/>
            <a:ext cx="11064240" cy="65836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600" b="1">
                <a:solidFill>
                  <a:srgbClr val="0B1F33"/>
                </a:solidFill>
                <a:latin typeface="Aptos Display"/>
              </a:defRPr>
            </a:pPr>
            <a:r>
              <a:t>Stochastic filters reduce risk; they do not define permission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30352" y="6473952"/>
            <a:ext cx="10789920" cy="182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800">
                <a:solidFill>
                  <a:srgbClr val="5D6D7E"/>
                </a:solidFill>
              </a:defRPr>
            </a:pPr>
            <a:r>
              <a:t>ASK ANYTHING  •  CLINICAL AI SECURITY                                      05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1234440"/>
            <a:ext cx="10515600" cy="44805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300"/>
              </a:spcAft>
              <a:defRPr sz="1900">
                <a:solidFill>
                  <a:srgbClr val="17202A"/>
                </a:solidFill>
                <a:latin typeface="Aptos"/>
              </a:defRPr>
            </a:pPr>
            <a:r>
              <a:t>Classifier score P(malicious|x) is distribution-dependent—not a universal invariant.</a:t>
            </a:r>
          </a:p>
          <a:p>
            <a:pPr>
              <a:spcAft>
                <a:spcPts val="1300"/>
              </a:spcAft>
              <a:defRPr sz="1900">
                <a:solidFill>
                  <a:srgbClr val="17202A"/>
                </a:solidFill>
                <a:latin typeface="Aptos"/>
              </a:defRPr>
            </a:pPr>
            <a:r>
              <a:t>Placement, chunking, language, sampling, and adaptive paraphrase change outcomes.</a:t>
            </a:r>
          </a:p>
          <a:p>
            <a:pPr>
              <a:spcAft>
                <a:spcPts val="1300"/>
              </a:spcAft>
              <a:defRPr sz="1900">
                <a:solidFill>
                  <a:srgbClr val="17202A"/>
                </a:solidFill>
                <a:latin typeface="Aptos"/>
              </a:defRPr>
            </a:pPr>
            <a:r>
              <a:t>AgentDojo: 97 tasks, 629 cases; tool-response attacks reached up to 70% average success in the reported GPT-4o setting.</a:t>
            </a:r>
          </a:p>
          <a:p>
            <a:pPr>
              <a:spcAft>
                <a:spcPts val="1300"/>
              </a:spcAft>
              <a:defRPr sz="1900">
                <a:solidFill>
                  <a:srgbClr val="17202A"/>
                </a:solidFill>
                <a:latin typeface="Aptos"/>
              </a:defRPr>
            </a:pPr>
            <a:r>
              <a:t>Use filters for quarantine and telemetry, never authorization.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66928" y="6144768"/>
            <a:ext cx="5486400" cy="20116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900">
                <a:solidFill>
                  <a:srgbClr val="1479A6"/>
                </a:solidFill>
              </a:defRPr>
            </a:pPr>
            <a:r>
              <a:rPr>
                <a:hlinkClick r:id="rId2"/>
              </a:rPr>
              <a:t>Debenedetti et al. 2024 — AgentDojo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AF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64592" cy="6858000"/>
          </a:xfrm>
          <a:prstGeom prst="rect">
            <a:avLst/>
          </a:prstGeom>
          <a:solidFill>
            <a:srgbClr val="1479A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02920" y="320040"/>
            <a:ext cx="11064240" cy="65836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600" b="1">
                <a:solidFill>
                  <a:srgbClr val="0B1F33"/>
                </a:solidFill>
                <a:latin typeface="Aptos Display"/>
              </a:defRPr>
            </a:pPr>
            <a:r>
              <a:t>Move authority outside the model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30352" y="6473952"/>
            <a:ext cx="10789920" cy="182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800">
                <a:solidFill>
                  <a:srgbClr val="5D6D7E"/>
                </a:solidFill>
              </a:defRPr>
            </a:pPr>
            <a:r>
              <a:t>ASK ANYTHING  •  CLINICAL AI SECURITY                                      06</a:t>
            </a:r>
          </a:p>
        </p:txBody>
      </p:sp>
      <p:pic>
        <p:nvPicPr>
          <p:cNvPr id="5" name="Picture 4" descr="figure2_boundaries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4400" y="1143000"/>
            <a:ext cx="10287000" cy="4792207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66928" y="6144768"/>
            <a:ext cx="5486400" cy="20116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900">
                <a:solidFill>
                  <a:srgbClr val="1479A6"/>
                </a:solidFill>
              </a:defRPr>
            </a:pPr>
            <a:r>
              <a:rPr>
                <a:hlinkClick r:id="rId3"/>
              </a:rPr>
              <a:t>Wu, Cecchetti &amp; Xiao 2024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AF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64592" cy="6858000"/>
          </a:xfrm>
          <a:prstGeom prst="rect">
            <a:avLst/>
          </a:prstGeom>
          <a:solidFill>
            <a:srgbClr val="1479A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02920" y="320040"/>
            <a:ext cx="11064240" cy="65836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600" b="1">
                <a:solidFill>
                  <a:srgbClr val="0B1F33"/>
                </a:solidFill>
                <a:latin typeface="Aptos Display"/>
              </a:defRPr>
            </a:pPr>
            <a:r>
              <a:t>Diagnostic release needs a four-gate verifier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30352" y="6473952"/>
            <a:ext cx="10789920" cy="182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800">
                <a:solidFill>
                  <a:srgbClr val="5D6D7E"/>
                </a:solidFill>
              </a:defRPr>
            </a:pPr>
            <a:r>
              <a:t>ASK ANYTHING  •  CLINICAL AI SECURITY                                      07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1280160"/>
            <a:ext cx="6400800" cy="43891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300"/>
              </a:spcAft>
              <a:defRPr sz="2000">
                <a:solidFill>
                  <a:srgbClr val="17202A"/>
                </a:solidFill>
                <a:latin typeface="Aptos"/>
              </a:defRPr>
            </a:pPr>
            <a:r>
              <a:t>1  Provenance: immutable source, page/span, parser version, document hash.</a:t>
            </a:r>
          </a:p>
          <a:p>
            <a:pPr>
              <a:spcAft>
                <a:spcPts val="1300"/>
              </a:spcAft>
              <a:defRPr sz="2000">
                <a:solidFill>
                  <a:srgbClr val="17202A"/>
                </a:solidFill>
                <a:latin typeface="Aptos"/>
              </a:defRPr>
            </a:pPr>
            <a:r>
              <a:t>2  Reconciliation: canonical meds, allergies, labs, demographics, and time.</a:t>
            </a:r>
          </a:p>
          <a:p>
            <a:pPr>
              <a:spcAft>
                <a:spcPts val="1300"/>
              </a:spcAft>
              <a:defRPr sz="2000">
                <a:solidFill>
                  <a:srgbClr val="17202A"/>
                </a:solidFill>
                <a:latin typeface="Aptos"/>
              </a:defRPr>
            </a:pPr>
            <a:r>
              <a:t>3  Invariants: versioned never-event rules and required inputs.</a:t>
            </a:r>
          </a:p>
          <a:p>
            <a:pPr>
              <a:spcAft>
                <a:spcPts val="1300"/>
              </a:spcAft>
              <a:defRPr sz="2000">
                <a:solidFill>
                  <a:srgbClr val="17202A"/>
                </a:solidFill>
                <a:latin typeface="Aptos"/>
              </a:defRPr>
            </a:pPr>
            <a:r>
              <a:t>4  Release: accept, abstain, or route to independent clinical review.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726679" y="1600200"/>
            <a:ext cx="3474720" cy="3200400"/>
          </a:xfrm>
          <a:prstGeom prst="roundRect">
            <a:avLst/>
          </a:prstGeom>
          <a:solidFill>
            <a:srgbClr val="0B1F3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400" b="1">
                <a:solidFill>
                  <a:srgbClr val="FFFFFF"/>
                </a:solidFill>
              </a:defRPr>
            </a:pPr>
            <a:r>
              <a:t>Acceptance proves</a:t>
            </a:r>
          </a:p>
          <a:p>
            <a:r>
              <a:t>mechanical conditions—</a:t>
            </a:r>
          </a:p>
          <a:p>
            <a:r>
              <a:t>not medical truth.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AF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64592" cy="6858000"/>
          </a:xfrm>
          <a:prstGeom prst="rect">
            <a:avLst/>
          </a:prstGeom>
          <a:solidFill>
            <a:srgbClr val="1479A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02920" y="320040"/>
            <a:ext cx="11064240" cy="65836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600" b="1">
                <a:solidFill>
                  <a:srgbClr val="0B1F33"/>
                </a:solidFill>
                <a:latin typeface="Aptos Display"/>
              </a:defRPr>
            </a:pPr>
            <a:r>
              <a:t>Signed parameters prove identity—not innocence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30352" y="6473952"/>
            <a:ext cx="10789920" cy="182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800">
                <a:solidFill>
                  <a:srgbClr val="5D6D7E"/>
                </a:solidFill>
              </a:defRPr>
            </a:pPr>
            <a:r>
              <a:t>ASK ANYTHING  •  CLINICAL AI SECURITY                                      08</a:t>
            </a:r>
          </a:p>
        </p:txBody>
      </p:sp>
      <p:pic>
        <p:nvPicPr>
          <p:cNvPr id="5" name="Picture 4" descr="figure3_assuranc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4400" y="1143000"/>
            <a:ext cx="10287000" cy="5341327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66928" y="6144768"/>
            <a:ext cx="5486400" cy="20116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900">
                <a:solidFill>
                  <a:srgbClr val="1479A6"/>
                </a:solidFill>
              </a:defRPr>
            </a:pPr>
            <a:r>
              <a:rPr>
                <a:hlinkClick r:id="rId3"/>
              </a:rPr>
              <a:t>Goldwasser et al. 2022  •  Katz et al. 2017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AF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64592" cy="6858000"/>
          </a:xfrm>
          <a:prstGeom prst="rect">
            <a:avLst/>
          </a:prstGeom>
          <a:solidFill>
            <a:srgbClr val="1479A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02920" y="320040"/>
            <a:ext cx="11064240" cy="65836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600" b="1">
                <a:solidFill>
                  <a:srgbClr val="0B1F33"/>
                </a:solidFill>
                <a:latin typeface="Aptos Display"/>
              </a:defRPr>
            </a:pPr>
            <a:r>
              <a:t>A minimum defensible deployment has five hard properties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30352" y="6473952"/>
            <a:ext cx="10789920" cy="182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800">
                <a:solidFill>
                  <a:srgbClr val="5D6D7E"/>
                </a:solidFill>
              </a:defRPr>
            </a:pPr>
            <a:r>
              <a:t>ASK ANYTHING  •  CLINICAL AI SECURITY                                      09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77240" y="1188720"/>
            <a:ext cx="10424160" cy="4846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300"/>
              </a:spcAft>
              <a:defRPr sz="1900">
                <a:solidFill>
                  <a:srgbClr val="17202A"/>
                </a:solidFill>
                <a:latin typeface="Aptos"/>
              </a:defRPr>
            </a:pPr>
            <a:r>
              <a:t>Normalize and label documents; enforce encounter ACLs before retrieval.</a:t>
            </a:r>
          </a:p>
          <a:p>
            <a:pPr>
              <a:spcAft>
                <a:spcPts val="1300"/>
              </a:spcAft>
              <a:defRPr sz="1900">
                <a:solidFill>
                  <a:srgbClr val="17202A"/>
                </a:solidFill>
                <a:latin typeface="Aptos"/>
              </a:defRPr>
            </a:pPr>
            <a:r>
              <a:t>No ambient EHR token: issue short-lived, patient- and operation-bound capabilities.</a:t>
            </a:r>
          </a:p>
          <a:p>
            <a:pPr>
              <a:spcAft>
                <a:spcPts val="1300"/>
              </a:spcAft>
              <a:defRPr sz="1900">
                <a:solidFill>
                  <a:srgbClr val="17202A"/>
                </a:solidFill>
                <a:latin typeface="Aptos"/>
              </a:defRPr>
            </a:pPr>
            <a:r>
              <a:t>Completely mediate tools, egress, memory, and commits; use trusted-code confirmation.</a:t>
            </a:r>
          </a:p>
          <a:p>
            <a:pPr>
              <a:spcAft>
                <a:spcPts val="1300"/>
              </a:spcAft>
              <a:defRPr sz="1900">
                <a:solidFill>
                  <a:srgbClr val="17202A"/>
                </a:solidFill>
                <a:latin typeface="Aptos"/>
              </a:defRPr>
            </a:pPr>
            <a:r>
              <a:t>Require evidence-linked outputs, canonical reconciliation, invariants, and abstention.</a:t>
            </a:r>
          </a:p>
          <a:p>
            <a:pPr>
              <a:spcAft>
                <a:spcPts val="1300"/>
              </a:spcAft>
              <a:defRPr sz="1900">
                <a:solidFill>
                  <a:srgbClr val="17202A"/>
                </a:solidFill>
                <a:latin typeface="Aptos"/>
              </a:defRPr>
            </a:pPr>
            <a:r>
              <a:t>Sign and attest the whole inference bundle; red-team without claiming backdoor freedom.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When a Patient PDF Becomes an Instruction</dc:title>
  <dc:subject/>
  <dc:creator>Ask Anything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