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by separating cure headlines from the clinical endpoint. The field can now manufacture functional islets, but durable immune-safe replacement remains unsolved.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a referral hierarchy, not a personal treatment algorithm. Recurrent severe events should trigger assessment of social and technology failures before transplant.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Full bibliography: Reichman 2025; FDA Lantidra 2023; Carlsson 2025; Wang 2024; FDA Tzield 2026; Ramos 2023; FDA label 2026; Fan 2025; ADA 2026; Vertex 2025; Beese 2025; Quattrin 2020; Waibel 2023; Forlenza 2023; Considine 2024; Pasqua 2025; Danne 2019; NCT04786262.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Define biochemical engraftment, insulin independence, functional cure, and disease cure. Emphasize that population readiness adds manufacturing and access.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Give denominators. Do not compare bar heights as head-to-head efficacy. The key comparator in future should be optimized AID, not historical injection therapy.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HLA reduction and CD47 concept without claiming safety. Note immune-surveillance and transformation risks are theoretical monitoring concerns, not observed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Stage carefully. Stage 2 benefit is delayed onset, not prevention. Recent stage 3 approval is to delay decline in endogenous insulin production and retains full insulin standard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Present the exact trial design: two 12-day courses, 26 weeks apart, recent diagnosis within six weeks. Separate biologic preservation from day-to-day glycemic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Avoid turning this into an exhaustive dosing slide. The clinical point is that monitoring and travel burden shape access and benefit.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Translate ten percentage points as roughly 2.4 extra hours per day in range, while noting heterogeneity and pooled comparators.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Stress careful insulin adjustment and ketone education. The small semaglutide trial should not be generalized to children, pregnancy, or people unable to monitor ketones.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oi.org/10.1056/NEJMoa2506549" TargetMode="External"/><Relationship Id="rId4" Type="http://schemas.openxmlformats.org/officeDocument/2006/relationships/hyperlink" Target="https://www.fda.gov/news-events/press-announcements/fda-approves-new-indication-tzield-teplizumab-certain-pediatric-patients-recently-diagnosed-stage-3" TargetMode="External"/><Relationship Id="rId5" Type="http://schemas.openxmlformats.org/officeDocument/2006/relationships/hyperlink" Target="https://doi.org/10.1056/NEJMoa2308743" TargetMode="External"/><Relationship Id="rId6" Type="http://schemas.openxmlformats.org/officeDocument/2006/relationships/hyperlink" Target="https://www.fda.gov/news-events/press-announcements/fda-approves-first-cellular-therapy-treat-patients-type-1-diabetes" TargetMode="External"/><Relationship Id="rId7" Type="http://schemas.openxmlformats.org/officeDocument/2006/relationships/hyperlink" Target="https://doi.org/10.1111/dom.16499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3.xml"/><Relationship Id="rId4" Type="http://schemas.openxmlformats.org/officeDocument/2006/relationships/hyperlink" Target="https://doi.org/10.1056/NEJMoa2307563" TargetMode="External"/><Relationship Id="rId5" Type="http://schemas.openxmlformats.org/officeDocument/2006/relationships/hyperlink" Target="https://doi.org/10.1056/NEJMoa2506549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i.org/10.1056/NEJMoa2308743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i.org/10.1111/dom.16499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2A4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731520"/>
            <a:ext cx="10789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Aptos"/>
              </a:rPr>
              <a:t>TYPE 1 DIABETES IN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4592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D9F2F2"/>
                </a:solidFill>
                <a:latin typeface="Aptos"/>
              </a:rPr>
              <a:t>Cure research has crossed a threshold—
but the immune barrier still defines the field</a:t>
            </a:r>
          </a:p>
        </p:txBody>
      </p:sp>
      <p:pic>
        <p:nvPicPr>
          <p:cNvPr id="4" name="Picture 3" descr="figure3_stage_pathw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408" y="3063240"/>
            <a:ext cx="7955279" cy="34172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20" y="6309360"/>
            <a:ext cx="106984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CBD5E0"/>
                </a:solidFill>
                <a:latin typeface="Aptos"/>
              </a:rPr>
              <a:t>Clinical evidence review • current to 21 July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The 2026 practice hierarchy is clear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MATCH THE INTERVENTION TO DISEASE STAGE AND RISK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1732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2CB1BC"/>
                </a:solidFill>
                <a:latin typeface="Aptos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8760" y="141732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02A43"/>
                </a:solidFill>
                <a:latin typeface="Aptos"/>
              </a:rPr>
              <a:t>CGM + AID + education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2120" y="1417320"/>
            <a:ext cx="5577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Most established T1D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56032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2CB1BC"/>
                </a:solidFill>
                <a:latin typeface="Aptos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256032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02A43"/>
                </a:solidFill>
                <a:latin typeface="Aptos"/>
              </a:rPr>
              <a:t>Stage + refer for teplizumab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32120" y="2560320"/>
            <a:ext cx="5577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Confirmed stage 2 / eligible recent stage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70332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2CB1BC"/>
                </a:solidFill>
                <a:latin typeface="Aptos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08760" y="370332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02A43"/>
                </a:solidFill>
                <a:latin typeface="Aptos"/>
              </a:rPr>
              <a:t>Transplant-center evaluation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2120" y="3703320"/>
            <a:ext cx="5577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Recurrent severe hypoglycemia despite optimized care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84632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2CB1BC"/>
                </a:solidFill>
                <a:latin typeface="Aptos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8760" y="484632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02A43"/>
                </a:solidFill>
                <a:latin typeface="Aptos"/>
              </a:rPr>
              <a:t>Authorized trials only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32120" y="4846320"/>
            <a:ext cx="5577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Stem-cell and immune-evasive products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Synthesis of ADA 2026, FDA labels, cell-therapy trials, and trial registries.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Five references anchor the 2026 evidence 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SOURCES  /  FULL BIBLIOGRAPHY IN PRESENTER NOTES AND ARTICLE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1417320"/>
            <a:ext cx="106070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  <a:hlinkClick r:id="rId3"/>
              </a:rPr>
              <a:t>1.  Reichman et al. NEJM 2025. doi:10.1056/NEJMoa2506549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258568"/>
            <a:ext cx="106070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  <a:hlinkClick r:id="rId4"/>
              </a:rPr>
              <a:t>2.  FDA. Tzield stage 3 indication + label. June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099816"/>
            <a:ext cx="106070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  <a:hlinkClick r:id="rId5"/>
              </a:rPr>
              <a:t>3.  Ramos et al. NEJM 2023. doi:10.1056/NEJMoa2308743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941064"/>
            <a:ext cx="106070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  <a:hlinkClick r:id="rId6"/>
              </a:rPr>
              <a:t>4.  FDA. Lantidra approval + label. 2023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782312"/>
            <a:ext cx="106070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  <a:hlinkClick r:id="rId7"/>
              </a:rPr>
              <a:t>5.  Fan et al. Diabetes Obes Metab 2025. doi:10.1111/dom.16499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Complete 18-source bibliography, stable URLs, and trial IDs: answer.md / answer.pdf / answer.docx.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A cure has six simultaneous requirements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INSULIN INDEPENDENCE ALONE IS NOT ENOUGH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554480"/>
            <a:ext cx="3337560" cy="1325880"/>
          </a:xfrm>
          <a:prstGeom prst="roundRect">
            <a:avLst/>
          </a:prstGeom>
          <a:solidFill>
            <a:srgbClr val="D9F2F2"/>
          </a:solidFill>
          <a:ln>
            <a:solidFill>
              <a:srgbClr val="2CB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4708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Glucose-responsive cell mass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554480"/>
            <a:ext cx="3337560" cy="1325880"/>
          </a:xfrm>
          <a:prstGeom prst="roundRect">
            <a:avLst/>
          </a:prstGeom>
          <a:solidFill>
            <a:srgbClr val="D9F2F2"/>
          </a:solidFill>
          <a:ln>
            <a:solidFill>
              <a:srgbClr val="2CB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09160" y="184708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No chronic immunosuppression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21040" y="1554480"/>
            <a:ext cx="3337560" cy="1325880"/>
          </a:xfrm>
          <a:prstGeom prst="roundRect">
            <a:avLst/>
          </a:prstGeom>
          <a:solidFill>
            <a:srgbClr val="D9F2F2"/>
          </a:solidFill>
          <a:ln>
            <a:solidFill>
              <a:srgbClr val="2CB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503920" y="184708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Durable function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3474720"/>
            <a:ext cx="3337560" cy="1325880"/>
          </a:xfrm>
          <a:prstGeom prst="roundRect">
            <a:avLst/>
          </a:prstGeom>
          <a:solidFill>
            <a:srgbClr val="FFF3D6"/>
          </a:solidFill>
          <a:ln>
            <a:solidFill>
              <a:srgbClr val="D69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76732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Retrievable / controllable safety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26280" y="3474720"/>
            <a:ext cx="3337560" cy="1325880"/>
          </a:xfrm>
          <a:prstGeom prst="roundRect">
            <a:avLst/>
          </a:prstGeom>
          <a:solidFill>
            <a:srgbClr val="FFF3D6"/>
          </a:solidFill>
          <a:ln>
            <a:solidFill>
              <a:srgbClr val="D69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09160" y="376732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Scalable manufacture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321040" y="3474720"/>
            <a:ext cx="3337560" cy="1325880"/>
          </a:xfrm>
          <a:prstGeom prst="roundRect">
            <a:avLst/>
          </a:prstGeom>
          <a:solidFill>
            <a:srgbClr val="FFF3D6"/>
          </a:solidFill>
          <a:ln>
            <a:solidFill>
              <a:srgbClr val="D69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503920" y="3767328"/>
            <a:ext cx="2971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02A43"/>
                </a:solidFill>
                <a:latin typeface="Aptos"/>
              </a:rPr>
              <a:t>Equitable access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Framework synthesis from cell-therapy trials and regulatory risk–benefit criteria.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Manufactured islets now restore physiologic insulin secretion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THE BIOLOGY WORKS UNDER IMMUNOSUPPRESSION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figure1_cell_outcom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1417320"/>
            <a:ext cx="5943600" cy="25086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1508760"/>
            <a:ext cx="47548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700">
                <a:solidFill>
                  <a:srgbClr val="243B53"/>
                </a:solidFill>
                <a:latin typeface="Aptos"/>
              </a:defRPr>
            </a:pPr>
            <a:r>
              <a:t>• Zimislecel: 10/12 full-dose recipients insulin-independent at 1 year</a:t>
            </a:r>
          </a:p>
          <a:p>
            <a:pPr>
              <a:spcAft>
                <a:spcPts val="1400"/>
              </a:spcAft>
              <a:defRPr sz="1700">
                <a:solidFill>
                  <a:srgbClr val="243B53"/>
                </a:solidFill>
                <a:latin typeface="Aptos"/>
              </a:defRPr>
            </a:pPr>
            <a:r>
              <a:t>• All 12 met HbA1c &lt;7% + no severe hypoglycemia after day 90</a:t>
            </a:r>
          </a:p>
          <a:p>
            <a:pPr>
              <a:spcAft>
                <a:spcPts val="1400"/>
              </a:spcAft>
              <a:defRPr sz="1700">
                <a:solidFill>
                  <a:srgbClr val="243B53"/>
                </a:solidFill>
                <a:latin typeface="Aptos"/>
              </a:defRPr>
            </a:pPr>
            <a:r>
              <a:rPr>
                <a:hlinkClick r:id="rId4"/>
              </a:rPr>
              <a:t>• Selected adults with impaired awareness and recurrent severe events</a:t>
            </a:r>
          </a:p>
          <a:p>
            <a:pPr>
              <a:spcAft>
                <a:spcPts val="1400"/>
              </a:spcAft>
              <a:defRPr sz="1700">
                <a:solidFill>
                  <a:srgbClr val="243B53"/>
                </a:solidFill>
                <a:latin typeface="Aptos"/>
              </a:defRPr>
            </a:pPr>
            <a:r>
              <a:t>• Single-arm, small cohort; chronic immunosuppression required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  <a:hlinkClick r:id="rId5"/>
              </a:rPr>
              <a:t>Reichman et al., NEJM 2025, DOI 10.1056/NEJMoa2506549; FDA Lantidra review, 2023.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Immune protection—not cell production—is the bottleneck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THREE ROUTES, NONE YET SOLVES THE FULL PROBLEM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figure2_evidence_lad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371600"/>
            <a:ext cx="6583680" cy="35739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508760"/>
            <a:ext cx="425196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600">
                <a:solidFill>
                  <a:srgbClr val="243B53"/>
                </a:solidFill>
                <a:latin typeface="Aptos"/>
              </a:defRPr>
            </a:pPr>
            <a:r>
              <a:t>• Systemic immunosuppression: effective, toxic over decades</a:t>
            </a:r>
          </a:p>
          <a:p>
            <a:pPr>
              <a:spcAft>
                <a:spcPts val="1400"/>
              </a:spcAft>
              <a:defRPr sz="1600">
                <a:solidFill>
                  <a:srgbClr val="243B53"/>
                </a:solidFill>
                <a:latin typeface="Aptos"/>
              </a:defRPr>
            </a:pPr>
            <a:r>
              <a:t>• Hypoimmune editing: human proof of concept in one subtherapeutic graft</a:t>
            </a:r>
          </a:p>
          <a:p>
            <a:pPr>
              <a:spcAft>
                <a:spcPts val="1400"/>
              </a:spcAft>
              <a:defRPr sz="1600">
                <a:solidFill>
                  <a:srgbClr val="243B53"/>
                </a:solidFill>
                <a:latin typeface="Aptos"/>
              </a:defRPr>
            </a:pPr>
            <a:r>
              <a:t>• Autologous cells: one insulin-independent case, already immunosuppressed</a:t>
            </a:r>
          </a:p>
          <a:p>
            <a:pPr>
              <a:spcAft>
                <a:spcPts val="1400"/>
              </a:spcAft>
              <a:defRPr sz="1600">
                <a:solidFill>
                  <a:srgbClr val="243B53"/>
                </a:solidFill>
                <a:latin typeface="Aptos"/>
              </a:defRPr>
            </a:pPr>
            <a:r>
              <a:t>• Encapsulation: VX-264 stopped for insufficient efficacy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Carlsson et al., NEJM 2025; Wang et al., Cell 2024; Vertex pipeline update, 28 Mar 2025.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Teplizumab moved disease modification into routine regulation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2026 EXPANDED WHO CAN BE TREATED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figure3_stage_pathw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417320"/>
            <a:ext cx="10607040" cy="45563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FDA approvals: 20 Apr 2026 (stage 2, age ≥1); 12 Jun 2026 accelerated approval (recent stage 3, age 8–17).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C-peptide preservation did not improve key glycemic endpoints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SURROGATE BENEFIT REQUIRES ENDPOINT HONESTY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CB1BC"/>
                </a:solidFill>
                <a:latin typeface="Aptos"/>
              </a:rPr>
              <a:t>+0.13 pmol/mL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2423160"/>
            <a:ext cx="3749039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stimulated C-peptide at week 78
95% CI 0.09–0.17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46304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147D92"/>
                </a:solidFill>
                <a:latin typeface="Aptos"/>
              </a:rPr>
              <a:t>328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90288" y="242316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children/adolescents
2:1 randomized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1463040"/>
            <a:ext cx="3291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C05621"/>
                </a:solidFill>
                <a:latin typeface="Aptos"/>
              </a:rPr>
              <a:t>NULL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73568" y="24231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43B53"/>
                </a:solidFill>
                <a:latin typeface="Aptos"/>
              </a:rPr>
              <a:t>insulin dose, HbA1c, TIR,
important hypoglycemia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977639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>
                <a:solidFill>
                  <a:srgbClr val="102A43"/>
                </a:solidFill>
                <a:latin typeface="Aptos"/>
              </a:rPr>
              <a:t>Accelerated approval uses C-peptide as a surrogate reasonably likely to predict clinical benefit; a confirmatory study is required.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  <a:hlinkClick r:id="rId3"/>
              </a:rPr>
              <a:t>Ramos et al., NEJM 2023, DOI 10.1056/NEJMoa2308743; FDA, 15 Jun 2026.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Safety and logistics determine net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IMMUNE THERAPY CARRIES REAL BURDEN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Teplizumab: boxed warning for viral reactivation; CRS, cytopenias, liver injury, hypersensitivity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Plan CBC, liver tests, infection assessment, EBV/CMV vigilance, and vaccine timing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Cell grafts: portal complications plus long-term immunosuppression toxicity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Trials need graft surveillance, rescue/explant plans, and tumor monitoring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FDA Tzield label, 2026; FDA Lantidra label, 2023.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AID remains the highest-impact present-tense breakthrough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RESEARCH THERAPIES MUST BEAT OPTIMIZED MODERN CARE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1732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CB1BC"/>
                </a:solidFill>
                <a:latin typeface="Aptos"/>
              </a:rPr>
              <a:t>+9.99 points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2286000"/>
            <a:ext cx="3931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43B53"/>
                </a:solidFill>
                <a:latin typeface="Aptos"/>
              </a:rPr>
              <a:t>mean time-in-range improvement
95% CI 3.75–16.22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463040"/>
            <a:ext cx="64008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16 trials; 669 participants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Fully automated beat non-AID—not hybrid AID overall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2026 ADA: CGM from diagnosis; remove AID prerequisites</a:t>
            </a:r>
          </a:p>
          <a:p>
            <a:pPr>
              <a:spcAft>
                <a:spcPts val="1400"/>
              </a:spcAft>
              <a:defRPr sz="1800">
                <a:solidFill>
                  <a:srgbClr val="243B53"/>
                </a:solidFill>
                <a:latin typeface="Aptos"/>
              </a:defRPr>
            </a:pPr>
            <a:r>
              <a:t>• Retain infusion-failure, ketone, and injection backup plans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  <a:hlinkClick r:id="rId3"/>
              </a:rPr>
              <a:t>Fan et al., Diabetes Obes Metab 2025, doi:10.1111/dom.16499; ADA 2026.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20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>
                <a:solidFill>
                  <a:srgbClr val="102A43"/>
                </a:solidFill>
                <a:latin typeface="Aptos"/>
              </a:rPr>
              <a:t>Adjunct drugs target phenotype—not autoimmunity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91440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47D92"/>
                </a:solidFill>
                <a:latin typeface="Aptos"/>
              </a:rPr>
              <a:t>TAKEAWAY  /  METABOLIC GAINS COME WITH KETOSIS RISK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207008"/>
            <a:ext cx="10972800" cy="32004"/>
          </a:xfrm>
          <a:prstGeom prst="rect">
            <a:avLst/>
          </a:prstGeom>
          <a:solidFill>
            <a:srgbClr val="2CB1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1042416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900">
                <a:solidFill>
                  <a:srgbClr val="243B53"/>
                </a:solidFill>
                <a:latin typeface="Aptos"/>
              </a:defRPr>
            </a:pPr>
            <a:r>
              <a:t>• Semaglutide + AID improved TIR, insulin dose, and weight in a 28-person crossover trial</a:t>
            </a:r>
          </a:p>
          <a:p>
            <a:pPr>
              <a:spcAft>
                <a:spcPts val="1400"/>
              </a:spcAft>
              <a:defRPr sz="1900">
                <a:solidFill>
                  <a:srgbClr val="243B53"/>
                </a:solidFill>
                <a:latin typeface="Aptos"/>
              </a:defRPr>
            </a:pPr>
            <a:r>
              <a:t>• Two euglycemic ketosis episodes; no DKA or severe hypoglycemia</a:t>
            </a:r>
          </a:p>
          <a:p>
            <a:pPr>
              <a:spcAft>
                <a:spcPts val="1400"/>
              </a:spcAft>
              <a:defRPr sz="1900">
                <a:solidFill>
                  <a:srgbClr val="243B53"/>
                </a:solidFill>
                <a:latin typeface="Aptos"/>
              </a:defRPr>
            </a:pPr>
            <a:r>
              <a:t>• GLP-1 RAs are not approved specifically for T1D and never replace insulin</a:t>
            </a:r>
          </a:p>
          <a:p>
            <a:pPr>
              <a:spcAft>
                <a:spcPts val="1400"/>
              </a:spcAft>
              <a:defRPr sz="1900">
                <a:solidFill>
                  <a:srgbClr val="243B53"/>
                </a:solidFill>
                <a:latin typeface="Aptos"/>
              </a:defRPr>
            </a:pPr>
            <a:r>
              <a:t>• SGLT2 inhibitors are not FDA-approved for T1D; DKA may occur near-normal glucose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473952"/>
            <a:ext cx="10972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52606D"/>
                </a:solidFill>
                <a:latin typeface="Aptos"/>
              </a:rPr>
              <a:t>Pasqua et al., Nature Medicine 2025; Danne et al., Diabetes Care 2019.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